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9"/>
  </p:notesMasterIdLst>
  <p:sldIdLst>
    <p:sldId id="2141411091" r:id="rId2"/>
    <p:sldId id="2141411191" r:id="rId3"/>
    <p:sldId id="2141411201" r:id="rId4"/>
    <p:sldId id="2141411230" r:id="rId5"/>
    <p:sldId id="2147472350" r:id="rId6"/>
    <p:sldId id="2147472345" r:id="rId7"/>
    <p:sldId id="2147472356" r:id="rId8"/>
    <p:sldId id="2147472353" r:id="rId9"/>
    <p:sldId id="2147472354" r:id="rId10"/>
    <p:sldId id="2147472357" r:id="rId11"/>
    <p:sldId id="2147472344" r:id="rId12"/>
    <p:sldId id="1571" r:id="rId13"/>
    <p:sldId id="1617" r:id="rId14"/>
    <p:sldId id="2147472184" r:id="rId15"/>
    <p:sldId id="1453" r:id="rId16"/>
    <p:sldId id="2147472208" r:id="rId17"/>
    <p:sldId id="2147472347" r:id="rId18"/>
    <p:sldId id="2147472167" r:id="rId19"/>
    <p:sldId id="2147472169" r:id="rId20"/>
    <p:sldId id="2147472183" r:id="rId21"/>
    <p:sldId id="2147472209" r:id="rId22"/>
    <p:sldId id="1634" r:id="rId23"/>
    <p:sldId id="2147472173" r:id="rId24"/>
    <p:sldId id="321" r:id="rId25"/>
    <p:sldId id="2147472181" r:id="rId26"/>
    <p:sldId id="2147472182" r:id="rId27"/>
    <p:sldId id="2147472358" r:id="rId28"/>
    <p:sldId id="2147472363" r:id="rId29"/>
    <p:sldId id="2147472348" r:id="rId30"/>
    <p:sldId id="2141411216" r:id="rId31"/>
    <p:sldId id="2147472364" r:id="rId32"/>
    <p:sldId id="2147472351" r:id="rId33"/>
    <p:sldId id="2147472359" r:id="rId34"/>
    <p:sldId id="2141411224" r:id="rId35"/>
    <p:sldId id="2141411225" r:id="rId36"/>
    <p:sldId id="2141411218" r:id="rId37"/>
    <p:sldId id="2141411235" r:id="rId38"/>
    <p:sldId id="2147472361" r:id="rId39"/>
    <p:sldId id="2147472360" r:id="rId40"/>
    <p:sldId id="2141411183" r:id="rId41"/>
    <p:sldId id="2141411219" r:id="rId42"/>
    <p:sldId id="2141411172" r:id="rId43"/>
    <p:sldId id="2141411222" r:id="rId44"/>
    <p:sldId id="2141411217" r:id="rId45"/>
    <p:sldId id="2147472159" r:id="rId46"/>
    <p:sldId id="2147472178" r:id="rId47"/>
    <p:sldId id="2141411067" r:id="rId48"/>
  </p:sldIdLst>
  <p:sldSz cx="12192000" cy="6858000"/>
  <p:notesSz cx="9236075" cy="69548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09AB"/>
    <a:srgbClr val="FF0000"/>
    <a:srgbClr val="FF4343"/>
    <a:srgbClr val="BDC7DE"/>
    <a:srgbClr val="A2BBFF"/>
    <a:srgbClr val="3FADF7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475" autoAdjust="0"/>
    <p:restoredTop sz="41302" autoAdjust="0"/>
  </p:normalViewPr>
  <p:slideViewPr>
    <p:cSldViewPr snapToGrid="0" snapToObjects="1">
      <p:cViewPr varScale="1">
        <p:scale>
          <a:sx n="44" d="100"/>
          <a:sy n="44" d="100"/>
        </p:scale>
        <p:origin x="261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8" d="100"/>
        <a:sy n="58" d="100"/>
      </p:scale>
      <p:origin x="0" y="-996"/>
    </p:cViewPr>
  </p:sorterViewPr>
  <p:notesViewPr>
    <p:cSldViewPr snapToGrid="0" snapToObjects="1">
      <p:cViewPr varScale="1">
        <p:scale>
          <a:sx n="95" d="100"/>
          <a:sy n="95" d="100"/>
        </p:scale>
        <p:origin x="37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02299" cy="34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31640" y="0"/>
            <a:ext cx="4002299" cy="34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56AC65-C295-8942-BE94-8135C2BF85C4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33650" y="869950"/>
            <a:ext cx="4168775" cy="2346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3608" y="3347015"/>
            <a:ext cx="7388860" cy="273846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605890"/>
            <a:ext cx="4002299" cy="3489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31640" y="6605890"/>
            <a:ext cx="4002299" cy="3489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A967E6-913C-B448-B361-50E6C693F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50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7D1320-22A0-47F0-941C-BDC9373E9AF6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400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B6CF0A-4D6E-42DC-A5CC-20FA6FEB1DA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3186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5D0415-6885-4D4C-B0E6-BB6EA24840E0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590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0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6425"/>
            <a:ext cx="5029200" cy="4181475"/>
          </a:xfrm>
        </p:spPr>
        <p:txBody>
          <a:bodyPr/>
          <a:lstStyle/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399118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5D0415-6885-4D4C-B0E6-BB6EA24840E0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590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0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6425"/>
            <a:ext cx="5029200" cy="4181475"/>
          </a:xfrm>
        </p:spPr>
        <p:txBody>
          <a:bodyPr/>
          <a:lstStyle/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595289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5325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defTabSz="914400">
              <a:defRPr/>
            </a:pPr>
            <a:fld id="{06FA666B-4B87-4E49-81F8-AF958005E4A2}" type="slidenum">
              <a:rPr lang="en-US" sz="1200">
                <a:latin typeface="+mn-lt"/>
              </a:rPr>
              <a:pPr algn="r" defTabSz="914400">
                <a:defRPr/>
              </a:pPr>
              <a:t>15</a:t>
            </a:fld>
            <a:endParaRPr lang="en-US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395891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B6CF0A-4D6E-42DC-A5CC-20FA6FEB1DA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0248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B6CF0A-4D6E-42DC-A5CC-20FA6FEB1DA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7066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B6CF0A-4D6E-42DC-A5CC-20FA6FEB1DA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1768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B6CF0A-4D6E-42DC-A5CC-20FA6FEB1DA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0052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B6CF0A-4D6E-42DC-A5CC-20FA6FEB1DAE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3134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B6CF0A-4D6E-42DC-A5CC-20FA6FEB1DAE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392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A967E6-913C-B448-B361-50E6C693F14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172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B6CF0A-4D6E-42DC-A5CC-20FA6FEB1DAE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0541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B6CF0A-4D6E-42DC-A5CC-20FA6FEB1DAE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8659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B6CF0A-4D6E-42DC-A5CC-20FA6FEB1DAE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5318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B6CF0A-4D6E-42DC-A5CC-20FA6FEB1DAE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6246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BE5423-DAD1-C55C-1441-72BEE43E62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5E21FD-F2D0-9172-A3E3-E8E37A92A7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2E21E3-2599-3A62-E1DC-881E551FD9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B2736C-48E8-9992-CE40-73D974E610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B6CF0A-4D6E-42DC-A5CC-20FA6FEB1DAE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9741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A967E6-913C-B448-B361-50E6C693F14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5162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C72FFC-4099-478D-ED50-B0742CD13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1B0A4D-CB60-6B70-9F24-0BC47714F2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365375" y="531813"/>
            <a:ext cx="4710113" cy="26511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84AA56-B038-AEBF-CA8E-123F3D79EB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180886-2300-7C95-4972-34BD7618DF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B6CF0A-4D6E-42DC-A5CC-20FA6FEB1DAE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1246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A967E6-913C-B448-B361-50E6C693F14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0678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A967E6-913C-B448-B361-50E6C693F14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9150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BF2BF3-6666-BD28-EC4F-1CE0ED53B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9F07EA-E4B5-F9D6-0DB0-321FD447FE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C1ADED-CB26-FFE1-9811-0846D0BD64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9EBD76-365D-ACC1-05A6-564A2DDE31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A967E6-913C-B448-B361-50E6C693F14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582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A967E6-913C-B448-B361-50E6C693F14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5585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01875" y="522288"/>
            <a:ext cx="4632325" cy="2606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B6CF0A-4D6E-42DC-A5CC-20FA6FEB1DAE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9646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93FDA3-5A21-39D4-5FCA-42F5392DC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06C708-12C6-D298-7EE5-3A5EBE7530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61E882-6B08-73D7-F4ED-F7AF257836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AF33AF-B911-AC64-5321-60B265594B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A967E6-913C-B448-B361-50E6C693F14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689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1DEA6D-57DF-9890-ED74-CDE217CBC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2195C6-0C80-DF9A-8361-18A488A771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AF76A3-9013-99B3-8981-6EBF2FFF08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504C79-9577-E080-F447-B952388FB7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967E6-913C-B448-B361-50E6C693F14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9393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1B2F1-79C4-4B19-8CE8-7488213660B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9201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89D7E5-5475-C387-343B-82FD893A2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748170-0D25-26F9-B74A-D101415C77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E1878A-B998-5277-7357-8F401206A0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7C870E-A7AF-2193-F1E4-CF45DC1A80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A967E6-913C-B448-B361-50E6C693F14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65068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A967E6-913C-B448-B361-50E6C693F14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79614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B6CF0A-4D6E-42DC-A5CC-20FA6FEB1DAE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44357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5D0415-6885-4D4C-B0E6-BB6EA24840E0}" type="slidenum">
              <a:rPr lang="en-US" altLang="en-US"/>
              <a:pPr/>
              <a:t>45</a:t>
            </a:fld>
            <a:endParaRPr lang="en-US" altLang="en-US"/>
          </a:p>
        </p:txBody>
      </p:sp>
      <p:sp>
        <p:nvSpPr>
          <p:cNvPr id="590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0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6425"/>
            <a:ext cx="5029200" cy="4181475"/>
          </a:xfrm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1877376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B6CF0A-4D6E-42DC-A5CC-20FA6FEB1DAE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07561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A967E6-913C-B448-B361-50E6C693F14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2356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6D3FFC-C387-2609-4742-71ED7B83F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FC1261-64F3-22ED-C488-DB91C61138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365375" y="531813"/>
            <a:ext cx="4710113" cy="26511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7E2D56-C14F-5AAD-EC40-72959B138A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692EE8-75DB-4212-D750-E84B21ABB3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B6CF0A-4D6E-42DC-A5CC-20FA6FEB1DA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232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E923B-3432-6851-88E9-77CC03A852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B06191-0823-1C7E-D280-0B286629E2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365375" y="531813"/>
            <a:ext cx="4710113" cy="26511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164E48-15CA-A2A5-1B7D-4CD7E9C549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F211A2-9EEA-3F7E-D9B7-ABE9BB844C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B6CF0A-4D6E-42DC-A5CC-20FA6FEB1DA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3384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074926-8277-071E-CFBD-99CBE36D8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E952C4-2230-EC99-4C39-F19E009B25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365375" y="531813"/>
            <a:ext cx="4710113" cy="26511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C5277A-96EB-43FB-71F5-7E7C7E9FCF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95F436-3BB2-E37C-73FA-4A9D4243EB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B6CF0A-4D6E-42DC-A5CC-20FA6FEB1DA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6367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97FF12-B96F-BB54-F2D6-1815EADBB1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237CA5-FF67-DDEC-AEAF-461E08948D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ABD1FD-E2BB-2CCD-45A3-B6317D24D5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0695B6-E73D-B478-274A-BE0EAFEB96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B6CF0A-4D6E-42DC-A5CC-20FA6FEB1DA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64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0EF9CA-7492-784F-0D3C-8C4F16B13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3181BA-2867-FBEE-2D51-38E6654A7A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4B0C40-037B-EDF0-21D8-7764BB33E2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582BB9-CE53-5508-98DA-EFAFBABCA6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B6CF0A-4D6E-42DC-A5CC-20FA6FEB1DA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5919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24FEA1-DF23-7D80-6122-A0E7E32199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E8FCAB-DC48-0B3F-799E-408A2E6E1A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E6047B-FA21-FFC3-80D5-0CE4D1D933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E2110D-C8FF-2DBF-3721-0CAE2E1E8D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B6CF0A-4D6E-42DC-A5CC-20FA6FEB1DA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452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5"/>
          <p:cNvSpPr txBox="1">
            <a:spLocks noChangeArrowheads="1"/>
          </p:cNvSpPr>
          <p:nvPr/>
        </p:nvSpPr>
        <p:spPr bwMode="auto">
          <a:xfrm>
            <a:off x="1115484" y="2283013"/>
            <a:ext cx="104648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/>
            <a:r>
              <a:rPr lang="en-US" sz="3600" dirty="0">
                <a:solidFill>
                  <a:srgbClr val="0768A9"/>
                </a:solidFill>
              </a:rPr>
              <a:t>Title of Presentation Arial Regular 22pt</a:t>
            </a:r>
            <a:endParaRPr lang="en-US" sz="3600" dirty="0">
              <a:solidFill>
                <a:srgbClr val="000000"/>
              </a:solidFill>
            </a:endParaRPr>
          </a:p>
          <a:p>
            <a:pPr defTabSz="457200"/>
            <a:r>
              <a:rPr lang="en-US" sz="2200" dirty="0">
                <a:solidFill>
                  <a:srgbClr val="000000"/>
                </a:solidFill>
              </a:rPr>
              <a:t>Single line spacing</a:t>
            </a:r>
          </a:p>
          <a:p>
            <a:pPr defTabSz="457200"/>
            <a:r>
              <a:rPr lang="en-US" sz="2200" dirty="0">
                <a:solidFill>
                  <a:srgbClr val="000000"/>
                </a:solidFill>
              </a:rPr>
              <a:t>Up to 3 lines long</a:t>
            </a:r>
          </a:p>
        </p:txBody>
      </p:sp>
      <p:sp>
        <p:nvSpPr>
          <p:cNvPr id="3" name="Text Box 56"/>
          <p:cNvSpPr txBox="1">
            <a:spLocks noChangeArrowheads="1"/>
          </p:cNvSpPr>
          <p:nvPr/>
        </p:nvSpPr>
        <p:spPr bwMode="auto">
          <a:xfrm>
            <a:off x="1115484" y="4657165"/>
            <a:ext cx="9533467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/>
            <a:r>
              <a:rPr lang="en-US" sz="2800">
                <a:solidFill>
                  <a:srgbClr val="000000"/>
                </a:solidFill>
              </a:rPr>
              <a:t>Date 20pts</a:t>
            </a:r>
          </a:p>
          <a:p>
            <a:pPr defTabSz="457200"/>
            <a:r>
              <a:rPr lang="en-US" sz="2800">
                <a:solidFill>
                  <a:srgbClr val="000000"/>
                </a:solidFill>
              </a:rPr>
              <a:t>Author Name 20pts</a:t>
            </a:r>
          </a:p>
          <a:p>
            <a:pPr defTabSz="457200"/>
            <a:r>
              <a:rPr lang="en-US" sz="2800">
                <a:solidFill>
                  <a:srgbClr val="000000"/>
                </a:solidFill>
              </a:rPr>
              <a:t>Author Title 20pts</a:t>
            </a:r>
          </a:p>
        </p:txBody>
      </p:sp>
      <p:pic>
        <p:nvPicPr>
          <p:cNvPr id="4" name="Picture 59" descr="Macintosh HD:Users:marienl:Desktop:ƒ Lisa work:CC_PowerPoint:CC_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7601" y="1136650"/>
            <a:ext cx="395816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7044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967243"/>
            <a:ext cx="7315200" cy="40009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5730763"/>
      </p:ext>
    </p:extLst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71536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69352" y="762000"/>
            <a:ext cx="1292633" cy="5449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35567" y="762000"/>
            <a:ext cx="7630584" cy="5449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85628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954134"/>
            <a:ext cx="10363200" cy="6463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55F5470-8E70-7B4F-9DE0-2EF86854B540}" type="datetimeFigureOut">
              <a:rPr lang="en-US">
                <a:solidFill>
                  <a:srgbClr val="000000"/>
                </a:solidFill>
              </a:rPr>
              <a:pPr defTabSz="457200"/>
              <a:t>4/1/2025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EC67DE06-F7DD-CC40-A901-E6A79FCB2FB7}" type="slidenum">
              <a:rPr lang="en-US">
                <a:solidFill>
                  <a:srgbClr val="000000"/>
                </a:solidFill>
              </a:rPr>
              <a:pPr defTabSz="457200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6814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t>Title Text</a:t>
            </a:r>
          </a:p>
        </p:txBody>
      </p:sp>
      <p:sp>
        <p:nvSpPr>
          <p:cNvPr id="53" name="Shape 53"/>
          <p:cNvSpPr>
            <a:spLocks noGrp="1"/>
          </p:cNvSpPr>
          <p:nvPr>
            <p:ph type="sldNum" sz="quarter" idx="2"/>
          </p:nvPr>
        </p:nvSpPr>
        <p:spPr>
          <a:xfrm>
            <a:off x="5954798" y="6505278"/>
            <a:ext cx="270499" cy="266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white"/>
                </a:solidFill>
              </a:rPr>
              <a:pPr/>
              <a:t>‹#›</a:t>
            </a:fld>
            <a:endParaRPr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720957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3716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371601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709990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656084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400"/>
            </a:lvl2pPr>
            <a:lvl3pPr>
              <a:defRPr sz="20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898907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70787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3632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35567" y="1524000"/>
            <a:ext cx="5120217" cy="46878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8984" y="1524000"/>
            <a:ext cx="5120216" cy="46878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7275284"/>
      </p:ext>
    </p:extLst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71321"/>
            <a:ext cx="10972800" cy="64631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9263356"/>
      </p:ext>
    </p:extLst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15232635"/>
      </p:ext>
    </p:extLst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5209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2848460"/>
      </p:ext>
    </p:extLst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035005"/>
            <a:ext cx="4011084" cy="40009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2187539"/>
      </p:ext>
    </p:extLst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0" descr="Macintosh HD:Users:marienl:Desktop:ƒ Lisa work:CC_PowerPoint:graphic_layers_grey.jpg"/>
          <p:cNvPicPr>
            <a:picLocks noChangeAspect="1" noChangeArrowheads="1"/>
          </p:cNvPicPr>
          <p:nvPr/>
        </p:nvPicPr>
        <p:blipFill>
          <a:blip r:embed="rId17"/>
          <a:srcRect t="438"/>
          <a:stretch>
            <a:fillRect/>
          </a:stretch>
        </p:blipFill>
        <p:spPr bwMode="auto">
          <a:xfrm>
            <a:off x="304800" y="0"/>
            <a:ext cx="11887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973667" y="649083"/>
            <a:ext cx="10405533" cy="646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6" tIns="45713" rIns="91426" bIns="45713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935568" y="1524000"/>
            <a:ext cx="10443633" cy="468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6" tIns="45713" rIns="91426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7785101" y="6450014"/>
            <a:ext cx="38989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3" rIns="91426" bIns="45713" numCol="1" anchor="ctr" anchorCtr="0" compatLnSpc="1">
            <a:prstTxWarp prst="textNoShape">
              <a:avLst/>
            </a:prstTxWarp>
            <a:spAutoFit/>
          </a:bodyPr>
          <a:lstStyle>
            <a:lvl1pPr algn="r">
              <a:defRPr sz="1000"/>
            </a:lvl1pPr>
          </a:lstStyle>
          <a:p>
            <a:pPr defTabSz="457200"/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0" name="Picture 38" descr="Macintosh HD:Users:marienl:Desktop:ƒ Lisa work:CC_PowerPoint:CC_S.jpg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1113368" y="6400801"/>
            <a:ext cx="2036233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3" name="Line 39"/>
          <p:cNvSpPr>
            <a:spLocks noChangeShapeType="1"/>
          </p:cNvSpPr>
          <p:nvPr/>
        </p:nvSpPr>
        <p:spPr bwMode="auto">
          <a:xfrm>
            <a:off x="1117600" y="6248400"/>
            <a:ext cx="104648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57200"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601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ransition>
    <p:wipe dir="r"/>
  </p:transition>
  <p:txStyles>
    <p:titleStyle>
      <a:lvl1pPr algn="l" rtl="0" eaLnBrk="1" fontAlgn="base" hangingPunct="1">
        <a:spcBef>
          <a:spcPct val="3000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l" rtl="0" eaLnBrk="1" fontAlgn="base" hangingPunct="1">
        <a:spcBef>
          <a:spcPct val="30000"/>
        </a:spcBef>
        <a:spcAft>
          <a:spcPct val="0"/>
        </a:spcAft>
        <a:defRPr sz="29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1" fontAlgn="base" hangingPunct="1">
        <a:spcBef>
          <a:spcPct val="30000"/>
        </a:spcBef>
        <a:spcAft>
          <a:spcPct val="0"/>
        </a:spcAft>
        <a:defRPr sz="29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1" fontAlgn="base" hangingPunct="1">
        <a:spcBef>
          <a:spcPct val="30000"/>
        </a:spcBef>
        <a:spcAft>
          <a:spcPct val="0"/>
        </a:spcAft>
        <a:defRPr sz="29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1" fontAlgn="base" hangingPunct="1">
        <a:spcBef>
          <a:spcPct val="30000"/>
        </a:spcBef>
        <a:spcAft>
          <a:spcPct val="0"/>
        </a:spcAft>
        <a:defRPr sz="29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rtl="0" eaLnBrk="1" fontAlgn="base" hangingPunct="1">
        <a:spcBef>
          <a:spcPct val="30000"/>
        </a:spcBef>
        <a:spcAft>
          <a:spcPct val="0"/>
        </a:spcAft>
        <a:defRPr sz="2900">
          <a:solidFill>
            <a:schemeClr val="tx2"/>
          </a:solidFill>
          <a:latin typeface="Arial" pitchFamily="-112" charset="0"/>
        </a:defRPr>
      </a:lvl6pPr>
      <a:lvl7pPr marL="914400" algn="l" rtl="0" eaLnBrk="1" fontAlgn="base" hangingPunct="1">
        <a:spcBef>
          <a:spcPct val="30000"/>
        </a:spcBef>
        <a:spcAft>
          <a:spcPct val="0"/>
        </a:spcAft>
        <a:defRPr sz="2900">
          <a:solidFill>
            <a:schemeClr val="tx2"/>
          </a:solidFill>
          <a:latin typeface="Arial" pitchFamily="-112" charset="0"/>
        </a:defRPr>
      </a:lvl7pPr>
      <a:lvl8pPr marL="1371600" algn="l" rtl="0" eaLnBrk="1" fontAlgn="base" hangingPunct="1">
        <a:spcBef>
          <a:spcPct val="30000"/>
        </a:spcBef>
        <a:spcAft>
          <a:spcPct val="0"/>
        </a:spcAft>
        <a:defRPr sz="2900">
          <a:solidFill>
            <a:schemeClr val="tx2"/>
          </a:solidFill>
          <a:latin typeface="Arial" pitchFamily="-112" charset="0"/>
        </a:defRPr>
      </a:lvl8pPr>
      <a:lvl9pPr marL="1828800" algn="l" rtl="0" eaLnBrk="1" fontAlgn="base" hangingPunct="1">
        <a:spcBef>
          <a:spcPct val="30000"/>
        </a:spcBef>
        <a:spcAft>
          <a:spcPct val="0"/>
        </a:spcAft>
        <a:defRPr sz="2900">
          <a:solidFill>
            <a:schemeClr val="tx2"/>
          </a:solidFill>
          <a:latin typeface="Arial" pitchFamily="-112" charset="0"/>
        </a:defRPr>
      </a:lvl9pPr>
    </p:titleStyle>
    <p:bodyStyle>
      <a:lvl1pPr marL="228600" indent="-228600" algn="l" rtl="0" eaLnBrk="1" fontAlgn="base" hangingPunct="1">
        <a:spcBef>
          <a:spcPct val="50000"/>
        </a:spcBef>
        <a:spcAft>
          <a:spcPct val="0"/>
        </a:spcAft>
        <a:buClr>
          <a:schemeClr val="tx1"/>
        </a:buClr>
        <a:buSzPct val="120000"/>
        <a:buFont typeface="Arial" charset="0"/>
        <a:buChar char="•"/>
        <a:defRPr sz="28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568325" indent="-225425" algn="l" rtl="0" eaLnBrk="1" fontAlgn="base" hangingPunct="1">
        <a:spcBef>
          <a:spcPct val="25000"/>
        </a:spcBef>
        <a:spcAft>
          <a:spcPct val="0"/>
        </a:spcAft>
        <a:buClr>
          <a:schemeClr val="tx1"/>
        </a:buClr>
        <a:buSzPct val="120000"/>
        <a:buFont typeface="Arial" charset="0"/>
        <a:buChar char="–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863600" indent="-180975" algn="l" rtl="0" eaLnBrk="1" fontAlgn="base" hangingPunct="1">
        <a:spcBef>
          <a:spcPct val="25000"/>
        </a:spcBef>
        <a:spcAft>
          <a:spcPct val="0"/>
        </a:spcAft>
        <a:buClr>
          <a:schemeClr val="tx1"/>
        </a:buClr>
        <a:buSzPct val="120000"/>
        <a:buChar char="–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206500" indent="-179388" algn="l" rtl="0" eaLnBrk="1" fontAlgn="base" hangingPunct="1">
        <a:spcBef>
          <a:spcPct val="25000"/>
        </a:spcBef>
        <a:spcAft>
          <a:spcPct val="0"/>
        </a:spcAft>
        <a:buClr>
          <a:schemeClr val="tx1"/>
        </a:buClr>
        <a:buSzPct val="120000"/>
        <a:buFont typeface="Arial" charset="0"/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1598613" indent="-223838" algn="l" rtl="0" eaLnBrk="1" fontAlgn="base" hangingPunct="1">
        <a:spcBef>
          <a:spcPct val="25000"/>
        </a:spcBef>
        <a:spcAft>
          <a:spcPct val="0"/>
        </a:spcAft>
        <a:buClr>
          <a:schemeClr val="bg2"/>
        </a:buClr>
        <a:buSzPct val="120000"/>
        <a:buFont typeface="Arial" charset="0"/>
        <a:buChar char="»"/>
        <a:defRPr sz="2000">
          <a:solidFill>
            <a:schemeClr val="tx2"/>
          </a:solidFill>
          <a:latin typeface="+mn-lt"/>
          <a:ea typeface="ＭＳ Ｐゴシック" pitchFamily="-112" charset="-128"/>
        </a:defRPr>
      </a:lvl5pPr>
      <a:lvl6pPr marL="2055813" indent="-223838" algn="l" rtl="0" eaLnBrk="1" fontAlgn="base" hangingPunct="1">
        <a:spcBef>
          <a:spcPct val="25000"/>
        </a:spcBef>
        <a:spcAft>
          <a:spcPct val="0"/>
        </a:spcAft>
        <a:buClr>
          <a:schemeClr val="bg2"/>
        </a:buClr>
        <a:buSzPct val="120000"/>
        <a:buFont typeface="Arial" pitchFamily="-112" charset="0"/>
        <a:defRPr sz="2000">
          <a:solidFill>
            <a:schemeClr val="tx2"/>
          </a:solidFill>
          <a:latin typeface="+mn-lt"/>
          <a:ea typeface="ＭＳ Ｐゴシック" pitchFamily="-112" charset="-128"/>
        </a:defRPr>
      </a:lvl6pPr>
      <a:lvl7pPr marL="2513013" indent="-223838" algn="l" rtl="0" eaLnBrk="1" fontAlgn="base" hangingPunct="1">
        <a:spcBef>
          <a:spcPct val="25000"/>
        </a:spcBef>
        <a:spcAft>
          <a:spcPct val="0"/>
        </a:spcAft>
        <a:buClr>
          <a:schemeClr val="bg2"/>
        </a:buClr>
        <a:buSzPct val="120000"/>
        <a:buFont typeface="Arial" pitchFamily="-112" charset="0"/>
        <a:defRPr sz="2000">
          <a:solidFill>
            <a:schemeClr val="tx2"/>
          </a:solidFill>
          <a:latin typeface="+mn-lt"/>
          <a:ea typeface="ＭＳ Ｐゴシック" pitchFamily="-112" charset="-128"/>
        </a:defRPr>
      </a:lvl7pPr>
      <a:lvl8pPr marL="2970213" indent="-223838" algn="l" rtl="0" eaLnBrk="1" fontAlgn="base" hangingPunct="1">
        <a:spcBef>
          <a:spcPct val="25000"/>
        </a:spcBef>
        <a:spcAft>
          <a:spcPct val="0"/>
        </a:spcAft>
        <a:buClr>
          <a:schemeClr val="bg2"/>
        </a:buClr>
        <a:buSzPct val="120000"/>
        <a:buFont typeface="Arial" pitchFamily="-112" charset="0"/>
        <a:defRPr sz="2000">
          <a:solidFill>
            <a:schemeClr val="tx2"/>
          </a:solidFill>
          <a:latin typeface="+mn-lt"/>
          <a:ea typeface="ＭＳ Ｐゴシック" pitchFamily="-112" charset="-128"/>
        </a:defRPr>
      </a:lvl8pPr>
      <a:lvl9pPr marL="3427413" indent="-223838" algn="l" rtl="0" eaLnBrk="1" fontAlgn="base" hangingPunct="1">
        <a:spcBef>
          <a:spcPct val="25000"/>
        </a:spcBef>
        <a:spcAft>
          <a:spcPct val="0"/>
        </a:spcAft>
        <a:buClr>
          <a:schemeClr val="bg2"/>
        </a:buClr>
        <a:buSzPct val="120000"/>
        <a:buFont typeface="Arial" pitchFamily="-112" charset="0"/>
        <a:defRPr sz="2000">
          <a:solidFill>
            <a:schemeClr val="tx2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8.png"/><Relationship Id="rId4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microsoft.com/office/2007/relationships/hdphoto" Target="../media/hdphoto9.wdp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2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video" Target="../media/media6.mp4"/><Relationship Id="rId13" Type="http://schemas.openxmlformats.org/officeDocument/2006/relationships/image" Target="../media/image53.png"/><Relationship Id="rId3" Type="http://schemas.microsoft.com/office/2007/relationships/media" Target="../media/media4.mp4"/><Relationship Id="rId7" Type="http://schemas.microsoft.com/office/2007/relationships/media" Target="../media/media6.mp4"/><Relationship Id="rId12" Type="http://schemas.openxmlformats.org/officeDocument/2006/relationships/image" Target="../media/image5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video" Target="../media/media5.mp4"/><Relationship Id="rId11" Type="http://schemas.openxmlformats.org/officeDocument/2006/relationships/image" Target="../media/image51.png"/><Relationship Id="rId5" Type="http://schemas.microsoft.com/office/2007/relationships/media" Target="../media/media5.mp4"/><Relationship Id="rId10" Type="http://schemas.openxmlformats.org/officeDocument/2006/relationships/notesSlide" Target="../notesSlides/notesSlide30.xml"/><Relationship Id="rId4" Type="http://schemas.openxmlformats.org/officeDocument/2006/relationships/video" Target="../media/media4.mp4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microsoft.com/office/2007/relationships/hdphoto" Target="../media/hdphoto10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3.xml"/><Relationship Id="rId13" Type="http://schemas.openxmlformats.org/officeDocument/2006/relationships/image" Target="../media/image64.png"/><Relationship Id="rId3" Type="http://schemas.microsoft.com/office/2007/relationships/media" Target="../media/media8.mp4"/><Relationship Id="rId7" Type="http://schemas.openxmlformats.org/officeDocument/2006/relationships/slideLayout" Target="../slideLayouts/slideLayout6.xml"/><Relationship Id="rId12" Type="http://schemas.openxmlformats.org/officeDocument/2006/relationships/image" Target="../media/image63.png"/><Relationship Id="rId2" Type="http://schemas.openxmlformats.org/officeDocument/2006/relationships/video" Target="../media/media7.mp4"/><Relationship Id="rId16" Type="http://schemas.openxmlformats.org/officeDocument/2006/relationships/image" Target="../media/image67.png"/><Relationship Id="rId1" Type="http://schemas.microsoft.com/office/2007/relationships/media" Target="../media/media7.mp4"/><Relationship Id="rId6" Type="http://schemas.openxmlformats.org/officeDocument/2006/relationships/video" Target="../media/media9.mp4"/><Relationship Id="rId11" Type="http://schemas.openxmlformats.org/officeDocument/2006/relationships/image" Target="../media/image62.png"/><Relationship Id="rId5" Type="http://schemas.microsoft.com/office/2007/relationships/media" Target="../media/media9.mp4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4" Type="http://schemas.openxmlformats.org/officeDocument/2006/relationships/video" Target="../media/media8.mp4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8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microsoft.com/office/2007/relationships/hdphoto" Target="../media/hdphoto11.wdp"/><Relationship Id="rId4" Type="http://schemas.openxmlformats.org/officeDocument/2006/relationships/image" Target="../media/image69.png"/><Relationship Id="rId9" Type="http://schemas.microsoft.com/office/2007/relationships/hdphoto" Target="../media/hdphoto12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9304" y="225539"/>
            <a:ext cx="10840824" cy="2308310"/>
          </a:xfrm>
        </p:spPr>
        <p:txBody>
          <a:bodyPr/>
          <a:lstStyle/>
          <a:p>
            <a:pPr algn="ctr"/>
            <a:r>
              <a:rPr lang="en-US" b="1" dirty="0"/>
              <a:t>Patient Selection for Combined Left Atrial Appendage Closure &amp; AF Ablation in The Era of PFA and OPTION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06212" y="3012483"/>
            <a:ext cx="6400800" cy="1269101"/>
          </a:xfrm>
        </p:spPr>
        <p:txBody>
          <a:bodyPr/>
          <a:lstStyle/>
          <a:p>
            <a:r>
              <a:rPr lang="en-US" altLang="en-US" b="1" dirty="0">
                <a:solidFill>
                  <a:schemeClr val="tx1"/>
                </a:solidFill>
              </a:rPr>
              <a:t>Walid </a:t>
            </a:r>
            <a:r>
              <a:rPr lang="en-US" altLang="en-US" b="1" dirty="0" err="1">
                <a:solidFill>
                  <a:schemeClr val="tx1"/>
                </a:solidFill>
              </a:rPr>
              <a:t>Saliba</a:t>
            </a:r>
            <a:r>
              <a:rPr lang="en-US" altLang="en-US" b="1" dirty="0">
                <a:solidFill>
                  <a:schemeClr val="tx1"/>
                </a:solidFill>
              </a:rPr>
              <a:t>, MD</a:t>
            </a:r>
          </a:p>
          <a:p>
            <a:r>
              <a:rPr lang="en-US" altLang="en-US" sz="2000" b="1" dirty="0">
                <a:solidFill>
                  <a:schemeClr val="tx1"/>
                </a:solidFill>
              </a:rPr>
              <a:t>Director, EP lab</a:t>
            </a:r>
          </a:p>
          <a:p>
            <a:r>
              <a:rPr lang="en-US" altLang="en-US" sz="2000" b="1" dirty="0">
                <a:solidFill>
                  <a:schemeClr val="tx1"/>
                </a:solidFill>
              </a:rPr>
              <a:t>Director, Atrial Fibrillation Center</a:t>
            </a:r>
          </a:p>
          <a:p>
            <a:endParaRPr lang="en-US" sz="2000" b="1" dirty="0">
              <a:solidFill>
                <a:schemeClr val="tx1"/>
              </a:solidFill>
            </a:endParaRPr>
          </a:p>
          <a:p>
            <a:r>
              <a:rPr lang="en-US" sz="2000" b="1" dirty="0">
                <a:solidFill>
                  <a:schemeClr val="tx1"/>
                </a:solidFill>
              </a:rPr>
              <a:t>Heart and Vascular Institute</a:t>
            </a:r>
          </a:p>
          <a:p>
            <a:r>
              <a:rPr lang="en-US" sz="2000" b="1" dirty="0">
                <a:solidFill>
                  <a:schemeClr val="tx1"/>
                </a:solidFill>
              </a:rPr>
              <a:t>Cleveland Clinic</a:t>
            </a:r>
          </a:p>
        </p:txBody>
      </p:sp>
    </p:spTree>
    <p:extLst>
      <p:ext uri="{BB962C8B-B14F-4D97-AF65-F5344CB8AC3E}">
        <p14:creationId xmlns:p14="http://schemas.microsoft.com/office/powerpoint/2010/main" val="913477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FFE192-B6A6-FFAF-28DF-11A707641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3128A614-782D-2E4A-7E01-E94AFD2717EC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419600" y="2667000"/>
            <a:ext cx="4937125" cy="1295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26" tIns="45713" rIns="91426" bIns="45713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charset="0"/>
              <a:buChar char="•"/>
              <a:defRPr sz="280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568325" indent="-225425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charset="0"/>
              <a:buChar char="–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863600" indent="-180975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SzPct val="12000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206500" indent="-17938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15986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charset="0"/>
              <a:buChar char="»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5pPr>
            <a:lvl6pPr marL="20558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pitchFamily="-112" charset="0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6pPr>
            <a:lvl7pPr marL="25130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pitchFamily="-112" charset="0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7pPr>
            <a:lvl8pPr marL="29702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pitchFamily="-112" charset="0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8pPr>
            <a:lvl9pPr marL="34274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pitchFamily="-112" charset="0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altLang="en-US" sz="2400" b="1" kern="0" dirty="0"/>
              <a:t>LAAC as an alternative to OAC </a:t>
            </a:r>
            <a:r>
              <a:rPr lang="en-US" altLang="en-US" sz="2400" kern="0" dirty="0"/>
              <a:t>reduce the risk of stroke       without the bleeding risk</a:t>
            </a:r>
            <a:endParaRPr lang="en-US" altLang="en-US" sz="2000" kern="0" dirty="0"/>
          </a:p>
          <a:p>
            <a:pPr marL="0" indent="0" algn="ctr">
              <a:buNone/>
            </a:pPr>
            <a:endParaRPr lang="en-US" altLang="en-US" sz="2400" kern="0" dirty="0"/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890440AC-897A-DA37-24D7-E8DC06596FCF}"/>
              </a:ext>
            </a:extLst>
          </p:cNvPr>
          <p:cNvSpPr/>
          <p:nvPr/>
        </p:nvSpPr>
        <p:spPr bwMode="auto">
          <a:xfrm rot="18530210">
            <a:off x="3617549" y="2196384"/>
            <a:ext cx="484632" cy="978408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6C68DF15-C505-873E-008F-FE1280300388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81001" y="1219200"/>
            <a:ext cx="4800600" cy="9708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26" tIns="45713" rIns="91426" bIns="45713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charset="0"/>
              <a:buChar char="•"/>
              <a:defRPr sz="280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568325" indent="-225425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charset="0"/>
              <a:buChar char="–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863600" indent="-180975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SzPct val="12000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206500" indent="-17938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15986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charset="0"/>
              <a:buChar char="»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5pPr>
            <a:lvl6pPr marL="20558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pitchFamily="-112" charset="0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6pPr>
            <a:lvl7pPr marL="25130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pitchFamily="-112" charset="0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7pPr>
            <a:lvl8pPr marL="29702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pitchFamily="-112" charset="0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8pPr>
            <a:lvl9pPr marL="34274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pitchFamily="-112" charset="0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altLang="en-US" sz="2400" b="1" kern="0" dirty="0"/>
              <a:t>LAAC in patients contraindicated to OAC</a:t>
            </a:r>
            <a:endParaRPr lang="en-US" altLang="en-US" sz="2000" kern="0" dirty="0"/>
          </a:p>
          <a:p>
            <a:pPr marL="0" indent="0" algn="ctr">
              <a:buNone/>
            </a:pPr>
            <a:endParaRPr lang="en-US" altLang="en-US" sz="2400" kern="0" dirty="0"/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C2F8EC8B-596D-EC42-5FC7-A1729C8B0423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 bwMode="gray">
          <a:xfrm>
            <a:off x="7260168" y="4684917"/>
            <a:ext cx="4855632" cy="118248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26" tIns="45713" rIns="91426" bIns="45713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charset="0"/>
              <a:buChar char="•"/>
              <a:defRPr sz="280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568325" indent="-225425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charset="0"/>
              <a:buChar char="–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863600" indent="-180975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SzPct val="12000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206500" indent="-17938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15986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charset="0"/>
              <a:buChar char="»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5pPr>
            <a:lvl6pPr marL="20558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pitchFamily="-112" charset="0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6pPr>
            <a:lvl7pPr marL="25130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pitchFamily="-112" charset="0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7pPr>
            <a:lvl8pPr marL="29702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pitchFamily="-112" charset="0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8pPr>
            <a:lvl9pPr marL="34274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pitchFamily="-112" charset="0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altLang="en-US" b="1" kern="0" dirty="0"/>
              <a:t>LAAC in addition to OAC</a:t>
            </a:r>
          </a:p>
          <a:p>
            <a:pPr marL="0" indent="0" algn="ctr">
              <a:buNone/>
            </a:pPr>
            <a:r>
              <a:rPr lang="en-US" altLang="en-US" sz="2000" dirty="0"/>
              <a:t>Further stroke reduction</a:t>
            </a:r>
            <a:r>
              <a:rPr lang="en-US" altLang="en-US" sz="2000" kern="0" dirty="0"/>
              <a:t> </a:t>
            </a:r>
            <a:endParaRPr lang="en-US" altLang="en-US" sz="2000" dirty="0"/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0E4D11F6-BF70-402A-77A8-AD3528D67C18}"/>
              </a:ext>
            </a:extLst>
          </p:cNvPr>
          <p:cNvSpPr/>
          <p:nvPr/>
        </p:nvSpPr>
        <p:spPr bwMode="auto">
          <a:xfrm rot="18530210">
            <a:off x="6280724" y="3950138"/>
            <a:ext cx="484632" cy="978408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5F09136-E16D-2C30-7733-D7C040181172}"/>
              </a:ext>
            </a:extLst>
          </p:cNvPr>
          <p:cNvSpPr txBox="1">
            <a:spLocks/>
          </p:cNvSpPr>
          <p:nvPr/>
        </p:nvSpPr>
        <p:spPr bwMode="gray">
          <a:xfrm>
            <a:off x="4152409" y="5039432"/>
            <a:ext cx="2255479" cy="70788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26" tIns="45713" rIns="91426" bIns="45713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charset="0"/>
              <a:buChar char="•"/>
              <a:defRPr sz="280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568325" indent="-225425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charset="0"/>
              <a:buChar char="–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863600" indent="-180975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SzPct val="12000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206500" indent="-17938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15986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charset="0"/>
              <a:buChar char="»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5pPr>
            <a:lvl6pPr marL="20558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pitchFamily="-112" charset="0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6pPr>
            <a:lvl7pPr marL="25130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pitchFamily="-112" charset="0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7pPr>
            <a:lvl8pPr marL="29702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pitchFamily="-112" charset="0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8pPr>
            <a:lvl9pPr marL="34274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pitchFamily="-112" charset="0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</a:pPr>
            <a:r>
              <a:rPr lang="en-US" sz="1600" b="1" kern="0" dirty="0"/>
              <a:t>LAAOS III</a:t>
            </a:r>
            <a:r>
              <a:rPr lang="en-US" sz="1600" kern="0" dirty="0"/>
              <a:t>: </a:t>
            </a:r>
            <a:r>
              <a:rPr lang="en-US" sz="1600" i="1" kern="0" dirty="0"/>
              <a:t>Benefit of Combination therapy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FF7806-62FD-F63E-F47E-DF4C2615B905}"/>
              </a:ext>
            </a:extLst>
          </p:cNvPr>
          <p:cNvSpPr txBox="1"/>
          <p:nvPr/>
        </p:nvSpPr>
        <p:spPr>
          <a:xfrm>
            <a:off x="8610600" y="5864353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</a:t>
            </a:r>
            <a:r>
              <a:rPr lang="en-US" b="1" dirty="0"/>
              <a:t>LAAOS IV)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6C5EFD-9BEE-ECB1-E352-2A03A8AA8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204" y="3181119"/>
            <a:ext cx="2852926" cy="23824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E53B19-B876-D328-3FFF-884F16ED75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0495" y="257238"/>
            <a:ext cx="8304301" cy="388916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8C6F14-687D-50DC-D6BC-44039725428F}"/>
              </a:ext>
            </a:extLst>
          </p:cNvPr>
          <p:cNvSpPr txBox="1"/>
          <p:nvPr/>
        </p:nvSpPr>
        <p:spPr>
          <a:xfrm>
            <a:off x="6385854" y="704153"/>
            <a:ext cx="17213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LAAOS IV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5148DC-B708-4724-DBB3-09FDB9718A22}"/>
              </a:ext>
            </a:extLst>
          </p:cNvPr>
          <p:cNvSpPr txBox="1"/>
          <p:nvPr/>
        </p:nvSpPr>
        <p:spPr>
          <a:xfrm>
            <a:off x="429476" y="5459477"/>
            <a:ext cx="31676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/>
            <a:r>
              <a:rPr lang="en-US" b="1" i="0" dirty="0">
                <a:effectLst/>
                <a:latin typeface="-apple-system"/>
              </a:rPr>
              <a:t>Belt and Suspenders: </a:t>
            </a:r>
          </a:p>
          <a:p>
            <a:pPr algn="ctr" fontAlgn="auto"/>
            <a:r>
              <a:rPr lang="en-US" b="1" i="0" dirty="0">
                <a:effectLst/>
                <a:latin typeface="-apple-system"/>
              </a:rPr>
              <a:t>The need for “Safety”</a:t>
            </a:r>
          </a:p>
        </p:txBody>
      </p:sp>
    </p:spTree>
    <p:extLst>
      <p:ext uri="{BB962C8B-B14F-4D97-AF65-F5344CB8AC3E}">
        <p14:creationId xmlns:p14="http://schemas.microsoft.com/office/powerpoint/2010/main" val="1333570772"/>
      </p:ext>
    </p:extLst>
  </p:cSld>
  <p:clrMapOvr>
    <a:masterClrMapping/>
  </p:clrMapOvr>
  <p:transition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3FDFF-5621-0D3A-9D9F-949E67787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C2415-EADD-16BF-0461-5145301EE7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51BED9C-BFC4-A9A7-F470-063E87611C6E}"/>
              </a:ext>
            </a:extLst>
          </p:cNvPr>
          <p:cNvSpPr/>
          <p:nvPr/>
        </p:nvSpPr>
        <p:spPr bwMode="auto">
          <a:xfrm>
            <a:off x="1969889" y="3891010"/>
            <a:ext cx="2225407" cy="632903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2CCF1B-14A6-1089-AC80-10C7D92FC06B}"/>
              </a:ext>
            </a:extLst>
          </p:cNvPr>
          <p:cNvSpPr txBox="1"/>
          <p:nvPr/>
        </p:nvSpPr>
        <p:spPr>
          <a:xfrm>
            <a:off x="1541443" y="3946755"/>
            <a:ext cx="30865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2400" b="1" kern="0" dirty="0">
                <a:solidFill>
                  <a:schemeClr val="bg1"/>
                </a:solidFill>
              </a:rPr>
              <a:t>Early</a:t>
            </a:r>
            <a:r>
              <a:rPr lang="en-US" altLang="en-US" sz="2400" kern="0" dirty="0">
                <a:solidFill>
                  <a:schemeClr val="bg1"/>
                </a:solidFill>
              </a:rPr>
              <a:t> Ablation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971FF0E-C561-F163-2A65-698AFEDE5BD5}"/>
              </a:ext>
            </a:extLst>
          </p:cNvPr>
          <p:cNvGrpSpPr/>
          <p:nvPr/>
        </p:nvGrpSpPr>
        <p:grpSpPr>
          <a:xfrm>
            <a:off x="7109404" y="4882311"/>
            <a:ext cx="4554045" cy="606668"/>
            <a:chOff x="7109404" y="4882311"/>
            <a:chExt cx="4554045" cy="606668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4945648-2D55-B6E5-E250-DAA4E900EF93}"/>
                </a:ext>
              </a:extLst>
            </p:cNvPr>
            <p:cNvSpPr/>
            <p:nvPr/>
          </p:nvSpPr>
          <p:spPr bwMode="auto">
            <a:xfrm>
              <a:off x="7109404" y="4882311"/>
              <a:ext cx="4554045" cy="606668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pitchFamily="-112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538D402-6C7D-1A8F-F049-5ECA4644FBDA}"/>
                </a:ext>
              </a:extLst>
            </p:cNvPr>
            <p:cNvSpPr txBox="1"/>
            <p:nvPr/>
          </p:nvSpPr>
          <p:spPr>
            <a:xfrm>
              <a:off x="7194014" y="4947518"/>
              <a:ext cx="42725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400" i="1" kern="0" dirty="0">
                  <a:solidFill>
                    <a:schemeClr val="bg1">
                      <a:lumMod val="50000"/>
                    </a:schemeClr>
                  </a:solidFill>
                </a:rPr>
                <a:t>Expanded </a:t>
              </a:r>
              <a:r>
                <a:rPr lang="en-US" altLang="en-US" sz="2400" kern="0" dirty="0">
                  <a:solidFill>
                    <a:schemeClr val="bg1">
                      <a:lumMod val="50000"/>
                    </a:schemeClr>
                  </a:solidFill>
                </a:rPr>
                <a:t>Indication for LAAC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5779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 rot="13295">
            <a:off x="2515923" y="901016"/>
            <a:ext cx="585632" cy="685074"/>
          </a:xfrm>
          <a:custGeom>
            <a:avLst/>
            <a:gdLst>
              <a:gd name="connsiteX0" fmla="*/ 0 w 585632"/>
              <a:gd name="connsiteY0" fmla="*/ 137015 h 685074"/>
              <a:gd name="connsiteX1" fmla="*/ 292816 w 585632"/>
              <a:gd name="connsiteY1" fmla="*/ 137015 h 685074"/>
              <a:gd name="connsiteX2" fmla="*/ 292816 w 585632"/>
              <a:gd name="connsiteY2" fmla="*/ 0 h 685074"/>
              <a:gd name="connsiteX3" fmla="*/ 585632 w 585632"/>
              <a:gd name="connsiteY3" fmla="*/ 342537 h 685074"/>
              <a:gd name="connsiteX4" fmla="*/ 292816 w 585632"/>
              <a:gd name="connsiteY4" fmla="*/ 685074 h 685074"/>
              <a:gd name="connsiteX5" fmla="*/ 292816 w 585632"/>
              <a:gd name="connsiteY5" fmla="*/ 548059 h 685074"/>
              <a:gd name="connsiteX6" fmla="*/ 0 w 585632"/>
              <a:gd name="connsiteY6" fmla="*/ 548059 h 685074"/>
              <a:gd name="connsiteX7" fmla="*/ 0 w 585632"/>
              <a:gd name="connsiteY7" fmla="*/ 137015 h 685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5632" h="685074">
                <a:moveTo>
                  <a:pt x="0" y="137015"/>
                </a:moveTo>
                <a:lnTo>
                  <a:pt x="292816" y="137015"/>
                </a:lnTo>
                <a:lnTo>
                  <a:pt x="292816" y="0"/>
                </a:lnTo>
                <a:lnTo>
                  <a:pt x="585632" y="342537"/>
                </a:lnTo>
                <a:lnTo>
                  <a:pt x="292816" y="685074"/>
                </a:lnTo>
                <a:lnTo>
                  <a:pt x="292816" y="548059"/>
                </a:lnTo>
                <a:lnTo>
                  <a:pt x="0" y="548059"/>
                </a:lnTo>
                <a:lnTo>
                  <a:pt x="0" y="137015"/>
                </a:lnTo>
                <a:close/>
              </a:path>
            </a:pathLst>
          </a:custGeom>
          <a:solidFill>
            <a:schemeClr val="tx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37014" rIns="175689" bIns="13701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kern="1200"/>
          </a:p>
        </p:txBody>
      </p:sp>
      <p:sp>
        <p:nvSpPr>
          <p:cNvPr id="9" name="Freeform 8"/>
          <p:cNvSpPr/>
          <p:nvPr/>
        </p:nvSpPr>
        <p:spPr>
          <a:xfrm>
            <a:off x="3200400" y="359900"/>
            <a:ext cx="2169731" cy="1735131"/>
          </a:xfrm>
          <a:custGeom>
            <a:avLst/>
            <a:gdLst>
              <a:gd name="connsiteX0" fmla="*/ 0 w 2762398"/>
              <a:gd name="connsiteY0" fmla="*/ 173513 h 1735131"/>
              <a:gd name="connsiteX1" fmla="*/ 173513 w 2762398"/>
              <a:gd name="connsiteY1" fmla="*/ 0 h 1735131"/>
              <a:gd name="connsiteX2" fmla="*/ 2588885 w 2762398"/>
              <a:gd name="connsiteY2" fmla="*/ 0 h 1735131"/>
              <a:gd name="connsiteX3" fmla="*/ 2762398 w 2762398"/>
              <a:gd name="connsiteY3" fmla="*/ 173513 h 1735131"/>
              <a:gd name="connsiteX4" fmla="*/ 2762398 w 2762398"/>
              <a:gd name="connsiteY4" fmla="*/ 1561618 h 1735131"/>
              <a:gd name="connsiteX5" fmla="*/ 2588885 w 2762398"/>
              <a:gd name="connsiteY5" fmla="*/ 1735131 h 1735131"/>
              <a:gd name="connsiteX6" fmla="*/ 173513 w 2762398"/>
              <a:gd name="connsiteY6" fmla="*/ 1735131 h 1735131"/>
              <a:gd name="connsiteX7" fmla="*/ 0 w 2762398"/>
              <a:gd name="connsiteY7" fmla="*/ 1561618 h 1735131"/>
              <a:gd name="connsiteX8" fmla="*/ 0 w 2762398"/>
              <a:gd name="connsiteY8" fmla="*/ 173513 h 173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62398" h="1735131">
                <a:moveTo>
                  <a:pt x="0" y="173513"/>
                </a:moveTo>
                <a:cubicBezTo>
                  <a:pt x="0" y="77684"/>
                  <a:pt x="77684" y="0"/>
                  <a:pt x="173513" y="0"/>
                </a:cubicBezTo>
                <a:lnTo>
                  <a:pt x="2588885" y="0"/>
                </a:lnTo>
                <a:cubicBezTo>
                  <a:pt x="2684714" y="0"/>
                  <a:pt x="2762398" y="77684"/>
                  <a:pt x="2762398" y="173513"/>
                </a:cubicBezTo>
                <a:lnTo>
                  <a:pt x="2762398" y="1561618"/>
                </a:lnTo>
                <a:cubicBezTo>
                  <a:pt x="2762398" y="1657447"/>
                  <a:pt x="2684714" y="1735131"/>
                  <a:pt x="2588885" y="1735131"/>
                </a:cubicBezTo>
                <a:lnTo>
                  <a:pt x="173513" y="1735131"/>
                </a:lnTo>
                <a:cubicBezTo>
                  <a:pt x="77684" y="1735131"/>
                  <a:pt x="0" y="1657447"/>
                  <a:pt x="0" y="1561618"/>
                </a:cubicBezTo>
                <a:lnTo>
                  <a:pt x="0" y="173513"/>
                </a:lnTo>
                <a:close/>
              </a:path>
            </a:pathLst>
          </a:custGeom>
          <a:solidFill>
            <a:schemeClr val="tx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400" tIns="119400" rIns="119400" bIns="11940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b="1" kern="1200" dirty="0"/>
              <a:t>CASTLE-AF 2018</a:t>
            </a:r>
          </a:p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b="1" kern="1200" dirty="0"/>
              <a:t>CABANA 2018</a:t>
            </a:r>
          </a:p>
        </p:txBody>
      </p:sp>
      <p:sp>
        <p:nvSpPr>
          <p:cNvPr id="23" name="Freeform 22"/>
          <p:cNvSpPr/>
          <p:nvPr/>
        </p:nvSpPr>
        <p:spPr>
          <a:xfrm>
            <a:off x="8516670" y="884928"/>
            <a:ext cx="585628" cy="685074"/>
          </a:xfrm>
          <a:custGeom>
            <a:avLst/>
            <a:gdLst>
              <a:gd name="connsiteX0" fmla="*/ 0 w 585628"/>
              <a:gd name="connsiteY0" fmla="*/ 137015 h 685074"/>
              <a:gd name="connsiteX1" fmla="*/ 292814 w 585628"/>
              <a:gd name="connsiteY1" fmla="*/ 137015 h 685074"/>
              <a:gd name="connsiteX2" fmla="*/ 292814 w 585628"/>
              <a:gd name="connsiteY2" fmla="*/ 0 h 685074"/>
              <a:gd name="connsiteX3" fmla="*/ 585628 w 585628"/>
              <a:gd name="connsiteY3" fmla="*/ 342537 h 685074"/>
              <a:gd name="connsiteX4" fmla="*/ 292814 w 585628"/>
              <a:gd name="connsiteY4" fmla="*/ 685074 h 685074"/>
              <a:gd name="connsiteX5" fmla="*/ 292814 w 585628"/>
              <a:gd name="connsiteY5" fmla="*/ 548059 h 685074"/>
              <a:gd name="connsiteX6" fmla="*/ 0 w 585628"/>
              <a:gd name="connsiteY6" fmla="*/ 548059 h 685074"/>
              <a:gd name="connsiteX7" fmla="*/ 0 w 585628"/>
              <a:gd name="connsiteY7" fmla="*/ 137015 h 685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5628" h="685074">
                <a:moveTo>
                  <a:pt x="0" y="137015"/>
                </a:moveTo>
                <a:lnTo>
                  <a:pt x="292814" y="137015"/>
                </a:lnTo>
                <a:lnTo>
                  <a:pt x="292814" y="0"/>
                </a:lnTo>
                <a:lnTo>
                  <a:pt x="585628" y="342537"/>
                </a:lnTo>
                <a:lnTo>
                  <a:pt x="292814" y="685074"/>
                </a:lnTo>
                <a:lnTo>
                  <a:pt x="292814" y="548059"/>
                </a:lnTo>
                <a:lnTo>
                  <a:pt x="0" y="548059"/>
                </a:lnTo>
                <a:lnTo>
                  <a:pt x="0" y="137015"/>
                </a:lnTo>
                <a:close/>
              </a:path>
            </a:pathLst>
          </a:custGeom>
          <a:solidFill>
            <a:schemeClr val="tx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37015" rIns="175688" bIns="13701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kern="1200"/>
          </a:p>
        </p:txBody>
      </p:sp>
      <p:sp>
        <p:nvSpPr>
          <p:cNvPr id="24" name="Freeform 23"/>
          <p:cNvSpPr/>
          <p:nvPr/>
        </p:nvSpPr>
        <p:spPr>
          <a:xfrm>
            <a:off x="9152361" y="333844"/>
            <a:ext cx="2762398" cy="1735131"/>
          </a:xfrm>
          <a:custGeom>
            <a:avLst/>
            <a:gdLst>
              <a:gd name="connsiteX0" fmla="*/ 0 w 2762398"/>
              <a:gd name="connsiteY0" fmla="*/ 173513 h 1735131"/>
              <a:gd name="connsiteX1" fmla="*/ 173513 w 2762398"/>
              <a:gd name="connsiteY1" fmla="*/ 0 h 1735131"/>
              <a:gd name="connsiteX2" fmla="*/ 2588885 w 2762398"/>
              <a:gd name="connsiteY2" fmla="*/ 0 h 1735131"/>
              <a:gd name="connsiteX3" fmla="*/ 2762398 w 2762398"/>
              <a:gd name="connsiteY3" fmla="*/ 173513 h 1735131"/>
              <a:gd name="connsiteX4" fmla="*/ 2762398 w 2762398"/>
              <a:gd name="connsiteY4" fmla="*/ 1561618 h 1735131"/>
              <a:gd name="connsiteX5" fmla="*/ 2588885 w 2762398"/>
              <a:gd name="connsiteY5" fmla="*/ 1735131 h 1735131"/>
              <a:gd name="connsiteX6" fmla="*/ 173513 w 2762398"/>
              <a:gd name="connsiteY6" fmla="*/ 1735131 h 1735131"/>
              <a:gd name="connsiteX7" fmla="*/ 0 w 2762398"/>
              <a:gd name="connsiteY7" fmla="*/ 1561618 h 1735131"/>
              <a:gd name="connsiteX8" fmla="*/ 0 w 2762398"/>
              <a:gd name="connsiteY8" fmla="*/ 173513 h 173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62398" h="1735131">
                <a:moveTo>
                  <a:pt x="0" y="173513"/>
                </a:moveTo>
                <a:cubicBezTo>
                  <a:pt x="0" y="77684"/>
                  <a:pt x="77684" y="0"/>
                  <a:pt x="173513" y="0"/>
                </a:cubicBezTo>
                <a:lnTo>
                  <a:pt x="2588885" y="0"/>
                </a:lnTo>
                <a:cubicBezTo>
                  <a:pt x="2684714" y="0"/>
                  <a:pt x="2762398" y="77684"/>
                  <a:pt x="2762398" y="173513"/>
                </a:cubicBezTo>
                <a:lnTo>
                  <a:pt x="2762398" y="1561618"/>
                </a:lnTo>
                <a:cubicBezTo>
                  <a:pt x="2762398" y="1657447"/>
                  <a:pt x="2684714" y="1735131"/>
                  <a:pt x="2588885" y="1735131"/>
                </a:cubicBezTo>
                <a:lnTo>
                  <a:pt x="173513" y="1735131"/>
                </a:lnTo>
                <a:cubicBezTo>
                  <a:pt x="77684" y="1735131"/>
                  <a:pt x="0" y="1657447"/>
                  <a:pt x="0" y="1561618"/>
                </a:cubicBezTo>
                <a:lnTo>
                  <a:pt x="0" y="173513"/>
                </a:lnTo>
                <a:close/>
              </a:path>
            </a:pathLst>
          </a:custGeom>
          <a:solidFill>
            <a:schemeClr val="tx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400" tIns="119400" rIns="119400" bIns="11940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b="1" kern="1200" dirty="0"/>
              <a:t>STOP AF - 2021</a:t>
            </a:r>
          </a:p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b="1" kern="1200" dirty="0"/>
              <a:t>EARLY AF - 2021</a:t>
            </a:r>
          </a:p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b="1" kern="1200" dirty="0"/>
              <a:t>EARLY AF 3 y f/u - 2023 (Progressive AF)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809D25-E9AC-30E7-9F86-7EB27DCFFF8F}"/>
              </a:ext>
            </a:extLst>
          </p:cNvPr>
          <p:cNvSpPr txBox="1"/>
          <p:nvPr/>
        </p:nvSpPr>
        <p:spPr>
          <a:xfrm>
            <a:off x="3102878" y="2095031"/>
            <a:ext cx="2667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0" u="none" strike="noStrike" dirty="0">
                <a:solidFill>
                  <a:srgbClr val="000000"/>
                </a:solidFill>
                <a:effectLst/>
                <a:latin typeface="+mn-lt"/>
              </a:rPr>
              <a:t>2019 AHA/ACC/HRS Focused Update of the 2014 </a:t>
            </a:r>
            <a:r>
              <a:rPr lang="en-US" sz="1400" dirty="0">
                <a:solidFill>
                  <a:srgbClr val="000000"/>
                </a:solidFill>
                <a:latin typeface="+mn-lt"/>
              </a:rPr>
              <a:t>Guidelines</a:t>
            </a:r>
            <a:endParaRPr lang="en-US" sz="1400" i="0" u="none" strike="noStrike" dirty="0">
              <a:solidFill>
                <a:srgbClr val="000000"/>
              </a:solidFill>
              <a:effectLst/>
              <a:latin typeface="+mn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484604" y="359900"/>
            <a:ext cx="1933797" cy="2016851"/>
            <a:chOff x="847442" y="359901"/>
            <a:chExt cx="2768682" cy="2016851"/>
          </a:xfrm>
        </p:grpSpPr>
        <p:sp>
          <p:nvSpPr>
            <p:cNvPr id="6" name="Freeform 5"/>
            <p:cNvSpPr/>
            <p:nvPr/>
          </p:nvSpPr>
          <p:spPr>
            <a:xfrm>
              <a:off x="847442" y="359901"/>
              <a:ext cx="2762398" cy="1735131"/>
            </a:xfrm>
            <a:custGeom>
              <a:avLst/>
              <a:gdLst>
                <a:gd name="connsiteX0" fmla="*/ 0 w 2762398"/>
                <a:gd name="connsiteY0" fmla="*/ 173513 h 1735131"/>
                <a:gd name="connsiteX1" fmla="*/ 173513 w 2762398"/>
                <a:gd name="connsiteY1" fmla="*/ 0 h 1735131"/>
                <a:gd name="connsiteX2" fmla="*/ 2588885 w 2762398"/>
                <a:gd name="connsiteY2" fmla="*/ 0 h 1735131"/>
                <a:gd name="connsiteX3" fmla="*/ 2762398 w 2762398"/>
                <a:gd name="connsiteY3" fmla="*/ 173513 h 1735131"/>
                <a:gd name="connsiteX4" fmla="*/ 2762398 w 2762398"/>
                <a:gd name="connsiteY4" fmla="*/ 1561618 h 1735131"/>
                <a:gd name="connsiteX5" fmla="*/ 2588885 w 2762398"/>
                <a:gd name="connsiteY5" fmla="*/ 1735131 h 1735131"/>
                <a:gd name="connsiteX6" fmla="*/ 173513 w 2762398"/>
                <a:gd name="connsiteY6" fmla="*/ 1735131 h 1735131"/>
                <a:gd name="connsiteX7" fmla="*/ 0 w 2762398"/>
                <a:gd name="connsiteY7" fmla="*/ 1561618 h 1735131"/>
                <a:gd name="connsiteX8" fmla="*/ 0 w 2762398"/>
                <a:gd name="connsiteY8" fmla="*/ 173513 h 1735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398" h="1735131">
                  <a:moveTo>
                    <a:pt x="0" y="173513"/>
                  </a:moveTo>
                  <a:cubicBezTo>
                    <a:pt x="0" y="77684"/>
                    <a:pt x="77684" y="0"/>
                    <a:pt x="173513" y="0"/>
                  </a:cubicBezTo>
                  <a:lnTo>
                    <a:pt x="2588885" y="0"/>
                  </a:lnTo>
                  <a:cubicBezTo>
                    <a:pt x="2684714" y="0"/>
                    <a:pt x="2762398" y="77684"/>
                    <a:pt x="2762398" y="173513"/>
                  </a:cubicBezTo>
                  <a:lnTo>
                    <a:pt x="2762398" y="1561618"/>
                  </a:lnTo>
                  <a:cubicBezTo>
                    <a:pt x="2762398" y="1657447"/>
                    <a:pt x="2684714" y="1735131"/>
                    <a:pt x="2588885" y="1735131"/>
                  </a:cubicBezTo>
                  <a:lnTo>
                    <a:pt x="173513" y="1735131"/>
                  </a:lnTo>
                  <a:cubicBezTo>
                    <a:pt x="77684" y="1735131"/>
                    <a:pt x="0" y="1657447"/>
                    <a:pt x="0" y="1561618"/>
                  </a:cubicBezTo>
                  <a:lnTo>
                    <a:pt x="0" y="173513"/>
                  </a:lnTo>
                  <a:close/>
                </a:path>
              </a:pathLst>
            </a:custGeom>
            <a:solidFill>
              <a:schemeClr val="tx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9400" tIns="119400" rIns="119400" bIns="11940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kern="1200" dirty="0"/>
                <a:t>AFFIRM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kern="1200" dirty="0"/>
                <a:t>2002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FA10518-01B6-2A33-33F8-2975B081F043}"/>
                </a:ext>
              </a:extLst>
            </p:cNvPr>
            <p:cNvSpPr txBox="1"/>
            <p:nvPr/>
          </p:nvSpPr>
          <p:spPr>
            <a:xfrm>
              <a:off x="872924" y="2068975"/>
              <a:ext cx="2743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400" i="0" u="none" strike="noStrike" dirty="0">
                  <a:solidFill>
                    <a:srgbClr val="000000"/>
                  </a:solidFill>
                  <a:effectLst/>
                </a:rPr>
                <a:t>2014 AHA/ACC/HRS Guidelines</a:t>
              </a:r>
              <a:endParaRPr lang="en-US" sz="1400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236EB97-7BC2-C652-1570-A42E408ACDB0}"/>
              </a:ext>
            </a:extLst>
          </p:cNvPr>
          <p:cNvSpPr txBox="1"/>
          <p:nvPr/>
        </p:nvSpPr>
        <p:spPr>
          <a:xfrm>
            <a:off x="9339949" y="2127747"/>
            <a:ext cx="2540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Ablation for Early Rhythm Control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7200" y="3028091"/>
            <a:ext cx="5200463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>
            <a:spAutoFit/>
          </a:bodyPr>
          <a:lstStyle/>
          <a:p>
            <a:r>
              <a:rPr lang="en-US" sz="2800" dirty="0"/>
              <a:t>Rate control vs. Rhythm control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936822" y="4032517"/>
            <a:ext cx="5790752" cy="52322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>
            <a:spAutoFit/>
          </a:bodyPr>
          <a:lstStyle/>
          <a:p>
            <a:r>
              <a:rPr lang="en-US" sz="2800" dirty="0"/>
              <a:t>Rhythm Control : AAD’s vs Ablation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451268" y="5000865"/>
            <a:ext cx="5624745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>
            <a:spAutoFit/>
          </a:bodyPr>
          <a:lstStyle/>
          <a:p>
            <a:r>
              <a:rPr lang="en-US" sz="2800" b="1" u="sng" dirty="0"/>
              <a:t>Early</a:t>
            </a:r>
            <a:r>
              <a:rPr lang="en-US" sz="2800" b="1" dirty="0"/>
              <a:t> </a:t>
            </a:r>
            <a:r>
              <a:rPr lang="en-US" sz="2800" b="1" u="sng" dirty="0"/>
              <a:t>Ablation</a:t>
            </a:r>
            <a:r>
              <a:rPr lang="en-US" sz="2800" b="1" dirty="0"/>
              <a:t> </a:t>
            </a:r>
            <a:r>
              <a:rPr lang="en-US" sz="2800" dirty="0"/>
              <a:t>for Rhythm control</a:t>
            </a:r>
          </a:p>
        </p:txBody>
      </p:sp>
      <p:sp>
        <p:nvSpPr>
          <p:cNvPr id="18" name="Down Arrow 17"/>
          <p:cNvSpPr/>
          <p:nvPr/>
        </p:nvSpPr>
        <p:spPr bwMode="auto">
          <a:xfrm>
            <a:off x="3860468" y="3640154"/>
            <a:ext cx="540660" cy="348422"/>
          </a:xfrm>
          <a:prstGeom prst="down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2" name="Down Arrow 21"/>
          <p:cNvSpPr/>
          <p:nvPr/>
        </p:nvSpPr>
        <p:spPr bwMode="auto">
          <a:xfrm>
            <a:off x="7670468" y="4604090"/>
            <a:ext cx="540660" cy="348422"/>
          </a:xfrm>
          <a:prstGeom prst="down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6192877" y="327075"/>
            <a:ext cx="2036723" cy="1735131"/>
          </a:xfrm>
          <a:custGeom>
            <a:avLst/>
            <a:gdLst>
              <a:gd name="connsiteX0" fmla="*/ 0 w 2762398"/>
              <a:gd name="connsiteY0" fmla="*/ 173513 h 1735131"/>
              <a:gd name="connsiteX1" fmla="*/ 173513 w 2762398"/>
              <a:gd name="connsiteY1" fmla="*/ 0 h 1735131"/>
              <a:gd name="connsiteX2" fmla="*/ 2588885 w 2762398"/>
              <a:gd name="connsiteY2" fmla="*/ 0 h 1735131"/>
              <a:gd name="connsiteX3" fmla="*/ 2762398 w 2762398"/>
              <a:gd name="connsiteY3" fmla="*/ 173513 h 1735131"/>
              <a:gd name="connsiteX4" fmla="*/ 2762398 w 2762398"/>
              <a:gd name="connsiteY4" fmla="*/ 1561618 h 1735131"/>
              <a:gd name="connsiteX5" fmla="*/ 2588885 w 2762398"/>
              <a:gd name="connsiteY5" fmla="*/ 1735131 h 1735131"/>
              <a:gd name="connsiteX6" fmla="*/ 173513 w 2762398"/>
              <a:gd name="connsiteY6" fmla="*/ 1735131 h 1735131"/>
              <a:gd name="connsiteX7" fmla="*/ 0 w 2762398"/>
              <a:gd name="connsiteY7" fmla="*/ 1561618 h 1735131"/>
              <a:gd name="connsiteX8" fmla="*/ 0 w 2762398"/>
              <a:gd name="connsiteY8" fmla="*/ 173513 h 173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62398" h="1735131">
                <a:moveTo>
                  <a:pt x="0" y="173513"/>
                </a:moveTo>
                <a:cubicBezTo>
                  <a:pt x="0" y="77684"/>
                  <a:pt x="77684" y="0"/>
                  <a:pt x="173513" y="0"/>
                </a:cubicBezTo>
                <a:lnTo>
                  <a:pt x="2588885" y="0"/>
                </a:lnTo>
                <a:cubicBezTo>
                  <a:pt x="2684714" y="0"/>
                  <a:pt x="2762398" y="77684"/>
                  <a:pt x="2762398" y="173513"/>
                </a:cubicBezTo>
                <a:lnTo>
                  <a:pt x="2762398" y="1561618"/>
                </a:lnTo>
                <a:cubicBezTo>
                  <a:pt x="2762398" y="1657447"/>
                  <a:pt x="2684714" y="1735131"/>
                  <a:pt x="2588885" y="1735131"/>
                </a:cubicBezTo>
                <a:lnTo>
                  <a:pt x="173513" y="1735131"/>
                </a:lnTo>
                <a:cubicBezTo>
                  <a:pt x="77684" y="1735131"/>
                  <a:pt x="0" y="1657447"/>
                  <a:pt x="0" y="1561618"/>
                </a:cubicBezTo>
                <a:lnTo>
                  <a:pt x="0" y="173513"/>
                </a:lnTo>
                <a:close/>
              </a:path>
            </a:pathLst>
          </a:custGeom>
          <a:solidFill>
            <a:schemeClr val="tx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400" tIns="119400" rIns="119400" bIns="11940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Aft>
                <a:spcPct val="35000"/>
              </a:spcAft>
            </a:pPr>
            <a:r>
              <a:rPr lang="en-US" sz="1800" b="1" dirty="0"/>
              <a:t>EAST AFNET 4  2020</a:t>
            </a:r>
          </a:p>
        </p:txBody>
      </p:sp>
      <p:sp>
        <p:nvSpPr>
          <p:cNvPr id="20" name="Freeform 19"/>
          <p:cNvSpPr/>
          <p:nvPr/>
        </p:nvSpPr>
        <p:spPr>
          <a:xfrm>
            <a:off x="5479217" y="885696"/>
            <a:ext cx="585628" cy="685074"/>
          </a:xfrm>
          <a:custGeom>
            <a:avLst/>
            <a:gdLst>
              <a:gd name="connsiteX0" fmla="*/ 0 w 585628"/>
              <a:gd name="connsiteY0" fmla="*/ 137015 h 685074"/>
              <a:gd name="connsiteX1" fmla="*/ 292814 w 585628"/>
              <a:gd name="connsiteY1" fmla="*/ 137015 h 685074"/>
              <a:gd name="connsiteX2" fmla="*/ 292814 w 585628"/>
              <a:gd name="connsiteY2" fmla="*/ 0 h 685074"/>
              <a:gd name="connsiteX3" fmla="*/ 585628 w 585628"/>
              <a:gd name="connsiteY3" fmla="*/ 342537 h 685074"/>
              <a:gd name="connsiteX4" fmla="*/ 292814 w 585628"/>
              <a:gd name="connsiteY4" fmla="*/ 685074 h 685074"/>
              <a:gd name="connsiteX5" fmla="*/ 292814 w 585628"/>
              <a:gd name="connsiteY5" fmla="*/ 548059 h 685074"/>
              <a:gd name="connsiteX6" fmla="*/ 0 w 585628"/>
              <a:gd name="connsiteY6" fmla="*/ 548059 h 685074"/>
              <a:gd name="connsiteX7" fmla="*/ 0 w 585628"/>
              <a:gd name="connsiteY7" fmla="*/ 137015 h 685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5628" h="685074">
                <a:moveTo>
                  <a:pt x="0" y="137015"/>
                </a:moveTo>
                <a:lnTo>
                  <a:pt x="292814" y="137015"/>
                </a:lnTo>
                <a:lnTo>
                  <a:pt x="292814" y="0"/>
                </a:lnTo>
                <a:lnTo>
                  <a:pt x="585628" y="342537"/>
                </a:lnTo>
                <a:lnTo>
                  <a:pt x="292814" y="685074"/>
                </a:lnTo>
                <a:lnTo>
                  <a:pt x="292814" y="548059"/>
                </a:lnTo>
                <a:lnTo>
                  <a:pt x="0" y="548059"/>
                </a:lnTo>
                <a:lnTo>
                  <a:pt x="0" y="137015"/>
                </a:lnTo>
                <a:close/>
              </a:path>
            </a:pathLst>
          </a:custGeom>
          <a:solidFill>
            <a:schemeClr val="tx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37015" rIns="175688" bIns="13701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kern="1200"/>
          </a:p>
        </p:txBody>
      </p:sp>
      <p:sp>
        <p:nvSpPr>
          <p:cNvPr id="2" name="Rectangle 1"/>
          <p:cNvSpPr/>
          <p:nvPr/>
        </p:nvSpPr>
        <p:spPr>
          <a:xfrm>
            <a:off x="5978558" y="2127747"/>
            <a:ext cx="26088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EARLY</a:t>
            </a:r>
            <a:r>
              <a:rPr lang="en-US" sz="1800" dirty="0"/>
              <a:t> Rhythm Control </a:t>
            </a:r>
          </a:p>
        </p:txBody>
      </p:sp>
    </p:spTree>
    <p:extLst>
      <p:ext uri="{BB962C8B-B14F-4D97-AF65-F5344CB8AC3E}">
        <p14:creationId xmlns:p14="http://schemas.microsoft.com/office/powerpoint/2010/main" val="324022536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3" grpId="0"/>
      <p:bldP spid="16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879" name="Rectangle 55"/>
          <p:cNvSpPr>
            <a:spLocks noGrp="1" noChangeArrowheads="1"/>
          </p:cNvSpPr>
          <p:nvPr>
            <p:ph type="title"/>
          </p:nvPr>
        </p:nvSpPr>
        <p:spPr>
          <a:xfrm>
            <a:off x="1798320" y="393466"/>
            <a:ext cx="8637588" cy="584761"/>
          </a:xfr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rgbClr val="00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980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200" dirty="0"/>
              <a:t>Natural History of AF </a:t>
            </a:r>
            <a:endParaRPr lang="en-US" altLang="en-US" b="1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7D99F9-D28D-D8B3-FD96-CC2FB69E7C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082" r="3623"/>
          <a:stretch/>
        </p:blipFill>
        <p:spPr>
          <a:xfrm>
            <a:off x="2015807" y="1873356"/>
            <a:ext cx="8420101" cy="233221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5C64E92-493F-E112-A03A-42D4135B6860}"/>
              </a:ext>
            </a:extLst>
          </p:cNvPr>
          <p:cNvSpPr/>
          <p:nvPr/>
        </p:nvSpPr>
        <p:spPr>
          <a:xfrm>
            <a:off x="5562600" y="4319410"/>
            <a:ext cx="31208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Calibri-Bold"/>
              </a:rPr>
              <a:t>7% Progression per year</a:t>
            </a:r>
            <a:endParaRPr lang="en-US" sz="2000" dirty="0"/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5059191F-8E2B-78C3-2A99-18CEC4E8D7BA}"/>
              </a:ext>
            </a:extLst>
          </p:cNvPr>
          <p:cNvSpPr/>
          <p:nvPr/>
        </p:nvSpPr>
        <p:spPr bwMode="auto">
          <a:xfrm rot="5400000">
            <a:off x="6202796" y="3276484"/>
            <a:ext cx="609997" cy="1585590"/>
          </a:xfrm>
          <a:prstGeom prst="arc">
            <a:avLst>
              <a:gd name="adj1" fmla="val 15757574"/>
              <a:gd name="adj2" fmla="val 5614580"/>
            </a:avLst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88505F3-83E8-6F60-491D-D50CADE23904}"/>
              </a:ext>
            </a:extLst>
          </p:cNvPr>
          <p:cNvGrpSpPr/>
          <p:nvPr/>
        </p:nvGrpSpPr>
        <p:grpSpPr>
          <a:xfrm>
            <a:off x="457200" y="4628891"/>
            <a:ext cx="11506200" cy="609998"/>
            <a:chOff x="914400" y="5162605"/>
            <a:chExt cx="11049000" cy="1116150"/>
          </a:xfrm>
        </p:grpSpPr>
        <p:sp>
          <p:nvSpPr>
            <p:cNvPr id="7" name="Right Arrow 20">
              <a:extLst>
                <a:ext uri="{FF2B5EF4-FFF2-40B4-BE49-F238E27FC236}">
                  <a16:creationId xmlns:a16="http://schemas.microsoft.com/office/drawing/2014/main" id="{5ABAC3FA-5769-4D8A-A045-102735441D5A}"/>
                </a:ext>
              </a:extLst>
            </p:cNvPr>
            <p:cNvSpPr/>
            <p:nvPr/>
          </p:nvSpPr>
          <p:spPr bwMode="auto">
            <a:xfrm>
              <a:off x="914400" y="5162605"/>
              <a:ext cx="11049000" cy="1116150"/>
            </a:xfrm>
            <a:prstGeom prst="rightArrow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9459CA8-A6B8-F442-2D34-11354E7AB8FB}"/>
                </a:ext>
              </a:extLst>
            </p:cNvPr>
            <p:cNvSpPr txBox="1"/>
            <p:nvPr/>
          </p:nvSpPr>
          <p:spPr>
            <a:xfrm>
              <a:off x="4719354" y="5305992"/>
              <a:ext cx="6371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Inflammation / </a:t>
              </a:r>
              <a:r>
                <a:rPr lang="en-US" b="1" dirty="0"/>
                <a:t>Fibrosis</a:t>
              </a:r>
              <a:r>
                <a:rPr lang="en-US" dirty="0"/>
                <a:t> / Atrial </a:t>
              </a:r>
              <a:r>
                <a:rPr lang="en-US" dirty="0" err="1"/>
                <a:t>myopthy</a:t>
              </a:r>
              <a:endParaRPr lang="en-US" dirty="0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5D5EB3BC-05EF-6475-F949-9F1D95F9771D}"/>
              </a:ext>
            </a:extLst>
          </p:cNvPr>
          <p:cNvSpPr/>
          <p:nvPr/>
        </p:nvSpPr>
        <p:spPr>
          <a:xfrm>
            <a:off x="1856946" y="1195944"/>
            <a:ext cx="49279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2000" b="1" dirty="0"/>
              <a:t>1</a:t>
            </a:r>
            <a:r>
              <a:rPr lang="en-US" altLang="en-US" sz="2000" dirty="0"/>
              <a:t>. </a:t>
            </a:r>
            <a:r>
              <a:rPr lang="en-US" altLang="en-US" sz="2000" b="1" dirty="0"/>
              <a:t>AF is a Chronic Progressive Disease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0BCC138-298B-87A0-D2BE-9EFBFEBEAC9A}"/>
              </a:ext>
            </a:extLst>
          </p:cNvPr>
          <p:cNvGrpSpPr/>
          <p:nvPr/>
        </p:nvGrpSpPr>
        <p:grpSpPr>
          <a:xfrm>
            <a:off x="838200" y="5339376"/>
            <a:ext cx="10950257" cy="1173269"/>
            <a:chOff x="838200" y="5339376"/>
            <a:chExt cx="10950257" cy="1173269"/>
          </a:xfrm>
        </p:grpSpPr>
        <p:sp>
          <p:nvSpPr>
            <p:cNvPr id="2" name="Content Placeholder 2">
              <a:extLst>
                <a:ext uri="{FF2B5EF4-FFF2-40B4-BE49-F238E27FC236}">
                  <a16:creationId xmlns:a16="http://schemas.microsoft.com/office/drawing/2014/main" id="{08EE41D9-2CB7-0D99-B677-81C6FCF2EB0C}"/>
                </a:ext>
              </a:extLst>
            </p:cNvPr>
            <p:cNvSpPr txBox="1">
              <a:spLocks/>
            </p:cNvSpPr>
            <p:nvPr/>
          </p:nvSpPr>
          <p:spPr>
            <a:xfrm>
              <a:off x="6225857" y="5339376"/>
              <a:ext cx="5562600" cy="117326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/>
            <a:lstStyle>
              <a:lvl1pPr marL="228600" indent="-228600" algn="l" rtl="0" eaLnBrk="1" fontAlgn="base" hangingPunct="1">
                <a:spcBef>
                  <a:spcPct val="50000"/>
                </a:spcBef>
                <a:spcAft>
                  <a:spcPct val="0"/>
                </a:spcAft>
                <a:buClr>
                  <a:schemeClr val="tx1"/>
                </a:buClr>
                <a:buSzPct val="120000"/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+mn-lt"/>
                  <a:ea typeface="ＭＳ Ｐゴシック" pitchFamily="-112" charset="-128"/>
                  <a:cs typeface="ＭＳ Ｐゴシック" pitchFamily="-112" charset="-128"/>
                </a:defRPr>
              </a:lvl1pPr>
              <a:lvl2pPr marL="568325" indent="-225425" algn="l" rtl="0" eaLnBrk="1" fontAlgn="base" hangingPunct="1">
                <a:spcBef>
                  <a:spcPct val="25000"/>
                </a:spcBef>
                <a:spcAft>
                  <a:spcPct val="0"/>
                </a:spcAft>
                <a:buClr>
                  <a:schemeClr val="tx1"/>
                </a:buClr>
                <a:buSzPct val="120000"/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2pPr>
              <a:lvl3pPr marL="863600" indent="-180975" algn="l" rtl="0" eaLnBrk="1" fontAlgn="base" hangingPunct="1">
                <a:spcBef>
                  <a:spcPct val="25000"/>
                </a:spcBef>
                <a:spcAft>
                  <a:spcPct val="0"/>
                </a:spcAft>
                <a:buClr>
                  <a:schemeClr val="tx1"/>
                </a:buClr>
                <a:buSzPct val="120000"/>
                <a:buChar char="–"/>
                <a:defRPr sz="24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3pPr>
              <a:lvl4pPr marL="1206500" indent="-179388" algn="l" rtl="0" eaLnBrk="1" fontAlgn="base" hangingPunct="1">
                <a:spcBef>
                  <a:spcPct val="25000"/>
                </a:spcBef>
                <a:spcAft>
                  <a:spcPct val="0"/>
                </a:spcAft>
                <a:buClr>
                  <a:schemeClr val="tx1"/>
                </a:buClr>
                <a:buSzPct val="120000"/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4pPr>
              <a:lvl5pPr marL="1598613" indent="-223838" algn="l" rtl="0" eaLnBrk="1" fontAlgn="base" hangingPunct="1">
                <a:spcBef>
                  <a:spcPct val="25000"/>
                </a:spcBef>
                <a:spcAft>
                  <a:spcPct val="0"/>
                </a:spcAft>
                <a:buClr>
                  <a:schemeClr val="bg2"/>
                </a:buClr>
                <a:buSzPct val="120000"/>
                <a:buFont typeface="Arial" charset="0"/>
                <a:buChar char="»"/>
                <a:defRPr sz="2000">
                  <a:solidFill>
                    <a:schemeClr val="tx2"/>
                  </a:solidFill>
                  <a:latin typeface="+mn-lt"/>
                  <a:ea typeface="ＭＳ Ｐゴシック" pitchFamily="-112" charset="-128"/>
                </a:defRPr>
              </a:lvl5pPr>
              <a:lvl6pPr marL="2055813" indent="-223838" algn="l" rtl="0" eaLnBrk="1" fontAlgn="base" hangingPunct="1">
                <a:spcBef>
                  <a:spcPct val="25000"/>
                </a:spcBef>
                <a:spcAft>
                  <a:spcPct val="0"/>
                </a:spcAft>
                <a:buClr>
                  <a:schemeClr val="bg2"/>
                </a:buClr>
                <a:buSzPct val="120000"/>
                <a:buFont typeface="Arial" pitchFamily="-112" charset="0"/>
                <a:defRPr sz="2000">
                  <a:solidFill>
                    <a:schemeClr val="tx2"/>
                  </a:solidFill>
                  <a:latin typeface="+mn-lt"/>
                  <a:ea typeface="ＭＳ Ｐゴシック" pitchFamily="-112" charset="-128"/>
                </a:defRPr>
              </a:lvl6pPr>
              <a:lvl7pPr marL="2513013" indent="-223838" algn="l" rtl="0" eaLnBrk="1" fontAlgn="base" hangingPunct="1">
                <a:spcBef>
                  <a:spcPct val="25000"/>
                </a:spcBef>
                <a:spcAft>
                  <a:spcPct val="0"/>
                </a:spcAft>
                <a:buClr>
                  <a:schemeClr val="bg2"/>
                </a:buClr>
                <a:buSzPct val="120000"/>
                <a:buFont typeface="Arial" pitchFamily="-112" charset="0"/>
                <a:defRPr sz="2000">
                  <a:solidFill>
                    <a:schemeClr val="tx2"/>
                  </a:solidFill>
                  <a:latin typeface="+mn-lt"/>
                  <a:ea typeface="ＭＳ Ｐゴシック" pitchFamily="-112" charset="-128"/>
                </a:defRPr>
              </a:lvl7pPr>
              <a:lvl8pPr marL="2970213" indent="-223838" algn="l" rtl="0" eaLnBrk="1" fontAlgn="base" hangingPunct="1">
                <a:spcBef>
                  <a:spcPct val="25000"/>
                </a:spcBef>
                <a:spcAft>
                  <a:spcPct val="0"/>
                </a:spcAft>
                <a:buClr>
                  <a:schemeClr val="bg2"/>
                </a:buClr>
                <a:buSzPct val="120000"/>
                <a:buFont typeface="Arial" pitchFamily="-112" charset="0"/>
                <a:defRPr sz="2000">
                  <a:solidFill>
                    <a:schemeClr val="tx2"/>
                  </a:solidFill>
                  <a:latin typeface="+mn-lt"/>
                  <a:ea typeface="ＭＳ Ｐゴシック" pitchFamily="-112" charset="-128"/>
                </a:defRPr>
              </a:lvl8pPr>
              <a:lvl9pPr marL="3427413" indent="-223838" algn="l" rtl="0" eaLnBrk="1" fontAlgn="base" hangingPunct="1">
                <a:spcBef>
                  <a:spcPct val="25000"/>
                </a:spcBef>
                <a:spcAft>
                  <a:spcPct val="0"/>
                </a:spcAft>
                <a:buClr>
                  <a:schemeClr val="bg2"/>
                </a:buClr>
                <a:buSzPct val="120000"/>
                <a:buFont typeface="Arial" pitchFamily="-112" charset="0"/>
                <a:defRPr sz="2000">
                  <a:solidFill>
                    <a:schemeClr val="tx2"/>
                  </a:solidFill>
                  <a:latin typeface="+mn-lt"/>
                  <a:ea typeface="ＭＳ Ｐゴシック" pitchFamily="-112" charset="-128"/>
                </a:defRPr>
              </a:lvl9pPr>
            </a:lstStyle>
            <a:p>
              <a:pPr lvl="2">
                <a:buFont typeface="Arial" panose="020B0604020202020204" pitchFamily="34" charset="0"/>
                <a:buChar char="•"/>
              </a:pPr>
              <a:r>
                <a:rPr lang="en-US" sz="1800" b="1" kern="0" dirty="0"/>
                <a:t>Decreased ability to maintain SR</a:t>
              </a:r>
            </a:p>
            <a:p>
              <a:pPr lvl="2">
                <a:buFont typeface="Arial" panose="020B0604020202020204" pitchFamily="34" charset="0"/>
                <a:buChar char="•"/>
              </a:pPr>
              <a:r>
                <a:rPr lang="en-US" sz="1800" b="1" kern="0" dirty="0"/>
                <a:t>Decreased quality of Life</a:t>
              </a:r>
              <a:endParaRPr lang="en-US" sz="1800" kern="0" dirty="0"/>
            </a:p>
            <a:p>
              <a:pPr lvl="2">
                <a:buFont typeface="Arial" panose="020B0604020202020204" pitchFamily="34" charset="0"/>
                <a:buChar char="•"/>
              </a:pPr>
              <a:r>
                <a:rPr lang="en-US" sz="1800" b="1" kern="0" dirty="0"/>
                <a:t>Mortality, Stroke, CHF, HF hospitalization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F71F5FD-D7BC-0A3A-C355-71E032C8B32B}"/>
                </a:ext>
              </a:extLst>
            </p:cNvPr>
            <p:cNvSpPr txBox="1"/>
            <p:nvPr/>
          </p:nvSpPr>
          <p:spPr>
            <a:xfrm>
              <a:off x="838200" y="5548370"/>
              <a:ext cx="556260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/>
                <a:t>Progression is associated with worse outcome 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2D54CE75-AB73-9DC3-9140-9F664FD1CE3C}"/>
                </a:ext>
              </a:extLst>
            </p:cNvPr>
            <p:cNvCxnSpPr/>
            <p:nvPr/>
          </p:nvCxnSpPr>
          <p:spPr bwMode="auto">
            <a:xfrm>
              <a:off x="914400" y="5948480"/>
              <a:ext cx="5311457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6479127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879" name="Rectangle 55"/>
          <p:cNvSpPr>
            <a:spLocks noGrp="1" noChangeArrowheads="1"/>
          </p:cNvSpPr>
          <p:nvPr>
            <p:ph type="title"/>
          </p:nvPr>
        </p:nvSpPr>
        <p:spPr>
          <a:xfrm>
            <a:off x="1798320" y="393466"/>
            <a:ext cx="8637588" cy="584761"/>
          </a:xfr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rgbClr val="00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980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200" dirty="0"/>
              <a:t>Natural History of AF </a:t>
            </a:r>
            <a:endParaRPr lang="en-US" altLang="en-US" b="1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56946" y="1195944"/>
            <a:ext cx="49279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2000" b="1" dirty="0">
                <a:solidFill>
                  <a:schemeClr val="bg1">
                    <a:lumMod val="65000"/>
                  </a:schemeClr>
                </a:solidFill>
              </a:rPr>
              <a:t>1</a:t>
            </a:r>
            <a:r>
              <a:rPr lang="en-US" altLang="en-US" sz="2000" dirty="0">
                <a:solidFill>
                  <a:schemeClr val="bg1">
                    <a:lumMod val="65000"/>
                  </a:schemeClr>
                </a:solidFill>
              </a:rPr>
              <a:t>. </a:t>
            </a:r>
            <a:r>
              <a:rPr lang="en-US" altLang="en-US" sz="2000" b="1" dirty="0">
                <a:solidFill>
                  <a:schemeClr val="bg1">
                    <a:lumMod val="65000"/>
                  </a:schemeClr>
                </a:solidFill>
              </a:rPr>
              <a:t>AF is a Chronic Progressive Disease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6F8DA6-463F-AE47-6F82-A60010346DD0}"/>
              </a:ext>
            </a:extLst>
          </p:cNvPr>
          <p:cNvSpPr/>
          <p:nvPr/>
        </p:nvSpPr>
        <p:spPr>
          <a:xfrm>
            <a:off x="1798320" y="3200400"/>
            <a:ext cx="9094152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dirty="0"/>
              <a:t> </a:t>
            </a:r>
            <a:r>
              <a:rPr lang="en-US" sz="2000" b="1" dirty="0"/>
              <a:t>“</a:t>
            </a:r>
            <a:r>
              <a:rPr lang="en-US" sz="2000" b="1" u="sng" dirty="0"/>
              <a:t>Early Rhythm Control</a:t>
            </a:r>
            <a:r>
              <a:rPr lang="en-US" sz="2000" b="1" dirty="0"/>
              <a:t>” may alter the Progression of Atrial Myopathy</a:t>
            </a:r>
            <a:endParaRPr lang="en-US" sz="2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2742DF-2B50-66EC-0A99-F7B3AD7A929A}"/>
              </a:ext>
            </a:extLst>
          </p:cNvPr>
          <p:cNvSpPr/>
          <p:nvPr/>
        </p:nvSpPr>
        <p:spPr>
          <a:xfrm>
            <a:off x="4631214" y="4114800"/>
            <a:ext cx="297180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dirty="0"/>
              <a:t>Early Ablation</a:t>
            </a:r>
          </a:p>
        </p:txBody>
      </p:sp>
    </p:spTree>
    <p:extLst>
      <p:ext uri="{BB962C8B-B14F-4D97-AF65-F5344CB8AC3E}">
        <p14:creationId xmlns:p14="http://schemas.microsoft.com/office/powerpoint/2010/main" val="29325935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Content Placeholder 2"/>
          <p:cNvSpPr>
            <a:spLocks noGrp="1"/>
          </p:cNvSpPr>
          <p:nvPr>
            <p:ph idx="4294967295"/>
          </p:nvPr>
        </p:nvSpPr>
        <p:spPr>
          <a:xfrm>
            <a:off x="694267" y="1828800"/>
            <a:ext cx="11040533" cy="1447800"/>
          </a:xfrm>
          <a:ln>
            <a:noFill/>
          </a:ln>
        </p:spPr>
        <p:txBody>
          <a:bodyPr vert="horz" lIns="243840" tIns="121920" rIns="91440" bIns="45720" rtlCol="0">
            <a:noAutofit/>
          </a:bodyPr>
          <a:lstStyle/>
          <a:p>
            <a:pPr marL="353475" indent="-353475" defTabSz="1219170"/>
            <a:r>
              <a:rPr lang="en-US" sz="2400" dirty="0">
                <a:solidFill>
                  <a:srgbClr val="BD2DAF"/>
                </a:solidFill>
                <a:latin typeface="Arial" charset="0"/>
                <a:cs typeface="Arial" charset="0"/>
              </a:rPr>
              <a:t>Shorter diagnosis-to-ablation times</a:t>
            </a:r>
            <a:r>
              <a:rPr lang="en-US" sz="2400" dirty="0">
                <a:latin typeface="Arial" charset="0"/>
                <a:cs typeface="Arial" charset="0"/>
                <a:sym typeface="Wingdings" pitchFamily="2" charset="2"/>
              </a:rPr>
              <a:t></a:t>
            </a:r>
            <a:r>
              <a:rPr lang="en-US" sz="2400" dirty="0">
                <a:latin typeface="Arial" charset="0"/>
                <a:cs typeface="Arial" charset="0"/>
              </a:rPr>
              <a:t> better outcomes.</a:t>
            </a:r>
          </a:p>
          <a:p>
            <a:pPr marL="353475" indent="-353475" defTabSz="1219170"/>
            <a:r>
              <a:rPr lang="en-US" sz="2400" dirty="0">
                <a:latin typeface="Arial" charset="0"/>
                <a:cs typeface="Arial" charset="0"/>
              </a:rPr>
              <a:t>Longer diagnosis to ablation time </a:t>
            </a:r>
            <a:r>
              <a:rPr lang="en-US" sz="2400" dirty="0">
                <a:latin typeface="Arial" charset="0"/>
                <a:cs typeface="Arial" charset="0"/>
                <a:sym typeface="Wingdings" pitchFamily="2" charset="2"/>
              </a:rPr>
              <a:t> </a:t>
            </a:r>
            <a:r>
              <a:rPr lang="en-US" sz="2400" dirty="0">
                <a:latin typeface="Arial" charset="0"/>
                <a:cs typeface="Arial" charset="0"/>
              </a:rPr>
              <a:t> increased markers of atrial remodeling: </a:t>
            </a:r>
            <a:r>
              <a:rPr lang="en-US" sz="2400" b="1" dirty="0">
                <a:latin typeface="Arial" charset="0"/>
                <a:cs typeface="Arial" charset="0"/>
              </a:rPr>
              <a:t>LA size, CRP, BNP</a:t>
            </a:r>
            <a:r>
              <a:rPr lang="en-US" sz="2400" dirty="0">
                <a:latin typeface="Arial" charset="0"/>
                <a:cs typeface="Arial" charset="0"/>
              </a:rPr>
              <a:t>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lum bright="-6000" contrast="30000"/>
          </a:blip>
          <a:srcRect/>
          <a:stretch>
            <a:fillRect/>
          </a:stretch>
        </p:blipFill>
        <p:spPr bwMode="auto">
          <a:xfrm>
            <a:off x="625521" y="3290104"/>
            <a:ext cx="4267200" cy="2950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tl" rotWithShape="0">
              <a:srgbClr val="000000">
                <a:alpha val="70000"/>
              </a:srgbClr>
            </a:outerShdw>
          </a:effectLst>
        </p:spPr>
      </p:pic>
      <p:sp>
        <p:nvSpPr>
          <p:cNvPr id="39942" name="TextBox 8"/>
          <p:cNvSpPr txBox="1">
            <a:spLocks noChangeArrowheads="1"/>
          </p:cNvSpPr>
          <p:nvPr/>
        </p:nvSpPr>
        <p:spPr bwMode="auto">
          <a:xfrm>
            <a:off x="7717971" y="6493934"/>
            <a:ext cx="437242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219170"/>
            <a:r>
              <a:rPr lang="en-US" sz="1200" dirty="0">
                <a:latin typeface="Verdana" pitchFamily="34" charset="0"/>
              </a:rPr>
              <a:t>Hussein et al. </a:t>
            </a:r>
            <a:r>
              <a:rPr lang="en-US" sz="1200" dirty="0" err="1">
                <a:latin typeface="Verdana" pitchFamily="34" charset="0"/>
              </a:rPr>
              <a:t>Circ</a:t>
            </a:r>
            <a:r>
              <a:rPr lang="en-US" sz="1200" dirty="0">
                <a:latin typeface="Verdana" pitchFamily="34" charset="0"/>
              </a:rPr>
              <a:t> </a:t>
            </a:r>
            <a:r>
              <a:rPr lang="en-US" sz="1200" dirty="0" err="1">
                <a:latin typeface="Verdana" pitchFamily="34" charset="0"/>
              </a:rPr>
              <a:t>Arrhythm</a:t>
            </a:r>
            <a:r>
              <a:rPr lang="en-US" sz="1200" dirty="0">
                <a:latin typeface="Verdana" pitchFamily="34" charset="0"/>
              </a:rPr>
              <a:t> </a:t>
            </a:r>
            <a:r>
              <a:rPr lang="en-US" sz="1200" dirty="0" err="1">
                <a:latin typeface="Verdana" pitchFamily="34" charset="0"/>
              </a:rPr>
              <a:t>Electrophysiol</a:t>
            </a:r>
            <a:r>
              <a:rPr lang="en-US" sz="1200" dirty="0">
                <a:latin typeface="Verdana" pitchFamily="34" charset="0"/>
              </a:rPr>
              <a:t>. 2016</a:t>
            </a:r>
          </a:p>
        </p:txBody>
      </p:sp>
      <p:sp>
        <p:nvSpPr>
          <p:cNvPr id="39944" name="Rectangle 13"/>
          <p:cNvSpPr>
            <a:spLocks noChangeArrowheads="1"/>
          </p:cNvSpPr>
          <p:nvPr/>
        </p:nvSpPr>
        <p:spPr bwMode="auto">
          <a:xfrm>
            <a:off x="3714751" y="4116918"/>
            <a:ext cx="82426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219170"/>
            <a:r>
              <a:rPr lang="en-US" sz="1600" dirty="0">
                <a:solidFill>
                  <a:srgbClr val="FF0000"/>
                </a:solidFill>
              </a:rPr>
              <a:t>33.6%,</a:t>
            </a:r>
          </a:p>
        </p:txBody>
      </p:sp>
      <p:sp>
        <p:nvSpPr>
          <p:cNvPr id="39945" name="Rectangle 14"/>
          <p:cNvSpPr>
            <a:spLocks noChangeArrowheads="1"/>
          </p:cNvSpPr>
          <p:nvPr/>
        </p:nvSpPr>
        <p:spPr bwMode="auto">
          <a:xfrm>
            <a:off x="3771901" y="4832351"/>
            <a:ext cx="76655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219170"/>
            <a:r>
              <a:rPr lang="en-US" sz="1600"/>
              <a:t>57.1%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12716" r="3363"/>
          <a:stretch/>
        </p:blipFill>
        <p:spPr>
          <a:xfrm>
            <a:off x="5033048" y="3380317"/>
            <a:ext cx="3284825" cy="23262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12941" r="2218"/>
          <a:stretch/>
        </p:blipFill>
        <p:spPr>
          <a:xfrm>
            <a:off x="8458200" y="3380317"/>
            <a:ext cx="3500108" cy="23262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8492" y="253622"/>
            <a:ext cx="9296400" cy="1431431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139955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99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159" y="192785"/>
            <a:ext cx="10405533" cy="646317"/>
          </a:xfrm>
        </p:spPr>
        <p:txBody>
          <a:bodyPr/>
          <a:lstStyle/>
          <a:p>
            <a:r>
              <a:rPr lang="en-US" dirty="0"/>
              <a:t>Early AF Ablation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" r="16217" b="-26316"/>
          <a:stretch/>
        </p:blipFill>
        <p:spPr>
          <a:xfrm>
            <a:off x="7848600" y="6477000"/>
            <a:ext cx="3710870" cy="2285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25030" y="1358346"/>
            <a:ext cx="5770568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Better outcome with Ablation vs AAD</a:t>
            </a:r>
            <a:r>
              <a:rPr lang="en-US" dirty="0">
                <a:sym typeface="Wingdings" panose="05000000000000000000" pitchFamily="2" charset="2"/>
              </a:rPr>
              <a:t> More patients free from AF recurrence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A7876B9-AD25-A51B-BE02-92FB5DFE4598}"/>
              </a:ext>
            </a:extLst>
          </p:cNvPr>
          <p:cNvSpPr txBox="1">
            <a:spLocks/>
          </p:cNvSpPr>
          <p:nvPr/>
        </p:nvSpPr>
        <p:spPr bwMode="gray">
          <a:xfrm>
            <a:off x="775705" y="914400"/>
            <a:ext cx="5452532" cy="36067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26" tIns="45713" rIns="91426" bIns="45713" numCol="1" anchor="b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3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pitchFamily="-112" charset="-128"/>
                <a:cs typeface="ＭＳ Ｐゴシック" pitchFamily="-112" charset="-128"/>
              </a:defRPr>
            </a:lvl1pPr>
            <a:lvl2pPr algn="l" rtl="0" eaLnBrk="1" fontAlgn="base" hangingPunct="1">
              <a:spcBef>
                <a:spcPct val="3000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1" fontAlgn="base" hangingPunct="1">
              <a:spcBef>
                <a:spcPct val="3000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1" fontAlgn="base" hangingPunct="1">
              <a:spcBef>
                <a:spcPct val="3000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1" fontAlgn="base" hangingPunct="1">
              <a:spcBef>
                <a:spcPct val="3000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rtl="0" eaLnBrk="1" fontAlgn="base" hangingPunct="1">
              <a:spcBef>
                <a:spcPct val="3000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Arial" pitchFamily="-112" charset="0"/>
              </a:defRPr>
            </a:lvl6pPr>
            <a:lvl7pPr marL="914400" algn="l" rtl="0" eaLnBrk="1" fontAlgn="base" hangingPunct="1">
              <a:spcBef>
                <a:spcPct val="3000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Arial" pitchFamily="-112" charset="0"/>
              </a:defRPr>
            </a:lvl7pPr>
            <a:lvl8pPr marL="1371600" algn="l" rtl="0" eaLnBrk="1" fontAlgn="base" hangingPunct="1">
              <a:spcBef>
                <a:spcPct val="3000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Arial" pitchFamily="-112" charset="0"/>
              </a:defRPr>
            </a:lvl8pPr>
            <a:lvl9pPr marL="1828800" algn="l" rtl="0" eaLnBrk="1" fontAlgn="base" hangingPunct="1">
              <a:spcBef>
                <a:spcPct val="3000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pPr algn="ctr"/>
            <a:br>
              <a:rPr lang="en-US" sz="1600" kern="0" dirty="0"/>
            </a:br>
            <a:r>
              <a:rPr lang="en-US" sz="1600" kern="0" dirty="0" err="1">
                <a:solidFill>
                  <a:srgbClr val="1A1A1A"/>
                </a:solidFill>
                <a:latin typeface="inherit"/>
              </a:rPr>
              <a:t>Cryoablation</a:t>
            </a:r>
            <a:r>
              <a:rPr lang="en-US" sz="1600" kern="0" dirty="0">
                <a:solidFill>
                  <a:srgbClr val="1A1A1A"/>
                </a:solidFill>
                <a:latin typeface="inherit"/>
              </a:rPr>
              <a:t> or Drug Therapy for Initial Treatment of AF</a:t>
            </a:r>
            <a:endParaRPr lang="en-US" sz="1600" kern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29CB5F-278E-B164-42F4-ED6A3D27E47C}"/>
              </a:ext>
            </a:extLst>
          </p:cNvPr>
          <p:cNvSpPr/>
          <p:nvPr/>
        </p:nvSpPr>
        <p:spPr>
          <a:xfrm>
            <a:off x="6484048" y="2353031"/>
            <a:ext cx="5452532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b="1" dirty="0">
                <a:latin typeface="ff-quadraat-web-pro"/>
              </a:rPr>
              <a:t>Lower incidence of progression to persistent AF</a:t>
            </a:r>
            <a:endParaRPr lang="en-US" b="1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D292D7F-862C-F82E-2C11-B231D9F70B76}"/>
              </a:ext>
            </a:extLst>
          </p:cNvPr>
          <p:cNvGrpSpPr/>
          <p:nvPr/>
        </p:nvGrpSpPr>
        <p:grpSpPr>
          <a:xfrm>
            <a:off x="6858000" y="3525836"/>
            <a:ext cx="4154266" cy="2577637"/>
            <a:chOff x="530669" y="2862811"/>
            <a:chExt cx="5724121" cy="332403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F218B42-60F5-ED1E-A37B-C03F7AA775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t="45566" b="-1"/>
            <a:stretch/>
          </p:blipFill>
          <p:spPr>
            <a:xfrm>
              <a:off x="530669" y="2895600"/>
              <a:ext cx="5724121" cy="309882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AA1AD2A-5B41-69C3-D743-0C4C1D441C31}"/>
                </a:ext>
              </a:extLst>
            </p:cNvPr>
            <p:cNvSpPr txBox="1"/>
            <p:nvPr/>
          </p:nvSpPr>
          <p:spPr>
            <a:xfrm>
              <a:off x="1752600" y="2875002"/>
              <a:ext cx="4038600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u="sng" dirty="0"/>
                <a:t>First Persistent AF Episode</a:t>
              </a:r>
            </a:p>
            <a:p>
              <a:pPr algn="ctr"/>
              <a:r>
                <a:rPr lang="en-US" sz="1400" dirty="0"/>
                <a:t>From 91 days after treatment initiation to final f/u</a:t>
              </a:r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E1FA06C-FE0C-257A-8C18-C52EE00C4438}"/>
                </a:ext>
              </a:extLst>
            </p:cNvPr>
            <p:cNvSpPr/>
            <p:nvPr/>
          </p:nvSpPr>
          <p:spPr>
            <a:xfrm>
              <a:off x="1223427" y="3733800"/>
              <a:ext cx="3822038" cy="3572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/>
                <a:t>HR:0.25 (95% CI, 0.09-0.7)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5E34E14-AF05-DA2E-BE86-978B7C580C52}"/>
                </a:ext>
              </a:extLst>
            </p:cNvPr>
            <p:cNvSpPr txBox="1"/>
            <p:nvPr/>
          </p:nvSpPr>
          <p:spPr>
            <a:xfrm>
              <a:off x="3162300" y="5786735"/>
              <a:ext cx="121920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Years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9B9FFB6-33A1-3B62-0F50-BC1E88A981A5}"/>
                </a:ext>
              </a:extLst>
            </p:cNvPr>
            <p:cNvSpPr txBox="1"/>
            <p:nvPr/>
          </p:nvSpPr>
          <p:spPr>
            <a:xfrm rot="16200000">
              <a:off x="-494553" y="4065134"/>
              <a:ext cx="27432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Cumulative Incidence (%)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77DF701-BD48-C756-B893-57D7E3410F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037" y="1371600"/>
            <a:ext cx="4352925" cy="24193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B9F1307-DEF6-35C8-F403-7D3C5FA153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797" y="3698946"/>
            <a:ext cx="4570197" cy="24955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229302B-C32A-6258-F3D6-CAA4C3416F83}"/>
              </a:ext>
            </a:extLst>
          </p:cNvPr>
          <p:cNvSpPr/>
          <p:nvPr/>
        </p:nvSpPr>
        <p:spPr bwMode="auto">
          <a:xfrm>
            <a:off x="775705" y="1275079"/>
            <a:ext cx="5452532" cy="4919417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E977DE4-DFC9-623D-81D7-479741EDBE8E}"/>
              </a:ext>
            </a:extLst>
          </p:cNvPr>
          <p:cNvCxnSpPr>
            <a:cxnSpLocks/>
          </p:cNvCxnSpPr>
          <p:nvPr/>
        </p:nvCxnSpPr>
        <p:spPr bwMode="auto">
          <a:xfrm>
            <a:off x="775705" y="3727050"/>
            <a:ext cx="545253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E76096B0-D1DB-74F9-362B-6E7FE6282787}"/>
              </a:ext>
            </a:extLst>
          </p:cNvPr>
          <p:cNvSpPr txBox="1"/>
          <p:nvPr/>
        </p:nvSpPr>
        <p:spPr>
          <a:xfrm>
            <a:off x="889159" y="1371600"/>
            <a:ext cx="101584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haroni" panose="02010803020104030203" pitchFamily="2" charset="-79"/>
                <a:cs typeface="Aharoni" panose="02010803020104030203" pitchFamily="2" charset="-79"/>
              </a:rPr>
              <a:t>EARLY AF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42AFDC8-BCFB-B09C-2B7D-1A74E2D427A5}"/>
              </a:ext>
            </a:extLst>
          </p:cNvPr>
          <p:cNvSpPr txBox="1"/>
          <p:nvPr/>
        </p:nvSpPr>
        <p:spPr>
          <a:xfrm>
            <a:off x="889159" y="3737811"/>
            <a:ext cx="101584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haroni" panose="02010803020104030203" pitchFamily="2" charset="-79"/>
                <a:cs typeface="Aharoni" panose="02010803020104030203" pitchFamily="2" charset="-79"/>
              </a:rPr>
              <a:t>STOP AF</a:t>
            </a:r>
          </a:p>
        </p:txBody>
      </p:sp>
    </p:spTree>
    <p:extLst>
      <p:ext uri="{BB962C8B-B14F-4D97-AF65-F5344CB8AC3E}">
        <p14:creationId xmlns:p14="http://schemas.microsoft.com/office/powerpoint/2010/main" val="286381982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89E37-DC12-13FA-C78A-7C0CFB42A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BA9A6-15F7-23B4-9477-721D818B37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218C6F8-B9A0-7D9A-4D19-DBEA93BC0088}"/>
              </a:ext>
            </a:extLst>
          </p:cNvPr>
          <p:cNvSpPr/>
          <p:nvPr/>
        </p:nvSpPr>
        <p:spPr bwMode="auto">
          <a:xfrm>
            <a:off x="2458813" y="4715462"/>
            <a:ext cx="1244906" cy="838568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11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2B898F-FEDA-A801-37FA-E2CB3A781A4D}"/>
              </a:ext>
            </a:extLst>
          </p:cNvPr>
          <p:cNvSpPr txBox="1"/>
          <p:nvPr/>
        </p:nvSpPr>
        <p:spPr>
          <a:xfrm>
            <a:off x="1315199" y="4881415"/>
            <a:ext cx="35347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2400" b="1" kern="0" dirty="0">
                <a:solidFill>
                  <a:schemeClr val="bg1"/>
                </a:solidFill>
              </a:rPr>
              <a:t>PFA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D250514-26E2-D744-C991-35485DEF8858}"/>
              </a:ext>
            </a:extLst>
          </p:cNvPr>
          <p:cNvGrpSpPr/>
          <p:nvPr/>
        </p:nvGrpSpPr>
        <p:grpSpPr>
          <a:xfrm>
            <a:off x="7109404" y="4882311"/>
            <a:ext cx="4554045" cy="606668"/>
            <a:chOff x="7109404" y="4882311"/>
            <a:chExt cx="4554045" cy="606668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79917ED-B6BB-3D67-F8BE-B09D7BE3F885}"/>
                </a:ext>
              </a:extLst>
            </p:cNvPr>
            <p:cNvSpPr/>
            <p:nvPr/>
          </p:nvSpPr>
          <p:spPr bwMode="auto">
            <a:xfrm>
              <a:off x="7109404" y="4882311"/>
              <a:ext cx="4554045" cy="606668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pitchFamily="-112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9087A82-36C6-C4D4-8247-1F6217FB27B4}"/>
                </a:ext>
              </a:extLst>
            </p:cNvPr>
            <p:cNvSpPr txBox="1"/>
            <p:nvPr/>
          </p:nvSpPr>
          <p:spPr>
            <a:xfrm>
              <a:off x="7194014" y="4947518"/>
              <a:ext cx="42725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400" i="1" kern="0" dirty="0">
                  <a:solidFill>
                    <a:schemeClr val="bg1">
                      <a:lumMod val="50000"/>
                    </a:schemeClr>
                  </a:solidFill>
                </a:rPr>
                <a:t>Expanded </a:t>
              </a:r>
              <a:r>
                <a:rPr lang="en-US" altLang="en-US" sz="2400" kern="0" dirty="0">
                  <a:solidFill>
                    <a:schemeClr val="bg1">
                      <a:lumMod val="50000"/>
                    </a:schemeClr>
                  </a:solidFill>
                </a:rPr>
                <a:t>Indication for LAAC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2A20AD2-303D-62CC-82F9-91A830CCE676}"/>
              </a:ext>
            </a:extLst>
          </p:cNvPr>
          <p:cNvGrpSpPr/>
          <p:nvPr/>
        </p:nvGrpSpPr>
        <p:grpSpPr>
          <a:xfrm>
            <a:off x="1541443" y="3891010"/>
            <a:ext cx="3086559" cy="632903"/>
            <a:chOff x="1541443" y="3891010"/>
            <a:chExt cx="3086559" cy="632903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812D4AC1-4A11-9134-2547-8659CF997A17}"/>
                </a:ext>
              </a:extLst>
            </p:cNvPr>
            <p:cNvSpPr/>
            <p:nvPr/>
          </p:nvSpPr>
          <p:spPr bwMode="auto">
            <a:xfrm>
              <a:off x="1969889" y="3891010"/>
              <a:ext cx="2225407" cy="63290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1CF40CB-381B-849F-840B-B999F1AA26F0}"/>
                </a:ext>
              </a:extLst>
            </p:cNvPr>
            <p:cNvSpPr txBox="1"/>
            <p:nvPr/>
          </p:nvSpPr>
          <p:spPr>
            <a:xfrm>
              <a:off x="1541443" y="3946755"/>
              <a:ext cx="308655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400" b="1" kern="0" dirty="0">
                  <a:solidFill>
                    <a:schemeClr val="bg1"/>
                  </a:solidFill>
                </a:rPr>
                <a:t>Early</a:t>
              </a:r>
              <a:r>
                <a:rPr lang="en-US" altLang="en-US" sz="2400" kern="0" dirty="0">
                  <a:solidFill>
                    <a:schemeClr val="bg1"/>
                  </a:solidFill>
                </a:rPr>
                <a:t> Ablation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092017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4EDF8-C831-2BE2-CFCA-549E08EF4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Ablation Technology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C85E1-83BD-6F2F-65B2-6AC263791C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5568" y="1484312"/>
            <a:ext cx="10443633" cy="4687888"/>
          </a:xfrm>
        </p:spPr>
        <p:txBody>
          <a:bodyPr/>
          <a:lstStyle/>
          <a:p>
            <a:pPr lvl="1"/>
            <a:endParaRPr lang="en-US" dirty="0"/>
          </a:p>
          <a:p>
            <a:pPr lvl="1"/>
            <a:r>
              <a:rPr lang="en-US" dirty="0" err="1"/>
              <a:t>Cryo</a:t>
            </a:r>
            <a:endParaRPr lang="en-US" dirty="0"/>
          </a:p>
          <a:p>
            <a:pPr lvl="1"/>
            <a:r>
              <a:rPr lang="en-US" dirty="0"/>
              <a:t>RF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990BD6-AE15-9366-B51A-FD55677982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0" y="880372"/>
            <a:ext cx="4017148" cy="50972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A19ED0-F543-2BB6-2B8F-F931A5427DD9}"/>
              </a:ext>
            </a:extLst>
          </p:cNvPr>
          <p:cNvSpPr txBox="1"/>
          <p:nvPr/>
        </p:nvSpPr>
        <p:spPr>
          <a:xfrm>
            <a:off x="8839200" y="1178868"/>
            <a:ext cx="12954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dirty="0"/>
              <a:t>Cryo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0D01C8-AD6F-6A9D-FE4F-FDA54BE1C0D4}"/>
              </a:ext>
            </a:extLst>
          </p:cNvPr>
          <p:cNvSpPr txBox="1"/>
          <p:nvPr/>
        </p:nvSpPr>
        <p:spPr>
          <a:xfrm>
            <a:off x="9067800" y="3637111"/>
            <a:ext cx="12954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dirty="0"/>
              <a:t>RF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5FA6F45-7CC5-8822-7E77-FAE08C2874E2}"/>
              </a:ext>
            </a:extLst>
          </p:cNvPr>
          <p:cNvSpPr txBox="1">
            <a:spLocks/>
          </p:cNvSpPr>
          <p:nvPr/>
        </p:nvSpPr>
        <p:spPr bwMode="gray">
          <a:xfrm>
            <a:off x="755006" y="1508234"/>
            <a:ext cx="10443633" cy="468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6" tIns="45713" rIns="91426" bIns="45713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charset="0"/>
              <a:buChar char="•"/>
              <a:defRPr sz="280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568325" indent="-225425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charset="0"/>
              <a:buChar char="–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863600" indent="-180975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SzPct val="12000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206500" indent="-17938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15986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charset="0"/>
              <a:buChar char="»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5pPr>
            <a:lvl6pPr marL="20558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pitchFamily="-112" charset="0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6pPr>
            <a:lvl7pPr marL="25130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pitchFamily="-112" charset="0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7pPr>
            <a:lvl8pPr marL="29702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pitchFamily="-112" charset="0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8pPr>
            <a:lvl9pPr marL="34274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pitchFamily="-112" charset="0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kern="0" dirty="0"/>
              <a:t>Thermal ablation</a:t>
            </a:r>
          </a:p>
        </p:txBody>
      </p:sp>
    </p:spTree>
    <p:extLst>
      <p:ext uri="{BB962C8B-B14F-4D97-AF65-F5344CB8AC3E}">
        <p14:creationId xmlns:p14="http://schemas.microsoft.com/office/powerpoint/2010/main" val="3323190677"/>
      </p:ext>
    </p:extLst>
  </p:cSld>
  <p:clrMapOvr>
    <a:masterClrMapping/>
  </p:clrMapOvr>
  <p:transition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4EDF8-C831-2BE2-CFCA-549E08EF4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Ablation Technology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C85E1-83BD-6F2F-65B2-6AC263791C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006" y="1510465"/>
            <a:ext cx="10443633" cy="468788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Thermal ablation: Limitations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B498E-6E70-3D0D-928D-5488BC4E868F}"/>
              </a:ext>
            </a:extLst>
          </p:cNvPr>
          <p:cNvSpPr txBox="1"/>
          <p:nvPr/>
        </p:nvSpPr>
        <p:spPr>
          <a:xfrm>
            <a:off x="755006" y="2222199"/>
            <a:ext cx="7093594" cy="142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"/>
                <a:ea typeface="+mn-ea"/>
                <a:cs typeface="+mn-cs"/>
              </a:rPr>
              <a:t>Efficacy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"/>
                <a:ea typeface="+mn-ea"/>
                <a:cs typeface="+mn-cs"/>
              </a:rPr>
              <a:t>: Limited success rate (~70% @ 1 year)</a:t>
            </a:r>
          </a:p>
          <a:p>
            <a:pPr marL="800100" lvl="1" indent="-342900">
              <a:spcBef>
                <a:spcPct val="30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venir"/>
              </a:rPr>
              <a:t>Durable lesion / Gaps  </a:t>
            </a:r>
            <a:r>
              <a:rPr lang="en-US" dirty="0">
                <a:latin typeface="Avenir"/>
                <a:sym typeface="Wingdings" panose="05000000000000000000" pitchFamily="2" charset="2"/>
              </a:rPr>
              <a:t> </a:t>
            </a:r>
            <a:r>
              <a:rPr lang="en-US" dirty="0">
                <a:latin typeface="Avenir"/>
              </a:rPr>
              <a:t>Reconnection (15-50%)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b="1" u="sng" dirty="0">
                <a:latin typeface="Avenir"/>
              </a:rPr>
              <a:t>Efficiency</a:t>
            </a:r>
            <a:r>
              <a:rPr lang="en-US" dirty="0">
                <a:latin typeface="Avenir"/>
              </a:rPr>
              <a:t>: Time consuming; point by point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AA13B3-8527-C19A-DE92-6ECCC2B22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3733800"/>
            <a:ext cx="9333576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588534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83705E-3FE4-A472-208D-EF9A11011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F160A51-F296-EFB4-C6AD-F8B25F3E4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Boston Scientific</a:t>
            </a:r>
          </a:p>
          <a:p>
            <a:r>
              <a:rPr lang="en-US" sz="2400" dirty="0"/>
              <a:t>Biosense Webster</a:t>
            </a:r>
          </a:p>
          <a:p>
            <a:r>
              <a:rPr lang="en-US" sz="2400" dirty="0"/>
              <a:t>Siemens Medical</a:t>
            </a:r>
          </a:p>
          <a:p>
            <a:r>
              <a:rPr lang="en-US" sz="2400" dirty="0"/>
              <a:t>Medtronic</a:t>
            </a:r>
          </a:p>
        </p:txBody>
      </p:sp>
    </p:spTree>
    <p:extLst>
      <p:ext uri="{BB962C8B-B14F-4D97-AF65-F5344CB8AC3E}">
        <p14:creationId xmlns:p14="http://schemas.microsoft.com/office/powerpoint/2010/main" val="3180448842"/>
      </p:ext>
    </p:extLst>
  </p:cSld>
  <p:clrMapOvr>
    <a:masterClrMapping/>
  </p:clrMapOvr>
  <p:transition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4EDF8-C831-2BE2-CFCA-549E08EF4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Ablation Technology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C85E1-83BD-6F2F-65B2-6AC263791C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006" y="1510465"/>
            <a:ext cx="10443633" cy="468788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Thermal ablation: Limitations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B498E-6E70-3D0D-928D-5488BC4E868F}"/>
              </a:ext>
            </a:extLst>
          </p:cNvPr>
          <p:cNvSpPr txBox="1"/>
          <p:nvPr/>
        </p:nvSpPr>
        <p:spPr>
          <a:xfrm>
            <a:off x="755006" y="2222199"/>
            <a:ext cx="7093594" cy="3822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b="0" i="0" u="sng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venir"/>
                <a:ea typeface="+mn-ea"/>
                <a:cs typeface="+mn-cs"/>
              </a:rPr>
              <a:t>Efficacy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venir"/>
                <a:ea typeface="+mn-ea"/>
                <a:cs typeface="+mn-cs"/>
              </a:rPr>
              <a:t>: Limited success rate (~70% @ 1 year)</a:t>
            </a:r>
          </a:p>
          <a:p>
            <a:pPr marL="800100" lvl="1" indent="-342900">
              <a:spcBef>
                <a:spcPct val="30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venir"/>
              </a:rPr>
              <a:t>Durable lesion / Gaps 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venir"/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venir"/>
              </a:rPr>
              <a:t>Reconnection (15-50%)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u="sng" dirty="0">
                <a:solidFill>
                  <a:schemeClr val="bg1">
                    <a:lumMod val="65000"/>
                  </a:schemeClr>
                </a:solidFill>
                <a:latin typeface="Avenir"/>
              </a:rPr>
              <a:t>Efficiency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venir"/>
              </a:rPr>
              <a:t>: Time consuming: point by point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"/>
                <a:ea typeface="+mn-ea"/>
                <a:cs typeface="+mn-cs"/>
              </a:rPr>
              <a:t>Safety</a:t>
            </a:r>
          </a:p>
          <a:p>
            <a:pPr marL="800100" lvl="1" indent="-342900">
              <a:spcBef>
                <a:spcPct val="30000"/>
              </a:spcBef>
              <a:buFont typeface="Arial" panose="020B0604020202020204" pitchFamily="34" charset="0"/>
              <a:buChar char="•"/>
              <a:defRPr/>
            </a:pPr>
            <a:r>
              <a:rPr lang="en-US" b="1" dirty="0">
                <a:latin typeface="Avenir"/>
              </a:rPr>
              <a:t>P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venir"/>
              </a:rPr>
              <a:t>hrenic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"/>
              </a:rPr>
              <a:t> nerve palsy (up to 6%)</a:t>
            </a:r>
          </a:p>
          <a:p>
            <a:pPr marL="800100" lvl="1" indent="-342900">
              <a:spcBef>
                <a:spcPct val="30000"/>
              </a:spcBef>
              <a:buFont typeface="Arial" panose="020B0604020202020204" pitchFamily="34" charset="0"/>
              <a:buChar char="•"/>
              <a:defRPr/>
            </a:pPr>
            <a:r>
              <a:rPr lang="en-US" b="1" dirty="0">
                <a:latin typeface="Avenir"/>
              </a:rPr>
              <a:t>E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venir"/>
              </a:rPr>
              <a:t>sophageal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"/>
              </a:rPr>
              <a:t> injury (up to  0.5%)</a:t>
            </a:r>
          </a:p>
          <a:p>
            <a:pPr marL="800100" lvl="1" indent="-342900">
              <a:spcBef>
                <a:spcPct val="30000"/>
              </a:spcBef>
              <a:buFont typeface="Arial" panose="020B0604020202020204" pitchFamily="34" charset="0"/>
              <a:buChar char="•"/>
              <a:defRPr/>
            </a:pPr>
            <a:r>
              <a:rPr lang="en-US" b="1" dirty="0">
                <a:latin typeface="Avenir"/>
              </a:rPr>
              <a:t>PV stenosis / Vascular injury</a:t>
            </a:r>
          </a:p>
          <a:p>
            <a:pPr marL="800100" lvl="1" indent="-342900">
              <a:spcBef>
                <a:spcPct val="30000"/>
              </a:spcBef>
              <a:buFont typeface="Arial" panose="020B0604020202020204" pitchFamily="34" charset="0"/>
              <a:buChar char="•"/>
              <a:defRPr/>
            </a:pPr>
            <a:r>
              <a:rPr lang="en-US" b="1" dirty="0">
                <a:latin typeface="Avenir"/>
              </a:rPr>
              <a:t>Pericardial effusion (Thermal pop)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669CDA-6FE7-6E1A-9F68-1E2256034A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82" t="56787" r="58731"/>
          <a:stretch/>
        </p:blipFill>
        <p:spPr>
          <a:xfrm>
            <a:off x="8920036" y="3210005"/>
            <a:ext cx="1400880" cy="15782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74BE1D-5230-5740-332C-41E936AB93D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0287" t="35339" r="9128" b="17011"/>
          <a:stretch/>
        </p:blipFill>
        <p:spPr>
          <a:xfrm>
            <a:off x="7519962" y="4023820"/>
            <a:ext cx="1334856" cy="14591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0C0465-D001-ADE8-386C-B512423D1E3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3118" r="50000" b="9021"/>
          <a:stretch/>
        </p:blipFill>
        <p:spPr>
          <a:xfrm>
            <a:off x="9094225" y="4822121"/>
            <a:ext cx="1581428" cy="12839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3B26F5-A1D0-3CD9-82BF-75722C38F7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792" t="9382" r="15754" b="46051"/>
          <a:stretch/>
        </p:blipFill>
        <p:spPr>
          <a:xfrm>
            <a:off x="5972348" y="4018864"/>
            <a:ext cx="1482396" cy="14641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B95475-591E-9A5F-1385-287B5E369E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296" t="14749" r="41471" b="46051"/>
          <a:stretch/>
        </p:blipFill>
        <p:spPr>
          <a:xfrm>
            <a:off x="10391742" y="2831183"/>
            <a:ext cx="1654611" cy="1279171"/>
          </a:xfrm>
          <a:prstGeom prst="rect">
            <a:avLst/>
          </a:prstGeom>
        </p:spPr>
      </p:pic>
      <p:pic>
        <p:nvPicPr>
          <p:cNvPr id="6" name="IMG_1779">
            <a:hlinkClick r:id="" action="ppaction://media"/>
            <a:extLst>
              <a:ext uri="{FF2B5EF4-FFF2-40B4-BE49-F238E27FC236}">
                <a16:creationId xmlns:a16="http://schemas.microsoft.com/office/drawing/2014/main" id="{E157EB9C-73FD-DF03-F4D8-5197296BC2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7537" r="17647" b="10486"/>
          <a:stretch/>
        </p:blipFill>
        <p:spPr>
          <a:xfrm>
            <a:off x="8231532" y="258676"/>
            <a:ext cx="3445933" cy="231913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974134-A2A9-BBF6-5533-AB88B94FE33A}"/>
              </a:ext>
            </a:extLst>
          </p:cNvPr>
          <p:cNvSpPr/>
          <p:nvPr/>
        </p:nvSpPr>
        <p:spPr bwMode="auto">
          <a:xfrm>
            <a:off x="8077200" y="76200"/>
            <a:ext cx="3733800" cy="253309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56809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0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4EDF8-C831-2BE2-CFCA-549E08EF4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Ablation Technology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C85E1-83BD-6F2F-65B2-6AC263791C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A5A5AD"/>
                </a:solidFill>
              </a:rPr>
              <a:t>Thermal ablation</a:t>
            </a:r>
          </a:p>
          <a:p>
            <a:pPr lvl="1"/>
            <a:r>
              <a:rPr lang="en-US" dirty="0">
                <a:solidFill>
                  <a:srgbClr val="A5A5AD"/>
                </a:solidFill>
              </a:rPr>
              <a:t>Cryo</a:t>
            </a:r>
          </a:p>
          <a:p>
            <a:pPr lvl="1"/>
            <a:r>
              <a:rPr lang="en-US" dirty="0">
                <a:solidFill>
                  <a:srgbClr val="A5A5AD"/>
                </a:solidFill>
              </a:rPr>
              <a:t>RF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sz="2800" dirty="0"/>
          </a:p>
          <a:p>
            <a:pPr lvl="1"/>
            <a:r>
              <a:rPr lang="en-US" sz="2800" dirty="0"/>
              <a:t>New kid on the Block: </a:t>
            </a:r>
            <a:r>
              <a:rPr lang="en-US" sz="3200" b="1" dirty="0"/>
              <a:t>PFA</a:t>
            </a:r>
          </a:p>
          <a:p>
            <a:pPr marL="342900" lvl="1" indent="0">
              <a:buNone/>
            </a:pPr>
            <a:r>
              <a:rPr lang="en-US" sz="2800" b="1" dirty="0"/>
              <a:t>     “P</a:t>
            </a:r>
            <a:r>
              <a:rPr lang="en-US" sz="2800" dirty="0"/>
              <a:t>ulsed</a:t>
            </a:r>
            <a:r>
              <a:rPr lang="en-US" sz="2800" b="1" dirty="0"/>
              <a:t> F</a:t>
            </a:r>
            <a:r>
              <a:rPr lang="en-US" sz="2800" dirty="0"/>
              <a:t>ield</a:t>
            </a:r>
            <a:r>
              <a:rPr lang="en-US" sz="2800" b="1" dirty="0"/>
              <a:t> A</a:t>
            </a:r>
            <a:r>
              <a:rPr lang="en-US" sz="2800" dirty="0"/>
              <a:t>blation</a:t>
            </a:r>
            <a:r>
              <a:rPr lang="en-US" sz="2800" b="1" dirty="0"/>
              <a:t>”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061843D-F896-670D-F17A-4E4880627EC4}"/>
              </a:ext>
            </a:extLst>
          </p:cNvPr>
          <p:cNvGrpSpPr/>
          <p:nvPr/>
        </p:nvGrpSpPr>
        <p:grpSpPr>
          <a:xfrm>
            <a:off x="4888247" y="1328513"/>
            <a:ext cx="1923151" cy="2440236"/>
            <a:chOff x="4888247" y="1328513"/>
            <a:chExt cx="1923151" cy="244023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6990BD6-AE15-9366-B51A-FD5567798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88247" y="1328513"/>
              <a:ext cx="1923151" cy="244023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5A19ED0-F543-2BB6-2B8F-F931A5427DD9}"/>
                </a:ext>
              </a:extLst>
            </p:cNvPr>
            <p:cNvSpPr txBox="1"/>
            <p:nvPr/>
          </p:nvSpPr>
          <p:spPr>
            <a:xfrm>
              <a:off x="5185189" y="1376864"/>
              <a:ext cx="129540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/>
              <a:r>
                <a:rPr lang="en-US" sz="1600" dirty="0"/>
                <a:t>Cryo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10D01C8-AD6F-6A9D-FE4F-FDA54BE1C0D4}"/>
                </a:ext>
              </a:extLst>
            </p:cNvPr>
            <p:cNvSpPr txBox="1"/>
            <p:nvPr/>
          </p:nvSpPr>
          <p:spPr>
            <a:xfrm>
              <a:off x="5202122" y="2629818"/>
              <a:ext cx="129540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/>
              <a:r>
                <a:rPr lang="en-US" sz="1600" dirty="0"/>
                <a:t>RF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5072333-55BF-4905-959E-D047A08099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400" y="3867944"/>
            <a:ext cx="4236969" cy="21455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B3E4DD-501E-9AB0-A3BA-7EA4D07F20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1000" y="3121910"/>
            <a:ext cx="2896158" cy="709345"/>
          </a:xfrm>
          <a:prstGeom prst="rect">
            <a:avLst/>
          </a:prstGeom>
        </p:spPr>
      </p:pic>
      <p:sp>
        <p:nvSpPr>
          <p:cNvPr id="12" name="Arrow: Down 11">
            <a:extLst>
              <a:ext uri="{FF2B5EF4-FFF2-40B4-BE49-F238E27FC236}">
                <a16:creationId xmlns:a16="http://schemas.microsoft.com/office/drawing/2014/main" id="{C07C3AFC-9230-DBAF-542F-4E4A5829E9FE}"/>
              </a:ext>
            </a:extLst>
          </p:cNvPr>
          <p:cNvSpPr/>
          <p:nvPr/>
        </p:nvSpPr>
        <p:spPr bwMode="auto">
          <a:xfrm>
            <a:off x="3851250" y="3342051"/>
            <a:ext cx="484632" cy="978408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8D6AFB-0CFB-C19D-39D7-59A4A4BD5B8C}"/>
              </a:ext>
            </a:extLst>
          </p:cNvPr>
          <p:cNvSpPr txBox="1"/>
          <p:nvPr/>
        </p:nvSpPr>
        <p:spPr>
          <a:xfrm>
            <a:off x="7213879" y="2500446"/>
            <a:ext cx="49781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Series of high voltage short duration electric shocks </a:t>
            </a:r>
            <a:r>
              <a:rPr lang="en-US" sz="1600" dirty="0">
                <a:sym typeface="Wingdings" panose="05000000000000000000" pitchFamily="2" charset="2"/>
              </a:rPr>
              <a:t></a:t>
            </a:r>
            <a:r>
              <a:rPr lang="en-US" sz="1600" dirty="0"/>
              <a:t> Disruption of cell membrane permeability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3D4393-0803-EC4E-A70B-7B9A1B6C0A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1400" y="915361"/>
            <a:ext cx="3983669" cy="139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92737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5C51108-D309-E469-714C-3299975606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14800" y="1589240"/>
            <a:ext cx="2819400" cy="2119903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CE5AC3-EAC9-800D-8F5E-28C18B92F4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584" r="6703"/>
          <a:stretch/>
        </p:blipFill>
        <p:spPr>
          <a:xfrm>
            <a:off x="1524000" y="1691634"/>
            <a:ext cx="2672449" cy="19151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4CA9CD-C9E0-7D95-4826-55B489101C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804"/>
          <a:stretch/>
        </p:blipFill>
        <p:spPr>
          <a:xfrm>
            <a:off x="956844" y="3930400"/>
            <a:ext cx="2425779" cy="216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C35263-9E59-651C-5AFA-8594D14E7C8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401" r="10171" b="33543"/>
          <a:stretch/>
        </p:blipFill>
        <p:spPr>
          <a:xfrm>
            <a:off x="3501918" y="4012818"/>
            <a:ext cx="2274372" cy="20419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76653C-576B-EF92-A817-812214A69F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2069" y="1517037"/>
            <a:ext cx="2378252" cy="20377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A48C88-8058-2407-78E3-9ED9EE86825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408" r="22987" b="5200"/>
          <a:stretch/>
        </p:blipFill>
        <p:spPr>
          <a:xfrm>
            <a:off x="9129403" y="3674018"/>
            <a:ext cx="2244231" cy="248452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8A333E5-F53C-B338-B73C-19954E0D0880}"/>
              </a:ext>
            </a:extLst>
          </p:cNvPr>
          <p:cNvGrpSpPr/>
          <p:nvPr/>
        </p:nvGrpSpPr>
        <p:grpSpPr>
          <a:xfrm>
            <a:off x="6339014" y="3930400"/>
            <a:ext cx="2274372" cy="2254732"/>
            <a:chOff x="5161423" y="1127252"/>
            <a:chExt cx="3909435" cy="42672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70351DB-0FEB-C590-1795-592F44112E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47500" r="20859" b="6666"/>
            <a:stretch/>
          </p:blipFill>
          <p:spPr>
            <a:xfrm>
              <a:off x="5161423" y="1127252"/>
              <a:ext cx="3857624" cy="4267200"/>
            </a:xfrm>
            <a:prstGeom prst="rect">
              <a:avLst/>
            </a:prstGeom>
          </p:spPr>
        </p:pic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7DC3358-98AF-77E8-9EDA-2AA9114E1D84}"/>
                </a:ext>
              </a:extLst>
            </p:cNvPr>
            <p:cNvSpPr/>
            <p:nvPr/>
          </p:nvSpPr>
          <p:spPr bwMode="auto">
            <a:xfrm>
              <a:off x="8249223" y="4028661"/>
              <a:ext cx="821635" cy="1364974"/>
            </a:xfrm>
            <a:custGeom>
              <a:avLst/>
              <a:gdLst>
                <a:gd name="connsiteX0" fmla="*/ 808383 w 821635"/>
                <a:gd name="connsiteY0" fmla="*/ 0 h 1364974"/>
                <a:gd name="connsiteX1" fmla="*/ 0 w 821635"/>
                <a:gd name="connsiteY1" fmla="*/ 1364974 h 1364974"/>
                <a:gd name="connsiteX2" fmla="*/ 622853 w 821635"/>
                <a:gd name="connsiteY2" fmla="*/ 1351722 h 1364974"/>
                <a:gd name="connsiteX3" fmla="*/ 755374 w 821635"/>
                <a:gd name="connsiteY3" fmla="*/ 993913 h 1364974"/>
                <a:gd name="connsiteX4" fmla="*/ 755374 w 821635"/>
                <a:gd name="connsiteY4" fmla="*/ 145774 h 1364974"/>
                <a:gd name="connsiteX5" fmla="*/ 821635 w 821635"/>
                <a:gd name="connsiteY5" fmla="*/ 185530 h 1364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1635" h="1364974">
                  <a:moveTo>
                    <a:pt x="808383" y="0"/>
                  </a:moveTo>
                  <a:lnTo>
                    <a:pt x="0" y="1364974"/>
                  </a:lnTo>
                  <a:lnTo>
                    <a:pt x="622853" y="1351722"/>
                  </a:lnTo>
                  <a:lnTo>
                    <a:pt x="755374" y="993913"/>
                  </a:lnTo>
                  <a:lnTo>
                    <a:pt x="755374" y="145774"/>
                  </a:lnTo>
                  <a:lnTo>
                    <a:pt x="821635" y="185530"/>
                  </a:lnTo>
                </a:path>
              </a:pathLst>
            </a:custGeom>
            <a:solidFill>
              <a:srgbClr val="D0C9F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endParaRP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2DE5E42D-1338-0635-A4F2-609656B79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969" y="580303"/>
            <a:ext cx="10406062" cy="584761"/>
          </a:xfrm>
        </p:spPr>
        <p:txBody>
          <a:bodyPr/>
          <a:lstStyle/>
          <a:p>
            <a:r>
              <a:rPr lang="en-US" sz="3200" i="0" u="none" strike="noStrike" baseline="0" dirty="0">
                <a:latin typeface="AdvOTe60b6cd3.B"/>
              </a:rPr>
              <a:t>Current Catheters Under Clinical Evaluation for PFA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3298230"/>
      </p:ext>
    </p:extLst>
  </p:cSld>
  <p:clrMapOvr>
    <a:masterClrMapping/>
  </p:clrMapOvr>
  <p:transition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60349-F22C-1D52-5256-7E1D7EAD3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072A2F8-707F-9BEB-AA47-CC15677F08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t="6112" b="50000"/>
          <a:stretch/>
        </p:blipFill>
        <p:spPr>
          <a:xfrm>
            <a:off x="143808" y="3643330"/>
            <a:ext cx="6377736" cy="2057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FAA4FA-4181-0036-35D1-9A53F69991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4375"/>
          <a:stretch/>
        </p:blipFill>
        <p:spPr>
          <a:xfrm>
            <a:off x="6665370" y="493643"/>
            <a:ext cx="5249917" cy="52567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942F68-0662-B873-873D-2297F76D89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8449" t="11111" r="36264" b="72758"/>
          <a:stretch/>
        </p:blipFill>
        <p:spPr>
          <a:xfrm>
            <a:off x="313156" y="649083"/>
            <a:ext cx="6046388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670169"/>
      </p:ext>
    </p:extLst>
  </p:cSld>
  <p:clrMapOvr>
    <a:masterClrMapping/>
  </p:clrMapOvr>
  <p:transition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Advantages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Efficacy</a:t>
            </a:r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DD98651-A6A7-806B-09E9-EB9DF5ECF0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1905000"/>
            <a:ext cx="6833606" cy="373705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EC9BCB9-3573-410F-98DF-68A6463F1286}"/>
              </a:ext>
            </a:extLst>
          </p:cNvPr>
          <p:cNvSpPr txBox="1"/>
          <p:nvPr/>
        </p:nvSpPr>
        <p:spPr>
          <a:xfrm>
            <a:off x="3779612" y="1329035"/>
            <a:ext cx="73474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1-Year Effectiveness by Ablation Modality (</a:t>
            </a:r>
            <a:r>
              <a:rPr lang="en-US" sz="2400" dirty="0" err="1">
                <a:solidFill>
                  <a:schemeClr val="tx1"/>
                </a:solidFill>
              </a:rPr>
              <a:t>Parox</a:t>
            </a:r>
            <a:r>
              <a:rPr lang="en-US" sz="2400" dirty="0">
                <a:solidFill>
                  <a:schemeClr val="tx1"/>
                </a:solidFill>
              </a:rPr>
              <a:t> AF)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E4D4C2-5B53-DF8D-C05B-5C69F1E69FA6}"/>
              </a:ext>
            </a:extLst>
          </p:cNvPr>
          <p:cNvSpPr txBox="1"/>
          <p:nvPr/>
        </p:nvSpPr>
        <p:spPr>
          <a:xfrm>
            <a:off x="6693682" y="6423611"/>
            <a:ext cx="54983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ADVENT Study. NEJM Sept 2023  (ESC LBT 2023) </a:t>
            </a:r>
          </a:p>
        </p:txBody>
      </p:sp>
    </p:spTree>
    <p:extLst>
      <p:ext uri="{BB962C8B-B14F-4D97-AF65-F5344CB8AC3E}">
        <p14:creationId xmlns:p14="http://schemas.microsoft.com/office/powerpoint/2010/main" val="2626136485"/>
      </p:ext>
    </p:extLst>
  </p:cSld>
  <p:clrMapOvr>
    <a:masterClrMapping/>
  </p:clrMapOvr>
  <p:transition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Advantages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Clr>
                <a:srgbClr val="969696"/>
              </a:buClr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Efficacy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Efficiency: </a:t>
            </a:r>
          </a:p>
          <a:p>
            <a:pPr lvl="1"/>
            <a:r>
              <a:rPr lang="en-US" dirty="0"/>
              <a:t>Less ablation time, less LA dwell time, shorter procedure time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B5BBC2-8046-3CF9-5286-3300FEC51156}"/>
              </a:ext>
            </a:extLst>
          </p:cNvPr>
          <p:cNvSpPr txBox="1"/>
          <p:nvPr/>
        </p:nvSpPr>
        <p:spPr>
          <a:xfrm>
            <a:off x="10287000" y="2667000"/>
            <a:ext cx="129540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Faster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EFF6C0-4E95-6481-F144-F26588EDC2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7401"/>
          <a:stretch/>
        </p:blipFill>
        <p:spPr>
          <a:xfrm>
            <a:off x="3657600" y="3200052"/>
            <a:ext cx="4150857" cy="27691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0188AC-35C1-5D50-51B2-27A05ACA7C56}"/>
              </a:ext>
            </a:extLst>
          </p:cNvPr>
          <p:cNvSpPr txBox="1"/>
          <p:nvPr/>
        </p:nvSpPr>
        <p:spPr>
          <a:xfrm>
            <a:off x="6693682" y="6423611"/>
            <a:ext cx="54983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ADVENT Study. NEJM Sept 2023  (ESC LBT 2023)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081444-D125-B0F6-6E5F-FF732D7DB51F}"/>
              </a:ext>
            </a:extLst>
          </p:cNvPr>
          <p:cNvSpPr/>
          <p:nvPr/>
        </p:nvSpPr>
        <p:spPr bwMode="auto">
          <a:xfrm>
            <a:off x="3733800" y="3200052"/>
            <a:ext cx="4074657" cy="2769181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609041"/>
      </p:ext>
    </p:extLst>
  </p:cSld>
  <p:clrMapOvr>
    <a:masterClrMapping/>
  </p:clrMapOvr>
  <p:transition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Advantages of PFA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Clr>
                <a:srgbClr val="969696"/>
              </a:buClr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Efficacy</a:t>
            </a:r>
          </a:p>
          <a:p>
            <a:pPr marL="514350" indent="-514350">
              <a:buClr>
                <a:srgbClr val="969696"/>
              </a:buClr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Efficiency: 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Less ablation time, less LA dwell time, shorter procedure time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Safety</a:t>
            </a:r>
          </a:p>
          <a:p>
            <a:pPr lvl="1"/>
            <a:r>
              <a:rPr lang="en-US" dirty="0"/>
              <a:t>No PV stenosis</a:t>
            </a:r>
          </a:p>
          <a:p>
            <a:pPr lvl="1"/>
            <a:r>
              <a:rPr lang="en-US" dirty="0"/>
              <a:t>Selective ablation: No collateral damage</a:t>
            </a:r>
          </a:p>
          <a:p>
            <a:pPr lvl="2"/>
            <a:r>
              <a:rPr lang="en-US" sz="2400" dirty="0"/>
              <a:t>Esophagus</a:t>
            </a:r>
          </a:p>
          <a:p>
            <a:pPr lvl="2"/>
            <a:r>
              <a:rPr lang="en-US" sz="2400" dirty="0"/>
              <a:t>Phrenic nerve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3E8D54-809A-09C7-388D-6C6A6092AF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591" t="16136"/>
          <a:stretch/>
        </p:blipFill>
        <p:spPr>
          <a:xfrm>
            <a:off x="9220201" y="3662430"/>
            <a:ext cx="2438400" cy="25099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EEE5DB-73C6-495C-0FE0-1A73F05BE424}"/>
              </a:ext>
            </a:extLst>
          </p:cNvPr>
          <p:cNvSpPr txBox="1"/>
          <p:nvPr/>
        </p:nvSpPr>
        <p:spPr>
          <a:xfrm>
            <a:off x="7543800" y="3606334"/>
            <a:ext cx="1295400" cy="52322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Safer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B5BBC2-8046-3CF9-5286-3300FEC51156}"/>
              </a:ext>
            </a:extLst>
          </p:cNvPr>
          <p:cNvSpPr txBox="1"/>
          <p:nvPr/>
        </p:nvSpPr>
        <p:spPr>
          <a:xfrm>
            <a:off x="10287000" y="2667000"/>
            <a:ext cx="1295400" cy="52322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Faster</a:t>
            </a:r>
          </a:p>
        </p:txBody>
      </p:sp>
    </p:spTree>
    <p:extLst>
      <p:ext uri="{BB962C8B-B14F-4D97-AF65-F5344CB8AC3E}">
        <p14:creationId xmlns:p14="http://schemas.microsoft.com/office/powerpoint/2010/main" val="4188849728"/>
      </p:ext>
    </p:extLst>
  </p:cSld>
  <p:clrMapOvr>
    <a:masterClrMapping/>
  </p:clrMapOvr>
  <p:transition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69680-D1C4-585C-EFFF-466D5D44A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88F2E-AA6D-E681-36E3-DBE8F4FB2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Advantages of PFA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638C8-01B5-965C-5752-1C0CAED493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Clr>
                <a:srgbClr val="969696"/>
              </a:buClr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Efficacy</a:t>
            </a:r>
          </a:p>
          <a:p>
            <a:pPr marL="514350" indent="-514350">
              <a:buClr>
                <a:srgbClr val="969696"/>
              </a:buClr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Efficiency: </a:t>
            </a:r>
          </a:p>
          <a:p>
            <a:pPr lvl="1">
              <a:buClr>
                <a:srgbClr val="969696"/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Less ablation time, less LA dwell time, shorter procedure time</a:t>
            </a:r>
          </a:p>
          <a:p>
            <a:pPr marL="514350" indent="-514350">
              <a:buClr>
                <a:srgbClr val="969696"/>
              </a:buClr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Safety</a:t>
            </a:r>
          </a:p>
          <a:p>
            <a:pPr lvl="1">
              <a:buClr>
                <a:srgbClr val="969696"/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No PV stenosis</a:t>
            </a:r>
          </a:p>
          <a:p>
            <a:pPr lvl="1">
              <a:buClr>
                <a:srgbClr val="969696"/>
              </a:buClr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Selective ablation: No collateral damage</a:t>
            </a:r>
          </a:p>
          <a:p>
            <a:pPr lvl="2">
              <a:buClr>
                <a:srgbClr val="969696"/>
              </a:buClr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Esophagus</a:t>
            </a:r>
          </a:p>
          <a:p>
            <a:pPr lvl="2">
              <a:buClr>
                <a:srgbClr val="969696"/>
              </a:buClr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Phrenic nerve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15C25B-7D63-68E5-D578-21D467299A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67591" t="16136"/>
          <a:stretch/>
        </p:blipFill>
        <p:spPr>
          <a:xfrm>
            <a:off x="9220201" y="3662430"/>
            <a:ext cx="2438400" cy="25099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631405-B602-8555-AC67-EFBF494FBE3E}"/>
              </a:ext>
            </a:extLst>
          </p:cNvPr>
          <p:cNvSpPr txBox="1"/>
          <p:nvPr/>
        </p:nvSpPr>
        <p:spPr>
          <a:xfrm>
            <a:off x="7543800" y="3606334"/>
            <a:ext cx="1295400" cy="52322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Safer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211528-ABF0-F799-2C6C-F6CB06C3C387}"/>
              </a:ext>
            </a:extLst>
          </p:cNvPr>
          <p:cNvSpPr txBox="1"/>
          <p:nvPr/>
        </p:nvSpPr>
        <p:spPr>
          <a:xfrm>
            <a:off x="10287000" y="2667000"/>
            <a:ext cx="1295400" cy="52322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Faster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DC87EC5-CE9E-04D1-5213-8F629DF64CAE}"/>
              </a:ext>
            </a:extLst>
          </p:cNvPr>
          <p:cNvGrpSpPr/>
          <p:nvPr/>
        </p:nvGrpSpPr>
        <p:grpSpPr>
          <a:xfrm>
            <a:off x="4054207" y="132500"/>
            <a:ext cx="8126776" cy="2322777"/>
            <a:chOff x="4054207" y="132500"/>
            <a:chExt cx="8126776" cy="232277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3DF9BAB-F727-436E-37B3-084FC6FC8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15107" y="132500"/>
              <a:ext cx="7065876" cy="2322777"/>
            </a:xfrm>
            <a:prstGeom prst="rect">
              <a:avLst/>
            </a:prstGeom>
          </p:spPr>
        </p:pic>
        <p:sp>
          <p:nvSpPr>
            <p:cNvPr id="7" name="Arrow: Right 6">
              <a:extLst>
                <a:ext uri="{FF2B5EF4-FFF2-40B4-BE49-F238E27FC236}">
                  <a16:creationId xmlns:a16="http://schemas.microsoft.com/office/drawing/2014/main" id="{E5D8EBBC-F296-F5CA-3C58-EF12BE11D506}"/>
                </a:ext>
              </a:extLst>
            </p:cNvPr>
            <p:cNvSpPr/>
            <p:nvPr/>
          </p:nvSpPr>
          <p:spPr bwMode="auto">
            <a:xfrm>
              <a:off x="4054207" y="1178860"/>
              <a:ext cx="978408" cy="484632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893386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F9C344-593E-DED7-FB1D-8D33E4D503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F69226-77F4-4FB1-2C81-126D23DBD9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48888BD-12F5-C40F-6F68-D3E450DCCB22}"/>
              </a:ext>
            </a:extLst>
          </p:cNvPr>
          <p:cNvGrpSpPr/>
          <p:nvPr/>
        </p:nvGrpSpPr>
        <p:grpSpPr>
          <a:xfrm>
            <a:off x="4628002" y="4900317"/>
            <a:ext cx="2225407" cy="475788"/>
            <a:chOff x="4628002" y="4900317"/>
            <a:chExt cx="2225407" cy="47578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6893FED6-2E5F-9BAF-6F13-925D8E8E7D1B}"/>
                </a:ext>
              </a:extLst>
            </p:cNvPr>
            <p:cNvSpPr/>
            <p:nvPr/>
          </p:nvSpPr>
          <p:spPr bwMode="auto">
            <a:xfrm>
              <a:off x="4628002" y="4900317"/>
              <a:ext cx="2225407" cy="475788"/>
            </a:xfrm>
            <a:prstGeom prst="roundRect">
              <a:avLst/>
            </a:prstGeom>
            <a:solidFill>
              <a:srgbClr val="7030A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256CCAF-6BC5-151A-96CD-EC7EB4E2B27D}"/>
                </a:ext>
              </a:extLst>
            </p:cNvPr>
            <p:cNvSpPr txBox="1"/>
            <p:nvPr/>
          </p:nvSpPr>
          <p:spPr>
            <a:xfrm>
              <a:off x="4628002" y="4947941"/>
              <a:ext cx="218409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1800" b="1" kern="0" dirty="0">
                  <a:solidFill>
                    <a:schemeClr val="bg1"/>
                  </a:solidFill>
                </a:rPr>
                <a:t>OPTION Trial</a:t>
              </a: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0676CBF-027B-0C1C-0572-46AE71EE67F7}"/>
              </a:ext>
            </a:extLst>
          </p:cNvPr>
          <p:cNvSpPr/>
          <p:nvPr/>
        </p:nvSpPr>
        <p:spPr bwMode="auto">
          <a:xfrm>
            <a:off x="2458813" y="4715462"/>
            <a:ext cx="1244906" cy="838568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11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DCD061-A486-7981-2DE1-E1E0359547CB}"/>
              </a:ext>
            </a:extLst>
          </p:cNvPr>
          <p:cNvSpPr txBox="1"/>
          <p:nvPr/>
        </p:nvSpPr>
        <p:spPr>
          <a:xfrm>
            <a:off x="1315199" y="4881415"/>
            <a:ext cx="35347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2400" b="1" kern="0" dirty="0">
                <a:solidFill>
                  <a:schemeClr val="bg1"/>
                </a:solidFill>
              </a:rPr>
              <a:t>PFA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65EA0A-1A6D-9984-FB2B-EA2B4AB834A4}"/>
              </a:ext>
            </a:extLst>
          </p:cNvPr>
          <p:cNvGrpSpPr/>
          <p:nvPr/>
        </p:nvGrpSpPr>
        <p:grpSpPr>
          <a:xfrm>
            <a:off x="7109404" y="4882311"/>
            <a:ext cx="4554045" cy="606668"/>
            <a:chOff x="7109404" y="4882311"/>
            <a:chExt cx="4554045" cy="60666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20F7D90-EA32-F107-1E28-6361F7EFA47D}"/>
                </a:ext>
              </a:extLst>
            </p:cNvPr>
            <p:cNvSpPr/>
            <p:nvPr/>
          </p:nvSpPr>
          <p:spPr bwMode="auto">
            <a:xfrm>
              <a:off x="7109404" y="4882311"/>
              <a:ext cx="4554045" cy="606668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pitchFamily="-11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FF62973-8AE6-4A20-A2DD-1D00D8DC6F84}"/>
                </a:ext>
              </a:extLst>
            </p:cNvPr>
            <p:cNvSpPr txBox="1"/>
            <p:nvPr/>
          </p:nvSpPr>
          <p:spPr>
            <a:xfrm>
              <a:off x="7194014" y="4947518"/>
              <a:ext cx="42725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400" i="1" kern="0" dirty="0">
                  <a:solidFill>
                    <a:schemeClr val="bg1">
                      <a:lumMod val="50000"/>
                    </a:schemeClr>
                  </a:solidFill>
                </a:rPr>
                <a:t>Expanded </a:t>
              </a:r>
              <a:r>
                <a:rPr lang="en-US" altLang="en-US" sz="2400" kern="0" dirty="0">
                  <a:solidFill>
                    <a:schemeClr val="bg1">
                      <a:lumMod val="50000"/>
                    </a:schemeClr>
                  </a:solidFill>
                </a:rPr>
                <a:t>Indication for LAAC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B47B258-F4A5-7FEF-AECA-E4A802D394BD}"/>
              </a:ext>
            </a:extLst>
          </p:cNvPr>
          <p:cNvGrpSpPr/>
          <p:nvPr/>
        </p:nvGrpSpPr>
        <p:grpSpPr>
          <a:xfrm>
            <a:off x="1541443" y="3891010"/>
            <a:ext cx="3086559" cy="632903"/>
            <a:chOff x="1541443" y="3891010"/>
            <a:chExt cx="3086559" cy="63290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E15D249-79FB-6E16-AB90-2A4999648DDA}"/>
                </a:ext>
              </a:extLst>
            </p:cNvPr>
            <p:cNvSpPr/>
            <p:nvPr/>
          </p:nvSpPr>
          <p:spPr bwMode="auto">
            <a:xfrm>
              <a:off x="1969889" y="3891010"/>
              <a:ext cx="2225407" cy="63290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30BFD67-4B36-31E6-23F2-F41254B57863}"/>
                </a:ext>
              </a:extLst>
            </p:cNvPr>
            <p:cNvSpPr txBox="1"/>
            <p:nvPr/>
          </p:nvSpPr>
          <p:spPr>
            <a:xfrm>
              <a:off x="1541443" y="3946755"/>
              <a:ext cx="308655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400" b="1" kern="0" dirty="0">
                  <a:solidFill>
                    <a:schemeClr val="bg1"/>
                  </a:solidFill>
                </a:rPr>
                <a:t>Early</a:t>
              </a:r>
              <a:r>
                <a:rPr lang="en-US" altLang="en-US" sz="2400" kern="0" dirty="0">
                  <a:solidFill>
                    <a:schemeClr val="bg1"/>
                  </a:solidFill>
                </a:rPr>
                <a:t> Ablation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253927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4ABD4-96FD-19BF-CBCB-19A7173C1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CE1545-DCE0-CEDB-5999-17E18BAF3C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090A27C-4F87-83EE-EC13-AFA1B804AC13}"/>
              </a:ext>
            </a:extLst>
          </p:cNvPr>
          <p:cNvGrpSpPr/>
          <p:nvPr/>
        </p:nvGrpSpPr>
        <p:grpSpPr>
          <a:xfrm>
            <a:off x="4628002" y="4900317"/>
            <a:ext cx="2225407" cy="475788"/>
            <a:chOff x="4628002" y="4900317"/>
            <a:chExt cx="2225407" cy="47578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461F041-8C01-FE2D-47B3-50224DDC6070}"/>
                </a:ext>
              </a:extLst>
            </p:cNvPr>
            <p:cNvSpPr/>
            <p:nvPr/>
          </p:nvSpPr>
          <p:spPr bwMode="auto">
            <a:xfrm>
              <a:off x="4628002" y="4900317"/>
              <a:ext cx="2225407" cy="475788"/>
            </a:xfrm>
            <a:prstGeom prst="roundRect">
              <a:avLst/>
            </a:prstGeom>
            <a:solidFill>
              <a:srgbClr val="7030A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31B83D4-B84C-D856-B093-12481103FAF5}"/>
                </a:ext>
              </a:extLst>
            </p:cNvPr>
            <p:cNvSpPr txBox="1"/>
            <p:nvPr/>
          </p:nvSpPr>
          <p:spPr>
            <a:xfrm>
              <a:off x="4628002" y="4947941"/>
              <a:ext cx="218409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1800" b="1" kern="0" dirty="0">
                  <a:solidFill>
                    <a:schemeClr val="bg1"/>
                  </a:solidFill>
                </a:rPr>
                <a:t>OPTION Trial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FD6E82B-5579-2754-7D28-FA4EA8956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8322" y="304427"/>
            <a:ext cx="8259216" cy="46435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8149C9-921D-1275-C588-9E058F198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31" y="1206349"/>
            <a:ext cx="3966814" cy="22226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008B6E-7B32-8E28-A4AF-13E6616D93C9}"/>
              </a:ext>
            </a:extLst>
          </p:cNvPr>
          <p:cNvSpPr txBox="1"/>
          <p:nvPr/>
        </p:nvSpPr>
        <p:spPr>
          <a:xfrm>
            <a:off x="1367871" y="3442156"/>
            <a:ext cx="19603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b="0" i="0" u="none" strike="noStrike" baseline="0" dirty="0">
                <a:latin typeface="OTNEJMScalaSansLF"/>
              </a:rPr>
              <a:t>NEJM, November  16, 2024,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6061572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25817D-8EC3-3FAA-03DF-C587B3F41B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Current practice</a:t>
            </a:r>
          </a:p>
          <a:p>
            <a:r>
              <a:rPr lang="en-US" dirty="0"/>
              <a:t>What Changed</a:t>
            </a:r>
          </a:p>
          <a:p>
            <a:r>
              <a:rPr lang="en-US" dirty="0"/>
              <a:t>Intraprocedural consideration</a:t>
            </a:r>
          </a:p>
          <a:p>
            <a:r>
              <a:rPr lang="en-US" dirty="0"/>
              <a:t>Impact of new technology /Clinical Trials</a:t>
            </a:r>
          </a:p>
          <a:p>
            <a:endParaRPr lang="en-US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18F52F0A-C271-268C-87C5-E7A31F117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138" y="649083"/>
            <a:ext cx="10914062" cy="646317"/>
          </a:xfrm>
        </p:spPr>
        <p:txBody>
          <a:bodyPr/>
          <a:lstStyle/>
          <a:p>
            <a:r>
              <a:rPr lang="en-US" dirty="0"/>
              <a:t>Patient Selection for Combined LAAC &amp; AF Ablation </a:t>
            </a:r>
          </a:p>
        </p:txBody>
      </p:sp>
    </p:spTree>
    <p:extLst>
      <p:ext uri="{BB962C8B-B14F-4D97-AF65-F5344CB8AC3E}">
        <p14:creationId xmlns:p14="http://schemas.microsoft.com/office/powerpoint/2010/main" val="2731356887"/>
      </p:ext>
    </p:extLst>
  </p:cSld>
  <p:clrMapOvr>
    <a:masterClrMapping/>
  </p:clrMapOvr>
  <p:transition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4D43B9-BD74-5267-30A0-DC4167671C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4664F80A-99C2-8CFD-3430-17AF2F387222}"/>
              </a:ext>
            </a:extLst>
          </p:cNvPr>
          <p:cNvGrpSpPr/>
          <p:nvPr/>
        </p:nvGrpSpPr>
        <p:grpSpPr>
          <a:xfrm>
            <a:off x="4970585" y="760533"/>
            <a:ext cx="7221415" cy="3419968"/>
            <a:chOff x="4970585" y="760533"/>
            <a:chExt cx="7221415" cy="3419968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A1E8031-8942-1959-0D45-E24B160CFAF1}"/>
                </a:ext>
              </a:extLst>
            </p:cNvPr>
            <p:cNvSpPr/>
            <p:nvPr/>
          </p:nvSpPr>
          <p:spPr bwMode="auto">
            <a:xfrm>
              <a:off x="5080304" y="760533"/>
              <a:ext cx="6900681" cy="646317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3C9C8A9-212D-C723-E727-C6CFF7263CBC}"/>
                </a:ext>
              </a:extLst>
            </p:cNvPr>
            <p:cNvGrpSpPr/>
            <p:nvPr/>
          </p:nvGrpSpPr>
          <p:grpSpPr>
            <a:xfrm>
              <a:off x="4970585" y="760533"/>
              <a:ext cx="7221415" cy="3419968"/>
              <a:chOff x="4970585" y="760533"/>
              <a:chExt cx="7221415" cy="3419968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B0A7995-4EAC-4FFE-41BC-F14C759F9A9F}"/>
                  </a:ext>
                </a:extLst>
              </p:cNvPr>
              <p:cNvSpPr txBox="1"/>
              <p:nvPr/>
            </p:nvSpPr>
            <p:spPr>
              <a:xfrm>
                <a:off x="5080304" y="760533"/>
                <a:ext cx="7111696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0" i="0" u="sng" dirty="0" err="1">
                    <a:solidFill>
                      <a:schemeClr val="bg1"/>
                    </a:solidFill>
                    <a:effectLst/>
                    <a:latin typeface="SST-Roman"/>
                  </a:rPr>
                  <a:t>Concomittant</a:t>
                </a:r>
                <a:r>
                  <a:rPr lang="en-US" b="0" i="0" u="sng" dirty="0">
                    <a:solidFill>
                      <a:schemeClr val="bg1"/>
                    </a:solidFill>
                    <a:effectLst/>
                    <a:latin typeface="SST-Roman"/>
                  </a:rPr>
                  <a:t> </a:t>
                </a:r>
                <a:r>
                  <a:rPr lang="en-US" u="sng" dirty="0">
                    <a:solidFill>
                      <a:schemeClr val="bg1"/>
                    </a:solidFill>
                    <a:latin typeface="SST-Roman"/>
                  </a:rPr>
                  <a:t>Group </a:t>
                </a:r>
              </a:p>
              <a:p>
                <a:pPr marL="342900" indent="-342900" algn="ctr">
                  <a:buFont typeface="+mj-lt"/>
                  <a:buAutoNum type="arabicPeriod"/>
                </a:pPr>
                <a:r>
                  <a:rPr lang="en-US" b="0" i="0" dirty="0">
                    <a:solidFill>
                      <a:schemeClr val="bg1"/>
                    </a:solidFill>
                    <a:effectLst/>
                    <a:latin typeface="SST-Roman"/>
                  </a:rPr>
                  <a:t>Similar efficacy but Improved safety (less bleeding) to OAC at 36 mo.</a:t>
                </a:r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C800B6F2-7C2F-FE6D-0F0D-BCA44EED9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970585" y="1406850"/>
                <a:ext cx="7010400" cy="2773651"/>
              </a:xfrm>
              <a:prstGeom prst="rect">
                <a:avLst/>
              </a:prstGeom>
            </p:spPr>
          </p:pic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A11897A-6FEA-79E0-53EB-B411858C6971}"/>
              </a:ext>
            </a:extLst>
          </p:cNvPr>
          <p:cNvGrpSpPr/>
          <p:nvPr/>
        </p:nvGrpSpPr>
        <p:grpSpPr>
          <a:xfrm>
            <a:off x="5551410" y="4306841"/>
            <a:ext cx="6066160" cy="1861442"/>
            <a:chOff x="5551410" y="4306841"/>
            <a:chExt cx="6066160" cy="186144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9A665BE-B83C-9342-152C-A4383EA88EF5}"/>
                </a:ext>
              </a:extLst>
            </p:cNvPr>
            <p:cNvSpPr/>
            <p:nvPr/>
          </p:nvSpPr>
          <p:spPr bwMode="auto">
            <a:xfrm>
              <a:off x="5645194" y="4314092"/>
              <a:ext cx="5878591" cy="633548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19B873F-27C4-0F28-CB23-E4DCD7976AF4}"/>
                </a:ext>
              </a:extLst>
            </p:cNvPr>
            <p:cNvGrpSpPr/>
            <p:nvPr/>
          </p:nvGrpSpPr>
          <p:grpSpPr>
            <a:xfrm>
              <a:off x="5551410" y="4306841"/>
              <a:ext cx="6066160" cy="1861442"/>
              <a:chOff x="5551410" y="4306841"/>
              <a:chExt cx="6066160" cy="1861442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984DB28F-5ECE-82DB-3C23-9758F47DEC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57191" y="5131311"/>
                <a:ext cx="3054595" cy="103697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529088-1C06-4D78-3FB7-C90E2A137132}"/>
                  </a:ext>
                </a:extLst>
              </p:cNvPr>
              <p:cNvSpPr txBox="1"/>
              <p:nvPr/>
            </p:nvSpPr>
            <p:spPr>
              <a:xfrm>
                <a:off x="5551410" y="4306841"/>
                <a:ext cx="606616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 algn="ctr">
                  <a:buFont typeface="+mj-lt"/>
                  <a:buAutoNum type="arabicPeriod" startAt="2"/>
                </a:pPr>
                <a:r>
                  <a:rPr lang="en-US" sz="2000" dirty="0">
                    <a:solidFill>
                      <a:schemeClr val="bg1"/>
                    </a:solidFill>
                    <a:latin typeface="SST-Roman"/>
                  </a:rPr>
                  <a:t>No Increase in Procedural Events with Concomitant </a:t>
                </a:r>
              </a:p>
              <a:p>
                <a:pPr algn="ctr"/>
                <a:r>
                  <a:rPr lang="en-US" sz="2000" b="1" dirty="0">
                    <a:solidFill>
                      <a:schemeClr val="bg1"/>
                    </a:solidFill>
                    <a:latin typeface="SST-Roman"/>
                  </a:rPr>
                  <a:t>(PVI+LAAC         vs      PVI alone)</a:t>
                </a:r>
                <a:endParaRPr lang="en-US" sz="2000" b="1" i="0" dirty="0">
                  <a:solidFill>
                    <a:schemeClr val="bg1"/>
                  </a:solidFill>
                  <a:effectLst/>
                  <a:latin typeface="SST-Roman"/>
                </a:endParaRPr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2B1D237-C5DC-1DAB-D937-C23A0E924AC7}"/>
              </a:ext>
            </a:extLst>
          </p:cNvPr>
          <p:cNvSpPr txBox="1"/>
          <p:nvPr/>
        </p:nvSpPr>
        <p:spPr>
          <a:xfrm>
            <a:off x="515039" y="1406864"/>
            <a:ext cx="32967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u="sng" dirty="0">
                <a:solidFill>
                  <a:srgbClr val="FF0000"/>
                </a:solidFill>
                <a:latin typeface="SST-Roman"/>
              </a:rPr>
              <a:t>Concomitant Group </a:t>
            </a:r>
            <a:endParaRPr lang="en-US" sz="2800" b="1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C642658-1908-418F-4147-E68BC0031F53}"/>
              </a:ext>
            </a:extLst>
          </p:cNvPr>
          <p:cNvGrpSpPr/>
          <p:nvPr/>
        </p:nvGrpSpPr>
        <p:grpSpPr>
          <a:xfrm>
            <a:off x="4628002" y="4900317"/>
            <a:ext cx="2225407" cy="475788"/>
            <a:chOff x="4628002" y="4900317"/>
            <a:chExt cx="2225407" cy="4757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C1C198B-F0FF-7DB6-8CEB-EA260E954CC3}"/>
                </a:ext>
              </a:extLst>
            </p:cNvPr>
            <p:cNvSpPr/>
            <p:nvPr/>
          </p:nvSpPr>
          <p:spPr bwMode="auto">
            <a:xfrm>
              <a:off x="4628002" y="4900317"/>
              <a:ext cx="2225407" cy="475788"/>
            </a:xfrm>
            <a:prstGeom prst="roundRect">
              <a:avLst/>
            </a:prstGeom>
            <a:solidFill>
              <a:srgbClr val="7030A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D7F47E1-6775-611C-CC7F-6544C5EE4A6D}"/>
                </a:ext>
              </a:extLst>
            </p:cNvPr>
            <p:cNvSpPr txBox="1"/>
            <p:nvPr/>
          </p:nvSpPr>
          <p:spPr>
            <a:xfrm>
              <a:off x="4628002" y="4947941"/>
              <a:ext cx="218409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1800" b="1" kern="0" dirty="0">
                  <a:solidFill>
                    <a:schemeClr val="bg1"/>
                  </a:solidFill>
                </a:rPr>
                <a:t>OPTION Trial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3110771E-EC33-0E94-DE78-11444D40FAFA}"/>
              </a:ext>
            </a:extLst>
          </p:cNvPr>
          <p:cNvSpPr txBox="1"/>
          <p:nvPr/>
        </p:nvSpPr>
        <p:spPr>
          <a:xfrm>
            <a:off x="7943161" y="6400800"/>
            <a:ext cx="4142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Saliba et al. AF symposium; 2025</a:t>
            </a:r>
          </a:p>
        </p:txBody>
      </p:sp>
    </p:spTree>
    <p:extLst>
      <p:ext uri="{BB962C8B-B14F-4D97-AF65-F5344CB8AC3E}">
        <p14:creationId xmlns:p14="http://schemas.microsoft.com/office/powerpoint/2010/main" val="322179662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0.30026 -0.6046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13" y="-3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718A0E-8D27-4BB1-FAFC-5AA08E66C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8E63F-ADED-BDD8-5269-3EDE9841D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2DA6E-B1D0-9BAF-77E8-0FC27B3F72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C9241F1-69F0-F6CA-CF54-4B4BACF9F5E8}"/>
              </a:ext>
            </a:extLst>
          </p:cNvPr>
          <p:cNvSpPr/>
          <p:nvPr/>
        </p:nvSpPr>
        <p:spPr bwMode="auto">
          <a:xfrm>
            <a:off x="4523529" y="5543013"/>
            <a:ext cx="3419632" cy="632903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D4D7C9-5E34-96BE-F828-B5EBE52A4B8A}"/>
              </a:ext>
            </a:extLst>
          </p:cNvPr>
          <p:cNvSpPr txBox="1"/>
          <p:nvPr/>
        </p:nvSpPr>
        <p:spPr>
          <a:xfrm>
            <a:off x="5025425" y="5597855"/>
            <a:ext cx="26210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New CPT code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3AD671D-2104-B312-8F81-4B22069F968A}"/>
              </a:ext>
            </a:extLst>
          </p:cNvPr>
          <p:cNvGrpSpPr/>
          <p:nvPr/>
        </p:nvGrpSpPr>
        <p:grpSpPr>
          <a:xfrm>
            <a:off x="4628002" y="4900317"/>
            <a:ext cx="2225407" cy="475788"/>
            <a:chOff x="4628002" y="4900317"/>
            <a:chExt cx="2225407" cy="475788"/>
          </a:xfrm>
          <a:solidFill>
            <a:schemeClr val="bg1">
              <a:lumMod val="75000"/>
            </a:schemeClr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EC3A62D7-2B94-5CA9-BF92-3BBC6769A672}"/>
                </a:ext>
              </a:extLst>
            </p:cNvPr>
            <p:cNvSpPr/>
            <p:nvPr/>
          </p:nvSpPr>
          <p:spPr bwMode="auto">
            <a:xfrm>
              <a:off x="4628002" y="4900317"/>
              <a:ext cx="2225407" cy="475788"/>
            </a:xfrm>
            <a:prstGeom prst="round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1FAF5AB-ABB8-7EC5-F9DA-F92C88F0195A}"/>
                </a:ext>
              </a:extLst>
            </p:cNvPr>
            <p:cNvSpPr txBox="1"/>
            <p:nvPr/>
          </p:nvSpPr>
          <p:spPr>
            <a:xfrm>
              <a:off x="4737252" y="4947941"/>
              <a:ext cx="2074843" cy="36933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1800" b="1" kern="0" dirty="0">
                  <a:solidFill>
                    <a:schemeClr val="bg1">
                      <a:lumMod val="50000"/>
                    </a:schemeClr>
                  </a:solidFill>
                </a:rPr>
                <a:t>OPTION Trial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3F7645F-5FE8-35F4-92CE-2DA06D9B21B2}"/>
              </a:ext>
            </a:extLst>
          </p:cNvPr>
          <p:cNvSpPr/>
          <p:nvPr/>
        </p:nvSpPr>
        <p:spPr bwMode="auto">
          <a:xfrm>
            <a:off x="2458813" y="4715462"/>
            <a:ext cx="1244906" cy="838568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11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7AFAF6-17E9-7915-BE8B-43314258D95C}"/>
              </a:ext>
            </a:extLst>
          </p:cNvPr>
          <p:cNvSpPr txBox="1"/>
          <p:nvPr/>
        </p:nvSpPr>
        <p:spPr>
          <a:xfrm>
            <a:off x="1315199" y="4881415"/>
            <a:ext cx="35347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2400" b="1" kern="0" dirty="0">
                <a:solidFill>
                  <a:schemeClr val="bg1"/>
                </a:solidFill>
              </a:rPr>
              <a:t>PFA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33752D4-15EC-95F7-F59C-C0E999BEE412}"/>
              </a:ext>
            </a:extLst>
          </p:cNvPr>
          <p:cNvGrpSpPr/>
          <p:nvPr/>
        </p:nvGrpSpPr>
        <p:grpSpPr>
          <a:xfrm>
            <a:off x="7109404" y="4882311"/>
            <a:ext cx="4554045" cy="606668"/>
            <a:chOff x="7109404" y="4882311"/>
            <a:chExt cx="4554045" cy="60666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2A6A445-E8B7-8050-3D7C-C377B81E73FA}"/>
                </a:ext>
              </a:extLst>
            </p:cNvPr>
            <p:cNvSpPr/>
            <p:nvPr/>
          </p:nvSpPr>
          <p:spPr bwMode="auto">
            <a:xfrm>
              <a:off x="7109404" y="4882311"/>
              <a:ext cx="4554045" cy="606668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pitchFamily="-11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C597234-04A9-6A9B-6AAD-4C0218DD6C9C}"/>
                </a:ext>
              </a:extLst>
            </p:cNvPr>
            <p:cNvSpPr txBox="1"/>
            <p:nvPr/>
          </p:nvSpPr>
          <p:spPr>
            <a:xfrm>
              <a:off x="7194014" y="4947518"/>
              <a:ext cx="42725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400" i="1" kern="0" dirty="0">
                  <a:solidFill>
                    <a:schemeClr val="bg1">
                      <a:lumMod val="50000"/>
                    </a:schemeClr>
                  </a:solidFill>
                </a:rPr>
                <a:t>Expanded </a:t>
              </a:r>
              <a:r>
                <a:rPr lang="en-US" altLang="en-US" sz="2400" kern="0" dirty="0">
                  <a:solidFill>
                    <a:schemeClr val="bg1">
                      <a:lumMod val="50000"/>
                    </a:schemeClr>
                  </a:solidFill>
                </a:rPr>
                <a:t>Indication for LAAC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5613602-F2CF-3527-3DEF-3F4810E82794}"/>
              </a:ext>
            </a:extLst>
          </p:cNvPr>
          <p:cNvGrpSpPr/>
          <p:nvPr/>
        </p:nvGrpSpPr>
        <p:grpSpPr>
          <a:xfrm>
            <a:off x="1541443" y="3891010"/>
            <a:ext cx="3086559" cy="632903"/>
            <a:chOff x="1541443" y="3891010"/>
            <a:chExt cx="3086559" cy="63290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1ED0167-84C0-C27E-70BD-D60B36D2D758}"/>
                </a:ext>
              </a:extLst>
            </p:cNvPr>
            <p:cNvSpPr/>
            <p:nvPr/>
          </p:nvSpPr>
          <p:spPr bwMode="auto">
            <a:xfrm>
              <a:off x="1969889" y="3891010"/>
              <a:ext cx="2225407" cy="63290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DFDDE10-1795-E1E5-4239-1846222DCA93}"/>
                </a:ext>
              </a:extLst>
            </p:cNvPr>
            <p:cNvSpPr txBox="1"/>
            <p:nvPr/>
          </p:nvSpPr>
          <p:spPr>
            <a:xfrm>
              <a:off x="1541443" y="3946755"/>
              <a:ext cx="308655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400" b="1" kern="0" dirty="0">
                  <a:solidFill>
                    <a:schemeClr val="bg1"/>
                  </a:solidFill>
                </a:rPr>
                <a:t>Early</a:t>
              </a:r>
              <a:r>
                <a:rPr lang="en-US" altLang="en-US" sz="2400" kern="0" dirty="0">
                  <a:solidFill>
                    <a:schemeClr val="bg1"/>
                  </a:solidFill>
                </a:rPr>
                <a:t> Ablation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729983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A7367-6C48-0A6D-5957-BEB25CB21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A22AAA-F353-3532-D457-4A4BD11702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1A27821-E964-3B79-3F6A-00902C50ECAD}"/>
              </a:ext>
            </a:extLst>
          </p:cNvPr>
          <p:cNvSpPr/>
          <p:nvPr/>
        </p:nvSpPr>
        <p:spPr bwMode="auto">
          <a:xfrm>
            <a:off x="4523529" y="5543013"/>
            <a:ext cx="3419632" cy="632903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B68039-36A1-BCDD-3459-BC068BDE1127}"/>
              </a:ext>
            </a:extLst>
          </p:cNvPr>
          <p:cNvSpPr txBox="1"/>
          <p:nvPr/>
        </p:nvSpPr>
        <p:spPr>
          <a:xfrm>
            <a:off x="5025425" y="5597855"/>
            <a:ext cx="26210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New CPT code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EA8439-961B-7564-4E60-8AE0EF446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353" y="1782937"/>
            <a:ext cx="7913294" cy="32921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6E5BFD-E371-9E28-3EF9-8BE7E0A983F3}"/>
              </a:ext>
            </a:extLst>
          </p:cNvPr>
          <p:cNvSpPr txBox="1"/>
          <p:nvPr/>
        </p:nvSpPr>
        <p:spPr>
          <a:xfrm>
            <a:off x="5135789" y="1233163"/>
            <a:ext cx="21951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New </a:t>
            </a:r>
            <a:r>
              <a:rPr lang="en-US" b="1" i="0" dirty="0">
                <a:solidFill>
                  <a:srgbClr val="000000"/>
                </a:solidFill>
                <a:effectLst/>
                <a:latin typeface="SST-Roman"/>
              </a:rPr>
              <a:t>MS-DRG 317 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4941504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854AF-8546-4F82-0F2F-3B149A3C7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8947AED-F5E5-B34E-EFFA-75CBD848248F}"/>
              </a:ext>
            </a:extLst>
          </p:cNvPr>
          <p:cNvSpPr/>
          <p:nvPr/>
        </p:nvSpPr>
        <p:spPr bwMode="auto">
          <a:xfrm>
            <a:off x="6649076" y="1862250"/>
            <a:ext cx="4836483" cy="638599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9DD4FE7-4C7D-647A-88CB-CCAC6ED64E43}"/>
              </a:ext>
            </a:extLst>
          </p:cNvPr>
          <p:cNvSpPr/>
          <p:nvPr/>
        </p:nvSpPr>
        <p:spPr bwMode="auto">
          <a:xfrm>
            <a:off x="449449" y="1818766"/>
            <a:ext cx="5562600" cy="664654"/>
          </a:xfrm>
          <a:prstGeom prst="roundRect">
            <a:avLst/>
          </a:prstGeom>
          <a:solidFill>
            <a:srgbClr val="0509A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4338" name="Title 1">
            <a:extLst>
              <a:ext uri="{FF2B5EF4-FFF2-40B4-BE49-F238E27FC236}">
                <a16:creationId xmlns:a16="http://schemas.microsoft.com/office/drawing/2014/main" id="{D073FF2B-521E-2E3E-B51B-C3E2EE310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9076" y="1862250"/>
            <a:ext cx="4817533" cy="646317"/>
          </a:xfrm>
          <a:noFill/>
        </p:spPr>
        <p:txBody>
          <a:bodyPr/>
          <a:lstStyle/>
          <a:p>
            <a:pPr algn="ctr"/>
            <a:r>
              <a:rPr lang="en-US" altLang="en-US" dirty="0">
                <a:solidFill>
                  <a:schemeClr val="bg1"/>
                </a:solidFill>
              </a:rPr>
              <a:t>Indication for LAAC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99428D3-0118-508F-6A90-0508D8FC71EF}"/>
              </a:ext>
            </a:extLst>
          </p:cNvPr>
          <p:cNvSpPr txBox="1">
            <a:spLocks/>
          </p:cNvSpPr>
          <p:nvPr/>
        </p:nvSpPr>
        <p:spPr bwMode="gray">
          <a:xfrm>
            <a:off x="449449" y="1828800"/>
            <a:ext cx="5562600" cy="646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6" tIns="45713" rIns="91426" bIns="45713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3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pitchFamily="-112" charset="-128"/>
                <a:cs typeface="ＭＳ Ｐゴシック" pitchFamily="-112" charset="-128"/>
              </a:defRPr>
            </a:lvl1pPr>
            <a:lvl2pPr algn="l" rtl="0" eaLnBrk="1" fontAlgn="base" hangingPunct="1">
              <a:spcBef>
                <a:spcPct val="3000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1" fontAlgn="base" hangingPunct="1">
              <a:spcBef>
                <a:spcPct val="3000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1" fontAlgn="base" hangingPunct="1">
              <a:spcBef>
                <a:spcPct val="3000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1" fontAlgn="base" hangingPunct="1">
              <a:spcBef>
                <a:spcPct val="3000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rtl="0" eaLnBrk="1" fontAlgn="base" hangingPunct="1">
              <a:spcBef>
                <a:spcPct val="3000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Arial" pitchFamily="-112" charset="0"/>
              </a:defRPr>
            </a:lvl6pPr>
            <a:lvl7pPr marL="914400" algn="l" rtl="0" eaLnBrk="1" fontAlgn="base" hangingPunct="1">
              <a:spcBef>
                <a:spcPct val="3000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Arial" pitchFamily="-112" charset="0"/>
              </a:defRPr>
            </a:lvl7pPr>
            <a:lvl8pPr marL="1371600" algn="l" rtl="0" eaLnBrk="1" fontAlgn="base" hangingPunct="1">
              <a:spcBef>
                <a:spcPct val="3000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Arial" pitchFamily="-112" charset="0"/>
              </a:defRPr>
            </a:lvl8pPr>
            <a:lvl9pPr marL="1828800" algn="l" rtl="0" eaLnBrk="1" fontAlgn="base" hangingPunct="1">
              <a:spcBef>
                <a:spcPct val="3000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pPr algn="ctr"/>
            <a:r>
              <a:rPr lang="en-US" altLang="en-US" kern="0" dirty="0">
                <a:solidFill>
                  <a:schemeClr val="bg1"/>
                </a:solidFill>
              </a:rPr>
              <a:t>Indication for AF ablation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7B826AD-A7C2-B98B-1406-2EF22B6E480B}"/>
              </a:ext>
            </a:extLst>
          </p:cNvPr>
          <p:cNvSpPr txBox="1">
            <a:spLocks/>
          </p:cNvSpPr>
          <p:nvPr/>
        </p:nvSpPr>
        <p:spPr bwMode="gray">
          <a:xfrm>
            <a:off x="449449" y="3077804"/>
            <a:ext cx="5562598" cy="578634"/>
          </a:xfrm>
          <a:prstGeom prst="rect">
            <a:avLst/>
          </a:prstGeom>
          <a:noFill/>
          <a:ln w="38100">
            <a:solidFill>
              <a:srgbClr val="0509AB"/>
            </a:solidFill>
            <a:miter lim="800000"/>
            <a:headEnd/>
            <a:tailEnd/>
          </a:ln>
        </p:spPr>
        <p:txBody>
          <a:bodyPr vert="horz" wrap="square" lIns="91426" tIns="45713" rIns="91426" bIns="45713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charset="0"/>
              <a:buChar char="•"/>
              <a:defRPr sz="280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568325" indent="-225425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charset="0"/>
              <a:buChar char="–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863600" indent="-180975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SzPct val="12000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206500" indent="-17938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15986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charset="0"/>
              <a:buChar char="»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5pPr>
            <a:lvl6pPr marL="20558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pitchFamily="-112" charset="0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6pPr>
            <a:lvl7pPr marL="25130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pitchFamily="-112" charset="0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7pPr>
            <a:lvl8pPr marL="29702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pitchFamily="-112" charset="0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8pPr>
            <a:lvl9pPr marL="34274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pitchFamily="-112" charset="0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algn="ctr"/>
            <a:r>
              <a:rPr lang="en-US" altLang="en-US" sz="2400" kern="0" dirty="0"/>
              <a:t>Symptomatic AF +/- AAD’s</a:t>
            </a:r>
            <a:endParaRPr lang="en-US" altLang="en-US" kern="0"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EC3D6E3-713D-52BC-883A-B3D70A573942}"/>
              </a:ext>
            </a:extLst>
          </p:cNvPr>
          <p:cNvCxnSpPr>
            <a:cxnSpLocks/>
          </p:cNvCxnSpPr>
          <p:nvPr/>
        </p:nvCxnSpPr>
        <p:spPr bwMode="auto">
          <a:xfrm>
            <a:off x="3185926" y="2469366"/>
            <a:ext cx="0" cy="578634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A91936DF-EC2C-C32B-1C19-E4700E3E22B6}"/>
              </a:ext>
            </a:extLst>
          </p:cNvPr>
          <p:cNvSpPr txBox="1">
            <a:spLocks/>
          </p:cNvSpPr>
          <p:nvPr/>
        </p:nvSpPr>
        <p:spPr bwMode="gray">
          <a:xfrm>
            <a:off x="906312" y="998535"/>
            <a:ext cx="10405533" cy="646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6" tIns="45713" rIns="91426" bIns="45713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3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pitchFamily="-112" charset="-128"/>
                <a:cs typeface="ＭＳ Ｐゴシック" pitchFamily="-112" charset="-128"/>
              </a:defRPr>
            </a:lvl1pPr>
            <a:lvl2pPr algn="l" rtl="0" eaLnBrk="1" fontAlgn="base" hangingPunct="1">
              <a:spcBef>
                <a:spcPct val="3000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1" fontAlgn="base" hangingPunct="1">
              <a:spcBef>
                <a:spcPct val="3000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1" fontAlgn="base" hangingPunct="1">
              <a:spcBef>
                <a:spcPct val="3000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1" fontAlgn="base" hangingPunct="1">
              <a:spcBef>
                <a:spcPct val="3000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rtl="0" eaLnBrk="1" fontAlgn="base" hangingPunct="1">
              <a:spcBef>
                <a:spcPct val="3000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Arial" pitchFamily="-112" charset="0"/>
              </a:defRPr>
            </a:lvl6pPr>
            <a:lvl7pPr marL="914400" algn="l" rtl="0" eaLnBrk="1" fontAlgn="base" hangingPunct="1">
              <a:spcBef>
                <a:spcPct val="3000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Arial" pitchFamily="-112" charset="0"/>
              </a:defRPr>
            </a:lvl7pPr>
            <a:lvl8pPr marL="1371600" algn="l" rtl="0" eaLnBrk="1" fontAlgn="base" hangingPunct="1">
              <a:spcBef>
                <a:spcPct val="3000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Arial" pitchFamily="-112" charset="0"/>
              </a:defRPr>
            </a:lvl8pPr>
            <a:lvl9pPr marL="1828800" algn="l" rtl="0" eaLnBrk="1" fontAlgn="base" hangingPunct="1">
              <a:spcBef>
                <a:spcPct val="3000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200" kern="0" dirty="0"/>
              <a:t>2. </a:t>
            </a:r>
            <a:r>
              <a:rPr lang="en-US" kern="0" dirty="0"/>
              <a:t>What Changed…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40AEB298-DDAA-6236-94B1-3936A770D68E}"/>
              </a:ext>
            </a:extLst>
          </p:cNvPr>
          <p:cNvSpPr txBox="1">
            <a:spLocks/>
          </p:cNvSpPr>
          <p:nvPr/>
        </p:nvSpPr>
        <p:spPr bwMode="auto">
          <a:xfrm>
            <a:off x="6649076" y="3061368"/>
            <a:ext cx="5371470" cy="1697919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lIns="182880" tIns="91440"/>
          <a:lstStyle>
            <a:lvl1pPr marL="265113" indent="-265113" algn="l" rtl="0" fontAlgn="base">
              <a:spcBef>
                <a:spcPts val="2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00025" algn="l" rtl="0" fontAlgn="base">
              <a:spcBef>
                <a:spcPts val="25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Verdana" pitchFamily="34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5813" indent="-182563" algn="l" rtl="0" fontAlgn="base">
              <a:spcBef>
                <a:spcPts val="250"/>
              </a:spcBef>
              <a:spcAft>
                <a:spcPct val="0"/>
              </a:spcAft>
              <a:buClr>
                <a:srgbClr val="ED3742"/>
              </a:buClr>
              <a:buSzPct val="100000"/>
              <a:buFont typeface="Wingdings 2" pitchFamily="18" charset="2"/>
              <a:buChar char="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3938" indent="-182563" algn="l" rtl="0" fontAlgn="base">
              <a:spcBef>
                <a:spcPts val="225"/>
              </a:spcBef>
              <a:spcAft>
                <a:spcPct val="0"/>
              </a:spcAft>
              <a:buClr>
                <a:srgbClr val="ED3742"/>
              </a:buClr>
              <a:buSzPct val="112000"/>
              <a:buFont typeface="Verdana" pitchFamily="34" charset="0"/>
              <a:buChar char="◦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79525" indent="-182563" algn="l" rtl="0" fontAlgn="base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>
              <a:lnSpc>
                <a:spcPts val="2880"/>
              </a:lnSpc>
              <a:defRPr/>
            </a:pPr>
            <a:r>
              <a:rPr lang="en-US" sz="2400" dirty="0" err="1"/>
              <a:t>CHADsVASc</a:t>
            </a:r>
            <a:r>
              <a:rPr lang="en-US" sz="2400" dirty="0"/>
              <a:t>&gt;2 </a:t>
            </a:r>
          </a:p>
          <a:p>
            <a:pPr marL="0" indent="0" algn="ctr">
              <a:lnSpc>
                <a:spcPts val="2880"/>
              </a:lnSpc>
              <a:buNone/>
              <a:defRPr/>
            </a:pPr>
            <a:r>
              <a:rPr lang="en-US" sz="2400" b="1" dirty="0"/>
              <a:t>unable to take </a:t>
            </a:r>
            <a:r>
              <a:rPr lang="en-US" sz="2400" b="1" u="sng" dirty="0"/>
              <a:t>long term </a:t>
            </a:r>
            <a:r>
              <a:rPr lang="en-US" sz="2400" b="1" dirty="0"/>
              <a:t>OAC</a:t>
            </a:r>
          </a:p>
          <a:p>
            <a:pPr marL="0" indent="0" algn="ctr">
              <a:lnSpc>
                <a:spcPts val="2880"/>
              </a:lnSpc>
              <a:buNone/>
              <a:defRPr/>
            </a:pPr>
            <a:endParaRPr lang="en-US" sz="2400" dirty="0"/>
          </a:p>
          <a:p>
            <a:pPr>
              <a:lnSpc>
                <a:spcPts val="2880"/>
              </a:lnSpc>
              <a:defRPr/>
            </a:pPr>
            <a:endParaRPr lang="en-US" sz="2000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925B573-A36E-A44D-FA4D-E2E25DBB0F81}"/>
              </a:ext>
            </a:extLst>
          </p:cNvPr>
          <p:cNvCxnSpPr/>
          <p:nvPr/>
        </p:nvCxnSpPr>
        <p:spPr bwMode="auto">
          <a:xfrm>
            <a:off x="9065230" y="2514600"/>
            <a:ext cx="0" cy="533017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B134E51-0EFA-2C5F-FDA0-567B4B7A7A9D}"/>
              </a:ext>
            </a:extLst>
          </p:cNvPr>
          <p:cNvSpPr txBox="1"/>
          <p:nvPr/>
        </p:nvSpPr>
        <p:spPr>
          <a:xfrm>
            <a:off x="5922959" y="1878445"/>
            <a:ext cx="825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+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BA3740-3782-BE42-1335-D2C5001C5C1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-1453" b="81816"/>
          <a:stretch/>
        </p:blipFill>
        <p:spPr>
          <a:xfrm>
            <a:off x="7072275" y="3944688"/>
            <a:ext cx="4657276" cy="513783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94879EE4-53F6-94A1-38AB-ED7D96C8B942}"/>
              </a:ext>
            </a:extLst>
          </p:cNvPr>
          <p:cNvSpPr txBox="1">
            <a:spLocks/>
          </p:cNvSpPr>
          <p:nvPr/>
        </p:nvSpPr>
        <p:spPr bwMode="auto">
          <a:xfrm>
            <a:off x="4089545" y="260449"/>
            <a:ext cx="3581401" cy="64611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Patient Selection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9358839-BFB5-2C25-5F14-461F697FA7FB}"/>
              </a:ext>
            </a:extLst>
          </p:cNvPr>
          <p:cNvGrpSpPr/>
          <p:nvPr/>
        </p:nvGrpSpPr>
        <p:grpSpPr>
          <a:xfrm>
            <a:off x="7109404" y="4882311"/>
            <a:ext cx="4554045" cy="606668"/>
            <a:chOff x="7109404" y="4882311"/>
            <a:chExt cx="4554045" cy="606668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B6592BF-AA89-C453-56EF-B7B145D5B481}"/>
                </a:ext>
              </a:extLst>
            </p:cNvPr>
            <p:cNvSpPr/>
            <p:nvPr/>
          </p:nvSpPr>
          <p:spPr bwMode="auto">
            <a:xfrm>
              <a:off x="7109404" y="4882311"/>
              <a:ext cx="4554045" cy="606668"/>
            </a:xfrm>
            <a:prstGeom prst="round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pitchFamily="-11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76C835C-E8DE-DDFB-69A7-C3A0C4379874}"/>
                </a:ext>
              </a:extLst>
            </p:cNvPr>
            <p:cNvSpPr txBox="1"/>
            <p:nvPr/>
          </p:nvSpPr>
          <p:spPr>
            <a:xfrm>
              <a:off x="7194014" y="4947518"/>
              <a:ext cx="42725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400" i="1" kern="0" dirty="0"/>
                <a:t>Expanded </a:t>
              </a:r>
              <a:r>
                <a:rPr lang="en-US" altLang="en-US" sz="2400" kern="0" dirty="0"/>
                <a:t>Indication for LAAC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302C1F7-EC8A-3807-595A-109F1EBFD957}"/>
              </a:ext>
            </a:extLst>
          </p:cNvPr>
          <p:cNvGrpSpPr/>
          <p:nvPr/>
        </p:nvGrpSpPr>
        <p:grpSpPr>
          <a:xfrm>
            <a:off x="1315199" y="4715462"/>
            <a:ext cx="3534788" cy="838568"/>
            <a:chOff x="1315199" y="4715462"/>
            <a:chExt cx="3534788" cy="838568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34221C6-3BBF-5BA1-71D0-DF005B07EDA4}"/>
                </a:ext>
              </a:extLst>
            </p:cNvPr>
            <p:cNvSpPr/>
            <p:nvPr/>
          </p:nvSpPr>
          <p:spPr bwMode="auto">
            <a:xfrm>
              <a:off x="2458813" y="4715462"/>
              <a:ext cx="1244906" cy="838568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11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DAE6365-9008-B4DE-914E-6417DFDAC382}"/>
                </a:ext>
              </a:extLst>
            </p:cNvPr>
            <p:cNvSpPr txBox="1"/>
            <p:nvPr/>
          </p:nvSpPr>
          <p:spPr>
            <a:xfrm>
              <a:off x="1315199" y="4881415"/>
              <a:ext cx="353478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400" b="1" kern="0" dirty="0">
                  <a:solidFill>
                    <a:schemeClr val="bg1"/>
                  </a:solidFill>
                </a:rPr>
                <a:t>PFA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AD16521-A1E3-795B-5ECB-9375909E1C21}"/>
              </a:ext>
            </a:extLst>
          </p:cNvPr>
          <p:cNvGrpSpPr/>
          <p:nvPr/>
        </p:nvGrpSpPr>
        <p:grpSpPr>
          <a:xfrm>
            <a:off x="4523529" y="5543013"/>
            <a:ext cx="3419632" cy="632903"/>
            <a:chOff x="4523529" y="5543013"/>
            <a:chExt cx="3419632" cy="63290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179B978-4CD3-5DAC-FD35-6FD11A8982A3}"/>
                </a:ext>
              </a:extLst>
            </p:cNvPr>
            <p:cNvSpPr/>
            <p:nvPr/>
          </p:nvSpPr>
          <p:spPr bwMode="auto">
            <a:xfrm>
              <a:off x="4523529" y="5543013"/>
              <a:ext cx="3419632" cy="632903"/>
            </a:xfrm>
            <a:prstGeom prst="round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FA5F749-0E6F-D660-87A9-8284268D7C1E}"/>
                </a:ext>
              </a:extLst>
            </p:cNvPr>
            <p:cNvSpPr txBox="1"/>
            <p:nvPr/>
          </p:nvSpPr>
          <p:spPr>
            <a:xfrm>
              <a:off x="5025425" y="5597855"/>
              <a:ext cx="262104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/>
                <a:t>New CPT code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3989FDA-502F-070A-FCCC-E5B56B176C4C}"/>
              </a:ext>
            </a:extLst>
          </p:cNvPr>
          <p:cNvGrpSpPr/>
          <p:nvPr/>
        </p:nvGrpSpPr>
        <p:grpSpPr>
          <a:xfrm>
            <a:off x="1541443" y="3891010"/>
            <a:ext cx="3086559" cy="632903"/>
            <a:chOff x="1541443" y="3891010"/>
            <a:chExt cx="3086559" cy="63290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B278F68-BC1D-69B3-C5BD-9C79C8759313}"/>
                </a:ext>
              </a:extLst>
            </p:cNvPr>
            <p:cNvSpPr/>
            <p:nvPr/>
          </p:nvSpPr>
          <p:spPr bwMode="auto">
            <a:xfrm>
              <a:off x="1969889" y="3891010"/>
              <a:ext cx="2225407" cy="632903"/>
            </a:xfrm>
            <a:prstGeom prst="roundRect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8FA4A9F-7755-8B79-59B6-56B6FC251FC3}"/>
                </a:ext>
              </a:extLst>
            </p:cNvPr>
            <p:cNvSpPr txBox="1"/>
            <p:nvPr/>
          </p:nvSpPr>
          <p:spPr>
            <a:xfrm>
              <a:off x="1541443" y="3946755"/>
              <a:ext cx="308655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400" b="1" kern="0" dirty="0">
                  <a:solidFill>
                    <a:schemeClr val="bg1"/>
                  </a:solidFill>
                </a:rPr>
                <a:t>Early</a:t>
              </a:r>
              <a:r>
                <a:rPr lang="en-US" altLang="en-US" sz="2400" kern="0" dirty="0">
                  <a:solidFill>
                    <a:schemeClr val="bg1"/>
                  </a:solidFill>
                </a:rPr>
                <a:t> Ablation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C56E352-1894-891F-A4E1-1BBD4B532CD5}"/>
              </a:ext>
            </a:extLst>
          </p:cNvPr>
          <p:cNvGrpSpPr/>
          <p:nvPr/>
        </p:nvGrpSpPr>
        <p:grpSpPr>
          <a:xfrm>
            <a:off x="8509506" y="5633025"/>
            <a:ext cx="2225407" cy="475788"/>
            <a:chOff x="8509506" y="5633025"/>
            <a:chExt cx="2225407" cy="475788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2D0D2E3-942C-8063-0855-F6B7CA5D28C3}"/>
                </a:ext>
              </a:extLst>
            </p:cNvPr>
            <p:cNvSpPr/>
            <p:nvPr/>
          </p:nvSpPr>
          <p:spPr bwMode="auto">
            <a:xfrm>
              <a:off x="8509506" y="5633025"/>
              <a:ext cx="2225407" cy="475788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6BAFAA3-1C1A-DD60-42AA-D3D43DB28A21}"/>
                </a:ext>
              </a:extLst>
            </p:cNvPr>
            <p:cNvSpPr txBox="1"/>
            <p:nvPr/>
          </p:nvSpPr>
          <p:spPr>
            <a:xfrm>
              <a:off x="8509506" y="5658615"/>
              <a:ext cx="218409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1800" kern="0" dirty="0"/>
                <a:t>Newer devices 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D3D5E61-22BF-5BEC-1AD5-DCA5C8E5B892}"/>
              </a:ext>
            </a:extLst>
          </p:cNvPr>
          <p:cNvGrpSpPr/>
          <p:nvPr/>
        </p:nvGrpSpPr>
        <p:grpSpPr>
          <a:xfrm>
            <a:off x="4628002" y="4900317"/>
            <a:ext cx="2225407" cy="475788"/>
            <a:chOff x="4628002" y="4900317"/>
            <a:chExt cx="2225407" cy="475788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BB59ED8-9F85-7845-B498-B28C589903AB}"/>
                </a:ext>
              </a:extLst>
            </p:cNvPr>
            <p:cNvSpPr/>
            <p:nvPr/>
          </p:nvSpPr>
          <p:spPr bwMode="auto">
            <a:xfrm>
              <a:off x="4628002" y="4900317"/>
              <a:ext cx="2225407" cy="475788"/>
            </a:xfrm>
            <a:prstGeom prst="roundRect">
              <a:avLst/>
            </a:prstGeom>
            <a:solidFill>
              <a:srgbClr val="7030A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7B4C059-8CCC-5344-0A50-63F6DAB66791}"/>
                </a:ext>
              </a:extLst>
            </p:cNvPr>
            <p:cNvSpPr txBox="1"/>
            <p:nvPr/>
          </p:nvSpPr>
          <p:spPr>
            <a:xfrm>
              <a:off x="4628002" y="4947941"/>
              <a:ext cx="218409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1800" b="1" kern="0" dirty="0">
                  <a:solidFill>
                    <a:schemeClr val="bg1"/>
                  </a:solidFill>
                </a:rPr>
                <a:t>OPTION Trial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95220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5F6CED1-BE08-16C6-537D-390927699A4D}"/>
              </a:ext>
            </a:extLst>
          </p:cNvPr>
          <p:cNvSpPr/>
          <p:nvPr/>
        </p:nvSpPr>
        <p:spPr>
          <a:xfrm>
            <a:off x="935568" y="964413"/>
            <a:ext cx="10085179" cy="473289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7FD695-226F-7C8A-4CC8-9DFE61F06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568" y="976051"/>
            <a:ext cx="10257201" cy="461651"/>
          </a:xfrm>
        </p:spPr>
        <p:txBody>
          <a:bodyPr/>
          <a:lstStyle/>
          <a:p>
            <a:r>
              <a:rPr lang="en-US" sz="2400" dirty="0">
                <a:solidFill>
                  <a:schemeClr val="bg1"/>
                </a:solidFill>
              </a:rPr>
              <a:t>2. Patients Referred  for LAAC with a “softer” indication for Afib ablation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E8F712-1498-3021-B208-C8C7B38BDE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5568" y="1421260"/>
            <a:ext cx="10443633" cy="4687888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Patients with Afib BUT “not commonly” considered  for AF ablation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Asymptomatic Afib? … If they exist…</a:t>
            </a:r>
          </a:p>
          <a:p>
            <a:pPr lvl="1"/>
            <a:r>
              <a:rPr lang="en-US" dirty="0"/>
              <a:t>Overall low burden   </a:t>
            </a:r>
          </a:p>
          <a:p>
            <a:pPr lvl="1"/>
            <a:r>
              <a:rPr lang="en-US" dirty="0"/>
              <a:t>Doing OK on AAD’s </a:t>
            </a:r>
          </a:p>
          <a:p>
            <a:pPr lvl="1"/>
            <a:r>
              <a:rPr lang="en-US" dirty="0"/>
              <a:t>Prior PVI ablation but with infrequent intermittent episodes</a:t>
            </a:r>
          </a:p>
          <a:p>
            <a:pPr lvl="1"/>
            <a:r>
              <a:rPr lang="en-US" dirty="0"/>
              <a:t>AF ablation not addressed</a:t>
            </a:r>
          </a:p>
          <a:p>
            <a:pPr lvl="1"/>
            <a:r>
              <a:rPr lang="en-US" dirty="0"/>
              <a:t>Permanent Afib  …You can change the label…</a:t>
            </a:r>
          </a:p>
          <a:p>
            <a:pPr marL="342900" lvl="1" indent="0">
              <a:buNone/>
            </a:pPr>
            <a:endParaRPr lang="en-US" dirty="0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CA88417F-2748-36E5-4205-2FA19CF880B5}"/>
              </a:ext>
            </a:extLst>
          </p:cNvPr>
          <p:cNvSpPr/>
          <p:nvPr/>
        </p:nvSpPr>
        <p:spPr bwMode="auto">
          <a:xfrm>
            <a:off x="4509865" y="5141205"/>
            <a:ext cx="484632" cy="52322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5F6F7-E4C6-FA9F-67DA-5C43D62356E8}"/>
              </a:ext>
            </a:extLst>
          </p:cNvPr>
          <p:cNvSpPr txBox="1"/>
          <p:nvPr/>
        </p:nvSpPr>
        <p:spPr>
          <a:xfrm>
            <a:off x="2223324" y="5606638"/>
            <a:ext cx="4808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Develop indication for LAAC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AB28B6B4-91F4-26D6-681A-B812A5108E8D}"/>
              </a:ext>
            </a:extLst>
          </p:cNvPr>
          <p:cNvSpPr/>
          <p:nvPr/>
        </p:nvSpPr>
        <p:spPr bwMode="auto">
          <a:xfrm>
            <a:off x="7131367" y="5645226"/>
            <a:ext cx="978408" cy="4846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3BCDBB-11B6-DA9D-FA25-9FD16C4AC824}"/>
              </a:ext>
            </a:extLst>
          </p:cNvPr>
          <p:cNvSpPr txBox="1"/>
          <p:nvPr/>
        </p:nvSpPr>
        <p:spPr>
          <a:xfrm>
            <a:off x="8177088" y="5606638"/>
            <a:ext cx="3907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Combined procedure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894A57-944C-B06C-C1E4-784300EE129A}"/>
              </a:ext>
            </a:extLst>
          </p:cNvPr>
          <p:cNvSpPr txBox="1"/>
          <p:nvPr/>
        </p:nvSpPr>
        <p:spPr>
          <a:xfrm>
            <a:off x="6909648" y="3325609"/>
            <a:ext cx="2575129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Quick, safe and Easy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76AA0B-63E2-B8D4-30E5-DA0C4AEE6C5D}"/>
              </a:ext>
            </a:extLst>
          </p:cNvPr>
          <p:cNvSpPr txBox="1"/>
          <p:nvPr/>
        </p:nvSpPr>
        <p:spPr>
          <a:xfrm>
            <a:off x="5978157" y="2872952"/>
            <a:ext cx="236220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1"/>
            <a:r>
              <a:rPr lang="en-US" dirty="0"/>
              <a:t>Early Ablation?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28057C-9525-EC25-83EA-0CFDD51DD8AD}"/>
              </a:ext>
            </a:extLst>
          </p:cNvPr>
          <p:cNvSpPr/>
          <p:nvPr/>
        </p:nvSpPr>
        <p:spPr bwMode="auto">
          <a:xfrm>
            <a:off x="1171253" y="2198670"/>
            <a:ext cx="8582347" cy="2911713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6EC326-65AF-2404-674D-F9027685E86F}"/>
              </a:ext>
            </a:extLst>
          </p:cNvPr>
          <p:cNvSpPr txBox="1"/>
          <p:nvPr/>
        </p:nvSpPr>
        <p:spPr>
          <a:xfrm>
            <a:off x="9513605" y="3739961"/>
            <a:ext cx="2571090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Need for touch up as long as you are there? 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716312FE-3FDF-6018-B194-BF6C5F4626F6}"/>
              </a:ext>
            </a:extLst>
          </p:cNvPr>
          <p:cNvSpPr txBox="1">
            <a:spLocks/>
          </p:cNvSpPr>
          <p:nvPr/>
        </p:nvSpPr>
        <p:spPr bwMode="auto">
          <a:xfrm>
            <a:off x="4089545" y="260449"/>
            <a:ext cx="3581401" cy="64611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Patient Selection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6FF793F-8DF6-8FF3-C569-D33E46010DE6}"/>
              </a:ext>
            </a:extLst>
          </p:cNvPr>
          <p:cNvSpPr/>
          <p:nvPr/>
        </p:nvSpPr>
        <p:spPr bwMode="auto">
          <a:xfrm>
            <a:off x="1806766" y="5141205"/>
            <a:ext cx="10135518" cy="105126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D8ACA67F-F633-BC1C-5A09-E45BE532B891}"/>
              </a:ext>
            </a:extLst>
          </p:cNvPr>
          <p:cNvSpPr/>
          <p:nvPr/>
        </p:nvSpPr>
        <p:spPr bwMode="auto">
          <a:xfrm>
            <a:off x="4509865" y="2107030"/>
            <a:ext cx="484632" cy="3557395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B39530E-1162-8EB1-E453-6EC845604D5A}"/>
              </a:ext>
            </a:extLst>
          </p:cNvPr>
          <p:cNvSpPr/>
          <p:nvPr/>
        </p:nvSpPr>
        <p:spPr bwMode="auto">
          <a:xfrm>
            <a:off x="4498848" y="1972019"/>
            <a:ext cx="568911" cy="380082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18947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5" grpId="0" animBg="1"/>
      <p:bldP spid="4" grpId="0" animBg="1"/>
      <p:bldP spid="16" grpId="0" animBg="1"/>
      <p:bldP spid="17" grpId="0" animBg="1"/>
      <p:bldP spid="1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58FE0DD-E1D2-9021-0C27-3B6766507258}"/>
              </a:ext>
            </a:extLst>
          </p:cNvPr>
          <p:cNvSpPr/>
          <p:nvPr/>
        </p:nvSpPr>
        <p:spPr>
          <a:xfrm>
            <a:off x="685800" y="1696592"/>
            <a:ext cx="11251027" cy="64633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9B16CE9-507F-94BA-CA4B-171C00B08B98}"/>
              </a:ext>
            </a:extLst>
          </p:cNvPr>
          <p:cNvSpPr/>
          <p:nvPr/>
        </p:nvSpPr>
        <p:spPr>
          <a:xfrm>
            <a:off x="898788" y="986064"/>
            <a:ext cx="9922933" cy="62157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D8547D-DDDF-B586-2078-80F6EFEBB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668" y="986064"/>
            <a:ext cx="9679644" cy="584761"/>
          </a:xfrm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</a:rPr>
              <a:t>3. Patients with planned or inadvertent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sz="3200" dirty="0">
                <a:solidFill>
                  <a:schemeClr val="bg1"/>
                </a:solidFill>
              </a:rPr>
              <a:t>LAA isolation </a:t>
            </a:r>
          </a:p>
        </p:txBody>
      </p:sp>
      <p:pic>
        <p:nvPicPr>
          <p:cNvPr id="5" name="Image-5">
            <a:hlinkClick r:id="" action="ppaction://media"/>
            <a:extLst>
              <a:ext uri="{FF2B5EF4-FFF2-40B4-BE49-F238E27FC236}">
                <a16:creationId xmlns:a16="http://schemas.microsoft.com/office/drawing/2014/main" id="{311C84E6-A678-48EC-31C4-F7548E84AB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4535" t="7836" r="13183" b="11529"/>
          <a:stretch/>
        </p:blipFill>
        <p:spPr bwMode="gray">
          <a:xfrm>
            <a:off x="950603" y="2991392"/>
            <a:ext cx="3801438" cy="318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F7D929B-D193-EC73-DF01-C99B3AA02340}"/>
              </a:ext>
            </a:extLst>
          </p:cNvPr>
          <p:cNvSpPr/>
          <p:nvPr/>
        </p:nvSpPr>
        <p:spPr>
          <a:xfrm>
            <a:off x="825843" y="2068061"/>
            <a:ext cx="40509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/>
              <a:t>2 days post ablation and LAA isolation</a:t>
            </a:r>
          </a:p>
          <a:p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Clot in LAA despite anticoagulation</a:t>
            </a:r>
          </a:p>
          <a:p>
            <a:r>
              <a:rPr lang="en-US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A26E8C-C107-C369-0ECE-4EF853C35358}"/>
              </a:ext>
            </a:extLst>
          </p:cNvPr>
          <p:cNvSpPr txBox="1"/>
          <p:nvPr/>
        </p:nvSpPr>
        <p:spPr>
          <a:xfrm>
            <a:off x="762000" y="1743503"/>
            <a:ext cx="11442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Q: Do you intentionally isolate the LAA anyway before Closure….?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4F46A518-67FE-743D-6DC4-E0B25406F8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6068556" y="2565961"/>
            <a:ext cx="4389441" cy="3581400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37D2F8BF-ABAA-815B-D4C4-6A825A04F7E9}"/>
              </a:ext>
            </a:extLst>
          </p:cNvPr>
          <p:cNvSpPr txBox="1">
            <a:spLocks/>
          </p:cNvSpPr>
          <p:nvPr/>
        </p:nvSpPr>
        <p:spPr bwMode="auto">
          <a:xfrm>
            <a:off x="4089545" y="260449"/>
            <a:ext cx="3581401" cy="64611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Patient Selection</a:t>
            </a:r>
          </a:p>
        </p:txBody>
      </p:sp>
    </p:spTree>
    <p:extLst>
      <p:ext uri="{BB962C8B-B14F-4D97-AF65-F5344CB8AC3E}">
        <p14:creationId xmlns:p14="http://schemas.microsoft.com/office/powerpoint/2010/main" val="107725885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4" grpId="0" animBg="1"/>
      <p:bldP spid="6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9EA9B3-9741-5519-7822-9B31FAA24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4C008F-33DE-8BF4-C668-4CD249668F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Current practice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What changed</a:t>
            </a:r>
          </a:p>
          <a:p>
            <a:r>
              <a:rPr lang="en-US" dirty="0"/>
              <a:t>Intraprocedural consideration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Impact of new technology /Clinical Trials</a:t>
            </a:r>
          </a:p>
          <a:p>
            <a:endParaRPr lang="en-US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1EA77E5A-0B20-7E5A-E8A0-95400550B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138" y="649288"/>
            <a:ext cx="10406062" cy="646112"/>
          </a:xfrm>
        </p:spPr>
        <p:txBody>
          <a:bodyPr/>
          <a:lstStyle/>
          <a:p>
            <a:r>
              <a:rPr lang="en-US" dirty="0"/>
              <a:t>Patient Selection</a:t>
            </a:r>
          </a:p>
        </p:txBody>
      </p:sp>
    </p:spTree>
    <p:extLst>
      <p:ext uri="{BB962C8B-B14F-4D97-AF65-F5344CB8AC3E}">
        <p14:creationId xmlns:p14="http://schemas.microsoft.com/office/powerpoint/2010/main" val="2404753647"/>
      </p:ext>
    </p:extLst>
  </p:cSld>
  <p:clrMapOvr>
    <a:masterClrMapping/>
  </p:clrMapOvr>
  <p:transition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302" y="93840"/>
            <a:ext cx="11522697" cy="861756"/>
          </a:xfrm>
        </p:spPr>
        <p:txBody>
          <a:bodyPr>
            <a:normAutofit/>
          </a:bodyPr>
          <a:lstStyle/>
          <a:p>
            <a:r>
              <a:rPr lang="en-US" dirty="0"/>
              <a:t>Theoretical safety concerns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0487" y="3687450"/>
            <a:ext cx="3057654" cy="420461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300"/>
              </a:spcBef>
              <a:buNone/>
            </a:pPr>
            <a:r>
              <a:rPr lang="en-US" sz="2400" dirty="0"/>
              <a:t>LAA ostial edema </a:t>
            </a:r>
          </a:p>
          <a:p>
            <a:pPr>
              <a:spcBef>
                <a:spcPts val="300"/>
              </a:spcBef>
            </a:pPr>
            <a:endParaRPr lang="en-US" sz="2400" dirty="0"/>
          </a:p>
          <a:p>
            <a:pPr>
              <a:spcBef>
                <a:spcPts val="300"/>
              </a:spcBef>
            </a:pPr>
            <a:endParaRPr lang="en-US" sz="2400" dirty="0"/>
          </a:p>
        </p:txBody>
      </p:sp>
      <p:sp>
        <p:nvSpPr>
          <p:cNvPr id="5" name="Right Arrow 4"/>
          <p:cNvSpPr/>
          <p:nvPr/>
        </p:nvSpPr>
        <p:spPr bwMode="auto">
          <a:xfrm>
            <a:off x="8634586" y="3740239"/>
            <a:ext cx="421934" cy="3048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Arial" pitchFamily="-112" charset="0"/>
            </a:endParaRPr>
          </a:p>
        </p:txBody>
      </p:sp>
      <p:pic>
        <p:nvPicPr>
          <p:cNvPr id="8" name="Image-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>
            <a:lum bright="20000" contrast="40000"/>
          </a:blip>
          <a:srcRect l="18940" t="12810" r="8153" b="7851"/>
          <a:stretch/>
        </p:blipFill>
        <p:spPr bwMode="gray">
          <a:xfrm>
            <a:off x="910184" y="1021351"/>
            <a:ext cx="2776315" cy="2266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-80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2">
            <a:lum bright="20000" contrast="40000"/>
          </a:blip>
          <a:srcRect l="17860" t="10707" r="15163" b="17136"/>
          <a:stretch/>
        </p:blipFill>
        <p:spPr>
          <a:xfrm>
            <a:off x="3751569" y="1034987"/>
            <a:ext cx="2787771" cy="2252744"/>
          </a:xfrm>
          <a:prstGeom prst="rect">
            <a:avLst/>
          </a:prstGeom>
        </p:spPr>
      </p:pic>
      <p:cxnSp>
        <p:nvCxnSpPr>
          <p:cNvPr id="12" name="Straight Arrow Connector 11"/>
          <p:cNvCxnSpPr>
            <a:cxnSpLocks/>
          </p:cNvCxnSpPr>
          <p:nvPr/>
        </p:nvCxnSpPr>
        <p:spPr bwMode="auto">
          <a:xfrm flipV="1">
            <a:off x="4907554" y="1675858"/>
            <a:ext cx="286139" cy="25830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" name="Rectangle 5"/>
          <p:cNvSpPr/>
          <p:nvPr/>
        </p:nvSpPr>
        <p:spPr>
          <a:xfrm>
            <a:off x="6801224" y="1722232"/>
            <a:ext cx="508597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Focal edema</a:t>
            </a:r>
          </a:p>
          <a:p>
            <a:r>
              <a:rPr lang="en-US" sz="2000" dirty="0"/>
              <a:t>Landing site is usually distal to ablation site</a:t>
            </a:r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 bwMode="auto">
          <a:xfrm flipV="1">
            <a:off x="2103333" y="1805011"/>
            <a:ext cx="258866" cy="3632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D1206CE-33D4-44A3-4D99-AA38906FF2F5}"/>
              </a:ext>
            </a:extLst>
          </p:cNvPr>
          <p:cNvCxnSpPr>
            <a:cxnSpLocks/>
          </p:cNvCxnSpPr>
          <p:nvPr/>
        </p:nvCxnSpPr>
        <p:spPr bwMode="auto">
          <a:xfrm flipH="1">
            <a:off x="5696324" y="1320747"/>
            <a:ext cx="242941" cy="41105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6" name="Image-14">
            <a:hlinkClick r:id="" action="ppaction://media"/>
            <a:extLst>
              <a:ext uri="{FF2B5EF4-FFF2-40B4-BE49-F238E27FC236}">
                <a16:creationId xmlns:a16="http://schemas.microsoft.com/office/drawing/2014/main" id="{CEE94CC5-7AA4-EDD7-5FB8-9440CE8431A6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3">
            <a:lum bright="20000" contrast="40000"/>
          </a:blip>
          <a:srcRect l="16976" t="8461" r="23607" b="8291"/>
          <a:stretch/>
        </p:blipFill>
        <p:spPr>
          <a:xfrm>
            <a:off x="1041994" y="3532320"/>
            <a:ext cx="2580399" cy="2518961"/>
          </a:xfrm>
          <a:prstGeom prst="rect">
            <a:avLst/>
          </a:prstGeom>
        </p:spPr>
      </p:pic>
      <p:pic>
        <p:nvPicPr>
          <p:cNvPr id="17" name="Image-47">
            <a:hlinkClick r:id="" action="ppaction://media"/>
            <a:extLst>
              <a:ext uri="{FF2B5EF4-FFF2-40B4-BE49-F238E27FC236}">
                <a16:creationId xmlns:a16="http://schemas.microsoft.com/office/drawing/2014/main" id="{B7047D8B-B6C7-38CB-038B-6BC0141D44CB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4">
            <a:lum bright="20000" contrast="40000"/>
          </a:blip>
          <a:srcRect l="20825" t="8496" r="18380" b="8326"/>
          <a:stretch/>
        </p:blipFill>
        <p:spPr>
          <a:xfrm>
            <a:off x="3760423" y="3491317"/>
            <a:ext cx="2684841" cy="2559964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21BCA1E-5225-3721-2C53-43FFA0ABBBD9}"/>
              </a:ext>
            </a:extLst>
          </p:cNvPr>
          <p:cNvCxnSpPr/>
          <p:nvPr/>
        </p:nvCxnSpPr>
        <p:spPr bwMode="auto">
          <a:xfrm>
            <a:off x="1760778" y="3798277"/>
            <a:ext cx="226244" cy="32993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20420EE0-37EB-E5CA-13E5-53DF9704160A}"/>
              </a:ext>
            </a:extLst>
          </p:cNvPr>
          <p:cNvSpPr txBox="1">
            <a:spLocks/>
          </p:cNvSpPr>
          <p:nvPr/>
        </p:nvSpPr>
        <p:spPr bwMode="gray">
          <a:xfrm>
            <a:off x="6801224" y="3637408"/>
            <a:ext cx="5386917" cy="51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6" tIns="45713" rIns="91426" bIns="45713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charset="0"/>
              <a:buChar char="•"/>
              <a:defRPr sz="280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568325" indent="-225425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charset="0"/>
              <a:buChar char="–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863600" indent="-180975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SzPct val="12000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206500" indent="-17938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15986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charset="0"/>
              <a:buChar char="»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5pPr>
            <a:lvl6pPr marL="20558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pitchFamily="-112" charset="0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6pPr>
            <a:lvl7pPr marL="25130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pitchFamily="-112" charset="0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7pPr>
            <a:lvl8pPr marL="29702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pitchFamily="-112" charset="0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8pPr>
            <a:lvl9pPr marL="34274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pitchFamily="-112" charset="0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</a:pPr>
            <a:r>
              <a:rPr lang="en-US" sz="2400" kern="0" dirty="0"/>
              <a:t>Short Ridge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A8A492D-7F3A-37E7-F4DA-5418ECEED183}"/>
              </a:ext>
            </a:extLst>
          </p:cNvPr>
          <p:cNvSpPr txBox="1"/>
          <p:nvPr/>
        </p:nvSpPr>
        <p:spPr>
          <a:xfrm>
            <a:off x="1041994" y="3491317"/>
            <a:ext cx="14846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Short Ridge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8923C28-4349-BFFF-8F82-C370063367B7}"/>
              </a:ext>
            </a:extLst>
          </p:cNvPr>
          <p:cNvSpPr txBox="1"/>
          <p:nvPr/>
        </p:nvSpPr>
        <p:spPr>
          <a:xfrm>
            <a:off x="6801224" y="4014528"/>
            <a:ext cx="49524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Landing site is @ ablation site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428FBBB-D5BB-2BDE-0B07-EECFBDDD3A11}"/>
              </a:ext>
            </a:extLst>
          </p:cNvPr>
          <p:cNvCxnSpPr>
            <a:cxnSpLocks/>
          </p:cNvCxnSpPr>
          <p:nvPr/>
        </p:nvCxnSpPr>
        <p:spPr bwMode="auto">
          <a:xfrm flipV="1">
            <a:off x="4669857" y="4533684"/>
            <a:ext cx="286139" cy="25830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BB676E7-E724-EBD4-EA58-FBE8AC0E8EAD}"/>
              </a:ext>
            </a:extLst>
          </p:cNvPr>
          <p:cNvCxnSpPr>
            <a:cxnSpLocks/>
          </p:cNvCxnSpPr>
          <p:nvPr/>
        </p:nvCxnSpPr>
        <p:spPr bwMode="auto">
          <a:xfrm flipH="1">
            <a:off x="5469053" y="3757718"/>
            <a:ext cx="242941" cy="41105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1C969E7A-605B-F0BE-3E01-7B774418324E}"/>
              </a:ext>
            </a:extLst>
          </p:cNvPr>
          <p:cNvSpPr/>
          <p:nvPr/>
        </p:nvSpPr>
        <p:spPr bwMode="auto">
          <a:xfrm>
            <a:off x="833918" y="3450715"/>
            <a:ext cx="5737956" cy="267434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87687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2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957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415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4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39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40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51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video>
              <p:cMediaNode vol="80000">
                <p:cTn id="52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3" grpId="0" build="p"/>
      <p:bldP spid="5" grpId="0" animBg="1"/>
      <p:bldP spid="19" grpId="0"/>
      <p:bldP spid="24" grpId="0"/>
      <p:bldP spid="2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FCEB2C-A255-559F-7D81-B1A04F910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2E5BC-3DA2-481E-D216-814BF1933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190FED5-56AB-7392-0901-56B236E587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47412" y="649083"/>
            <a:ext cx="7115210" cy="5121218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EEDDF8-C911-9056-8B87-B4779F24EF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598" y="275152"/>
            <a:ext cx="4662029" cy="20404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293BDB-69AA-0143-1198-29414E97BA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345" y="2689579"/>
            <a:ext cx="4619624" cy="27860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12D6EF-2D94-EEEE-2816-5E431E1C20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86" y="1321426"/>
            <a:ext cx="5114987" cy="452362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788018972"/>
      </p:ext>
    </p:extLst>
  </p:cSld>
  <p:clrMapOvr>
    <a:masterClrMapping/>
  </p:clrMapOvr>
  <p:transition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F62C55-7BCA-B579-2F20-C6B2311600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9F8B702-BBE7-DA97-0664-03D46CB46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Tilting of device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A643A1F-6C90-905C-58AD-E6386B07BA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9335"/>
          <a:stretch/>
        </p:blipFill>
        <p:spPr>
          <a:xfrm>
            <a:off x="973667" y="1550003"/>
            <a:ext cx="10874297" cy="43279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9E943E8-F508-F1F2-F6DD-0B3358D0DBEC}"/>
              </a:ext>
            </a:extLst>
          </p:cNvPr>
          <p:cNvSpPr txBox="1"/>
          <p:nvPr/>
        </p:nvSpPr>
        <p:spPr>
          <a:xfrm>
            <a:off x="2805830" y="5693266"/>
            <a:ext cx="1402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Implant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E1BAAB-83D1-1774-6681-34BE462B4DBB}"/>
              </a:ext>
            </a:extLst>
          </p:cNvPr>
          <p:cNvSpPr txBox="1"/>
          <p:nvPr/>
        </p:nvSpPr>
        <p:spPr>
          <a:xfrm>
            <a:off x="7818329" y="5661000"/>
            <a:ext cx="1402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Follow up</a:t>
            </a:r>
          </a:p>
        </p:txBody>
      </p:sp>
    </p:spTree>
    <p:extLst>
      <p:ext uri="{BB962C8B-B14F-4D97-AF65-F5344CB8AC3E}">
        <p14:creationId xmlns:p14="http://schemas.microsoft.com/office/powerpoint/2010/main" val="2507818695"/>
      </p:ext>
    </p:extLst>
  </p:cSld>
  <p:clrMapOvr>
    <a:masterClrMapping/>
  </p:clrMapOvr>
  <p:transition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0104BB8-FF9F-6181-94B8-6B402F70A2DE}"/>
              </a:ext>
            </a:extLst>
          </p:cNvPr>
          <p:cNvSpPr/>
          <p:nvPr/>
        </p:nvSpPr>
        <p:spPr bwMode="auto">
          <a:xfrm>
            <a:off x="3150627" y="5149334"/>
            <a:ext cx="6511166" cy="369332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CD78F3-FD55-775D-3506-75020B30C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John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85D13-1CB7-CB2F-5C6B-37434AE4C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5568" y="1524000"/>
            <a:ext cx="10443633" cy="3499692"/>
          </a:xfrm>
        </p:spPr>
        <p:txBody>
          <a:bodyPr/>
          <a:lstStyle/>
          <a:p>
            <a:r>
              <a:rPr lang="en-US" sz="2400" dirty="0"/>
              <a:t>75 </a:t>
            </a:r>
            <a:r>
              <a:rPr lang="en-US" sz="2400" dirty="0" err="1"/>
              <a:t>yo</a:t>
            </a:r>
            <a:r>
              <a:rPr lang="en-US" sz="2400" dirty="0"/>
              <a:t> male with HTN, HLD, OSA, GCA and mild CAD</a:t>
            </a:r>
          </a:p>
          <a:p>
            <a:r>
              <a:rPr lang="en-US" sz="2400" dirty="0"/>
              <a:t>Echo: Normal LVEF, Mod LA enlargement, mild MR</a:t>
            </a:r>
          </a:p>
          <a:p>
            <a:r>
              <a:rPr lang="en-US" sz="2400" dirty="0"/>
              <a:t>h/o Rectal Bleeding and spontaneous Rt subdural Hematoma 2021</a:t>
            </a:r>
          </a:p>
          <a:p>
            <a:r>
              <a:rPr lang="en-US" sz="2400" dirty="0"/>
              <a:t>Recurrent AF diagnosed 2022, s/p DCC x 2 + started on flecainide</a:t>
            </a:r>
          </a:p>
          <a:p>
            <a:pPr lvl="1"/>
            <a:r>
              <a:rPr lang="en-US" sz="2000" dirty="0"/>
              <a:t>CHADS2VASc 4 </a:t>
            </a:r>
            <a:r>
              <a:rPr lang="en-US" sz="2000" dirty="0">
                <a:sym typeface="Wingdings" panose="05000000000000000000" pitchFamily="2" charset="2"/>
              </a:rPr>
              <a:t>  </a:t>
            </a:r>
            <a:r>
              <a:rPr lang="en-US" sz="2000" dirty="0"/>
              <a:t>LAAC with Watchman implantation </a:t>
            </a:r>
          </a:p>
          <a:p>
            <a:r>
              <a:rPr lang="en-US" sz="2400" dirty="0"/>
              <a:t>Now with Increasing AF burden: Referred for further evaluation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1D66B-E461-55C1-323A-8DED3F01FBC6}"/>
              </a:ext>
            </a:extLst>
          </p:cNvPr>
          <p:cNvSpPr txBox="1"/>
          <p:nvPr/>
        </p:nvSpPr>
        <p:spPr>
          <a:xfrm>
            <a:off x="3150627" y="5143956"/>
            <a:ext cx="6511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AF ablation not performed at the time of LAAC 1 year ago</a:t>
            </a:r>
          </a:p>
        </p:txBody>
      </p:sp>
    </p:spTree>
    <p:extLst>
      <p:ext uri="{BB962C8B-B14F-4D97-AF65-F5344CB8AC3E}">
        <p14:creationId xmlns:p14="http://schemas.microsoft.com/office/powerpoint/2010/main" val="260568320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build="p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CA7B36C-731A-E5D0-1F7D-76758559C408}"/>
              </a:ext>
            </a:extLst>
          </p:cNvPr>
          <p:cNvSpPr txBox="1"/>
          <p:nvPr/>
        </p:nvSpPr>
        <p:spPr>
          <a:xfrm>
            <a:off x="1062855" y="3244334"/>
            <a:ext cx="185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Baseline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FC285D-8F7B-1DB5-4703-041946074610}"/>
              </a:ext>
            </a:extLst>
          </p:cNvPr>
          <p:cNvSpPr txBox="1"/>
          <p:nvPr/>
        </p:nvSpPr>
        <p:spPr>
          <a:xfrm>
            <a:off x="3382353" y="3244334"/>
            <a:ext cx="185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Post-Ablation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E63ADB-615F-C786-84C7-A3C3A0817C7B}"/>
              </a:ext>
            </a:extLst>
          </p:cNvPr>
          <p:cNvSpPr txBox="1"/>
          <p:nvPr/>
        </p:nvSpPr>
        <p:spPr>
          <a:xfrm>
            <a:off x="5591216" y="3244334"/>
            <a:ext cx="1780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Post-WM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95F6C30-135D-5042-03D3-7795875AED1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195" t="7305" r="7125"/>
          <a:stretch/>
        </p:blipFill>
        <p:spPr>
          <a:xfrm>
            <a:off x="1009845" y="1290776"/>
            <a:ext cx="1910398" cy="185856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C785228-D972-F8C2-A616-F742705E912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545" r="8542"/>
          <a:stretch/>
        </p:blipFill>
        <p:spPr>
          <a:xfrm>
            <a:off x="3322229" y="1304734"/>
            <a:ext cx="1917512" cy="18573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A9A30F9-E5C7-8F68-C50D-23454D4EE81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2402"/>
          <a:stretch/>
        </p:blipFill>
        <p:spPr>
          <a:xfrm>
            <a:off x="5522718" y="1341110"/>
            <a:ext cx="1917511" cy="17799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02BF56-B9F1-6227-26B6-FDB28348FFB5}"/>
              </a:ext>
            </a:extLst>
          </p:cNvPr>
          <p:cNvSpPr txBox="1"/>
          <p:nvPr/>
        </p:nvSpPr>
        <p:spPr>
          <a:xfrm>
            <a:off x="8211782" y="1889749"/>
            <a:ext cx="2615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There is Edema</a:t>
            </a:r>
          </a:p>
          <a:p>
            <a:r>
              <a:rPr lang="en-US" dirty="0"/>
              <a:t>More diffuse vs. focal?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916D86-A522-E3B9-9D0F-EBBA93696311}"/>
              </a:ext>
            </a:extLst>
          </p:cNvPr>
          <p:cNvSpPr txBox="1"/>
          <p:nvPr/>
        </p:nvSpPr>
        <p:spPr>
          <a:xfrm>
            <a:off x="8211782" y="1382206"/>
            <a:ext cx="2367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Canine experiment</a:t>
            </a:r>
          </a:p>
        </p:txBody>
      </p:sp>
      <p:pic>
        <p:nvPicPr>
          <p:cNvPr id="9" name="Screen Recording 3">
            <a:hlinkClick r:id="" action="ppaction://media"/>
            <a:extLst>
              <a:ext uri="{FF2B5EF4-FFF2-40B4-BE49-F238E27FC236}">
                <a16:creationId xmlns:a16="http://schemas.microsoft.com/office/drawing/2014/main" id="{D2F5D6A4-EC9C-33E3-76CF-C5C4162C50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2"/>
          <a:srcRect l="10545" r="22745"/>
          <a:stretch/>
        </p:blipFill>
        <p:spPr bwMode="gray">
          <a:xfrm>
            <a:off x="705320" y="3710832"/>
            <a:ext cx="2356380" cy="212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clip-50">
            <a:hlinkClick r:id="" action="ppaction://media"/>
            <a:extLst>
              <a:ext uri="{FF2B5EF4-FFF2-40B4-BE49-F238E27FC236}">
                <a16:creationId xmlns:a16="http://schemas.microsoft.com/office/drawing/2014/main" id="{671F36DB-F3F7-12FF-D0BF-41DEFE8A0ED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3"/>
          <a:srcRect l="22793" r="22613" b="33874"/>
          <a:stretch/>
        </p:blipFill>
        <p:spPr>
          <a:xfrm>
            <a:off x="6984823" y="3700561"/>
            <a:ext cx="2347079" cy="21321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2CE2CD3-4CA3-7D15-E4AF-03927937565A}"/>
              </a:ext>
            </a:extLst>
          </p:cNvPr>
          <p:cNvSpPr txBox="1"/>
          <p:nvPr/>
        </p:nvSpPr>
        <p:spPr>
          <a:xfrm>
            <a:off x="3602948" y="5863881"/>
            <a:ext cx="28406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Post Ablation ~ 10 min</a:t>
            </a:r>
          </a:p>
        </p:txBody>
      </p:sp>
      <p:pic>
        <p:nvPicPr>
          <p:cNvPr id="13" name="clip-29">
            <a:hlinkClick r:id="" action="ppaction://media"/>
            <a:extLst>
              <a:ext uri="{FF2B5EF4-FFF2-40B4-BE49-F238E27FC236}">
                <a16:creationId xmlns:a16="http://schemas.microsoft.com/office/drawing/2014/main" id="{62BDA087-532D-92F8-6292-9BACB6AFAE5E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3468" r="12688" b="30237"/>
          <a:stretch/>
        </p:blipFill>
        <p:spPr>
          <a:xfrm>
            <a:off x="3649716" y="3731375"/>
            <a:ext cx="2588875" cy="212185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9B50CD6-CF00-7D4C-E698-25FBE50A6758}"/>
              </a:ext>
            </a:extLst>
          </p:cNvPr>
          <p:cNvSpPr txBox="1"/>
          <p:nvPr/>
        </p:nvSpPr>
        <p:spPr>
          <a:xfrm>
            <a:off x="7056562" y="5863881"/>
            <a:ext cx="220359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Post Ablation ~ 1hr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DFF735-50E0-D292-077E-0E4634F07F30}"/>
              </a:ext>
            </a:extLst>
          </p:cNvPr>
          <p:cNvSpPr txBox="1"/>
          <p:nvPr/>
        </p:nvSpPr>
        <p:spPr>
          <a:xfrm>
            <a:off x="9779816" y="4298434"/>
            <a:ext cx="209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Human PFA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C00DCB-5FB0-2ABB-7757-E19E7B3E8FB6}"/>
              </a:ext>
            </a:extLst>
          </p:cNvPr>
          <p:cNvSpPr txBox="1"/>
          <p:nvPr/>
        </p:nvSpPr>
        <p:spPr>
          <a:xfrm>
            <a:off x="9790030" y="4835297"/>
            <a:ext cx="1706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Focal Edema</a:t>
            </a:r>
          </a:p>
          <a:p>
            <a:r>
              <a:rPr lang="en-US" dirty="0"/>
              <a:t>Not Diffuse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633F7D-4001-1C73-F9D5-36ACE62A9B77}"/>
              </a:ext>
            </a:extLst>
          </p:cNvPr>
          <p:cNvSpPr txBox="1"/>
          <p:nvPr/>
        </p:nvSpPr>
        <p:spPr>
          <a:xfrm>
            <a:off x="1036350" y="5852780"/>
            <a:ext cx="185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Baseline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AB1436-0547-5759-D61D-8AC3321AA012}"/>
              </a:ext>
            </a:extLst>
          </p:cNvPr>
          <p:cNvSpPr/>
          <p:nvPr/>
        </p:nvSpPr>
        <p:spPr bwMode="auto">
          <a:xfrm>
            <a:off x="592017" y="3610280"/>
            <a:ext cx="10894663" cy="256692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A57D8F3-CBE6-907F-B1D0-F911054D622B}"/>
              </a:ext>
            </a:extLst>
          </p:cNvPr>
          <p:cNvSpPr txBox="1">
            <a:spLocks/>
          </p:cNvSpPr>
          <p:nvPr/>
        </p:nvSpPr>
        <p:spPr bwMode="gray">
          <a:xfrm>
            <a:off x="893233" y="376849"/>
            <a:ext cx="10405533" cy="646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6" tIns="45713" rIns="91426" bIns="45713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3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pitchFamily="-112" charset="-128"/>
                <a:cs typeface="ＭＳ Ｐゴシック" pitchFamily="-112" charset="-128"/>
              </a:defRPr>
            </a:lvl1pPr>
            <a:lvl2pPr algn="l" rtl="0" eaLnBrk="1" fontAlgn="base" hangingPunct="1">
              <a:spcBef>
                <a:spcPct val="3000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1" fontAlgn="base" hangingPunct="1">
              <a:spcBef>
                <a:spcPct val="3000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1" fontAlgn="base" hangingPunct="1">
              <a:spcBef>
                <a:spcPct val="3000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1" fontAlgn="base" hangingPunct="1">
              <a:spcBef>
                <a:spcPct val="3000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rtl="0" eaLnBrk="1" fontAlgn="base" hangingPunct="1">
              <a:spcBef>
                <a:spcPct val="3000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Arial" pitchFamily="-112" charset="0"/>
              </a:defRPr>
            </a:lvl6pPr>
            <a:lvl7pPr marL="914400" algn="l" rtl="0" eaLnBrk="1" fontAlgn="base" hangingPunct="1">
              <a:spcBef>
                <a:spcPct val="3000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Arial" pitchFamily="-112" charset="0"/>
              </a:defRPr>
            </a:lvl7pPr>
            <a:lvl8pPr marL="1371600" algn="l" rtl="0" eaLnBrk="1" fontAlgn="base" hangingPunct="1">
              <a:spcBef>
                <a:spcPct val="3000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Arial" pitchFamily="-112" charset="0"/>
              </a:defRPr>
            </a:lvl8pPr>
            <a:lvl9pPr marL="1828800" algn="l" rtl="0" eaLnBrk="1" fontAlgn="base" hangingPunct="1">
              <a:spcBef>
                <a:spcPct val="3000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kern="0" dirty="0"/>
              <a:t>Any Concern with </a:t>
            </a:r>
            <a:r>
              <a:rPr lang="en-US" b="1" kern="0" dirty="0"/>
              <a:t>PFA</a:t>
            </a:r>
            <a:r>
              <a:rPr lang="en-US" kern="0" dirty="0"/>
              <a:t> ?... Edema…sizing…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799A9C2-BCC1-F1EA-A616-B57C5B2AF69A}"/>
              </a:ext>
            </a:extLst>
          </p:cNvPr>
          <p:cNvSpPr/>
          <p:nvPr/>
        </p:nvSpPr>
        <p:spPr bwMode="auto">
          <a:xfrm>
            <a:off x="602232" y="1118159"/>
            <a:ext cx="10894663" cy="244568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FC3ECA0-347F-E041-0B25-0F67F3BFC1CA}"/>
              </a:ext>
            </a:extLst>
          </p:cNvPr>
          <p:cNvGrpSpPr/>
          <p:nvPr/>
        </p:nvGrpSpPr>
        <p:grpSpPr>
          <a:xfrm>
            <a:off x="143219" y="3685441"/>
            <a:ext cx="11972581" cy="2514863"/>
            <a:chOff x="143219" y="3685441"/>
            <a:chExt cx="11972581" cy="251486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62D1A02-2171-BA01-62D7-96BF0429EE40}"/>
                </a:ext>
              </a:extLst>
            </p:cNvPr>
            <p:cNvSpPr/>
            <p:nvPr/>
          </p:nvSpPr>
          <p:spPr bwMode="auto">
            <a:xfrm>
              <a:off x="143219" y="3685441"/>
              <a:ext cx="11446549" cy="251486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14D7181-DD72-BC01-C53B-77CE7A463EF3}"/>
                </a:ext>
              </a:extLst>
            </p:cNvPr>
            <p:cNvSpPr txBox="1"/>
            <p:nvPr/>
          </p:nvSpPr>
          <p:spPr>
            <a:xfrm>
              <a:off x="10020300" y="4370209"/>
              <a:ext cx="2095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u="sng" dirty="0"/>
                <a:t>Human PFA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3EC1658-432C-2AB1-5493-D78D17E142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 l="11793" t="68037" r="8471"/>
            <a:stretch/>
          </p:blipFill>
          <p:spPr>
            <a:xfrm>
              <a:off x="5090212" y="4127887"/>
              <a:ext cx="4739588" cy="196811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1F21B20-54C4-106E-57D4-A882A53E46A8}"/>
                </a:ext>
              </a:extLst>
            </p:cNvPr>
            <p:cNvSpPr txBox="1"/>
            <p:nvPr/>
          </p:nvSpPr>
          <p:spPr>
            <a:xfrm>
              <a:off x="5090212" y="3730823"/>
              <a:ext cx="4739588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LAA Orifice Diameter and Ridge Height Pre and Post PFA 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2372503-113F-31F0-D2BF-209388220795}"/>
                </a:ext>
              </a:extLst>
            </p:cNvPr>
            <p:cNvSpPr txBox="1"/>
            <p:nvPr/>
          </p:nvSpPr>
          <p:spPr>
            <a:xfrm>
              <a:off x="453495" y="5865952"/>
              <a:ext cx="4560517" cy="2866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15000"/>
                </a:lnSpc>
              </a:pPr>
              <a:r>
                <a:rPr lang="en-US" sz="1200" dirty="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D. Nair et al. AF Symposium Late Breaker 2025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222038E-BF2C-E471-4FE2-52B7661CB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28599" y="3739485"/>
              <a:ext cx="4785413" cy="204729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144EBEF-8214-12CF-B23E-80E4FEC3F4B3}"/>
              </a:ext>
            </a:extLst>
          </p:cNvPr>
          <p:cNvGrpSpPr/>
          <p:nvPr/>
        </p:nvGrpSpPr>
        <p:grpSpPr>
          <a:xfrm>
            <a:off x="2971546" y="1881764"/>
            <a:ext cx="6339918" cy="3046988"/>
            <a:chOff x="2971546" y="1881764"/>
            <a:chExt cx="6339918" cy="304698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0EB5A7D-400F-32AA-B615-DD718E0BD44A}"/>
                </a:ext>
              </a:extLst>
            </p:cNvPr>
            <p:cNvSpPr/>
            <p:nvPr/>
          </p:nvSpPr>
          <p:spPr>
            <a:xfrm>
              <a:off x="2971546" y="1881764"/>
              <a:ext cx="6339918" cy="3046988"/>
            </a:xfrm>
            <a:prstGeom prst="rect">
              <a:avLst/>
            </a:prstGeom>
            <a:solidFill>
              <a:srgbClr val="0509AB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400" u="sng" dirty="0">
                  <a:solidFill>
                    <a:schemeClr val="bg1"/>
                  </a:solidFill>
                </a:rPr>
                <a:t>Safety concerns: </a:t>
              </a:r>
              <a:r>
                <a:rPr lang="en-US" sz="2400" b="1" u="sng" dirty="0">
                  <a:solidFill>
                    <a:srgbClr val="FFC000"/>
                  </a:solidFill>
                </a:rPr>
                <a:t>Stability, PDL</a:t>
              </a:r>
            </a:p>
            <a:p>
              <a:endParaRPr lang="en-US" sz="2400" dirty="0">
                <a:solidFill>
                  <a:schemeClr val="bg1"/>
                </a:solidFill>
              </a:endParaRPr>
            </a:p>
            <a:p>
              <a:r>
                <a:rPr lang="en-US" sz="2400" dirty="0">
                  <a:solidFill>
                    <a:schemeClr val="bg1"/>
                  </a:solidFill>
                </a:rPr>
                <a:t>Edema at Landing site</a:t>
              </a:r>
            </a:p>
            <a:p>
              <a:pPr lvl="1"/>
              <a:r>
                <a:rPr lang="en-US" sz="2400" dirty="0">
                  <a:solidFill>
                    <a:schemeClr val="bg1"/>
                  </a:solidFill>
                </a:rPr>
                <a:t>Ablation within LSPV</a:t>
              </a:r>
            </a:p>
            <a:p>
              <a:pPr lvl="1"/>
              <a:r>
                <a:rPr lang="en-US" sz="2400" dirty="0">
                  <a:solidFill>
                    <a:schemeClr val="bg1"/>
                  </a:solidFill>
                </a:rPr>
                <a:t>Short Ridge</a:t>
              </a:r>
            </a:p>
            <a:p>
              <a:endParaRPr lang="en-US" sz="2400" dirty="0">
                <a:solidFill>
                  <a:schemeClr val="bg1"/>
                </a:solidFill>
              </a:endParaRPr>
            </a:p>
            <a:p>
              <a:pPr algn="r"/>
              <a:r>
                <a:rPr lang="en-US" sz="2400" dirty="0">
                  <a:solidFill>
                    <a:schemeClr val="bg1"/>
                  </a:solidFill>
                </a:rPr>
                <a:t>Oversizing of the device</a:t>
              </a:r>
            </a:p>
            <a:p>
              <a:pPr algn="r"/>
              <a:r>
                <a:rPr lang="en-US" sz="2400" dirty="0">
                  <a:solidFill>
                    <a:schemeClr val="bg1"/>
                  </a:solidFill>
                </a:rPr>
                <a:t>Target compression?</a:t>
              </a:r>
            </a:p>
          </p:txBody>
        </p:sp>
        <p:sp>
          <p:nvSpPr>
            <p:cNvPr id="6" name="Arrow: Down 5">
              <a:extLst>
                <a:ext uri="{FF2B5EF4-FFF2-40B4-BE49-F238E27FC236}">
                  <a16:creationId xmlns:a16="http://schemas.microsoft.com/office/drawing/2014/main" id="{B63A894B-9137-308B-78BB-CD9B7ECD9900}"/>
                </a:ext>
              </a:extLst>
            </p:cNvPr>
            <p:cNvSpPr/>
            <p:nvPr/>
          </p:nvSpPr>
          <p:spPr bwMode="auto">
            <a:xfrm rot="18388016">
              <a:off x="5718730" y="3463369"/>
              <a:ext cx="484632" cy="612400"/>
            </a:xfrm>
            <a:prstGeom prst="downArrow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757209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73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47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48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7" grpId="0"/>
      <p:bldP spid="11" grpId="0" animBg="1"/>
      <p:bldP spid="2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3E917B-2EB5-B698-DAA6-20FD932CE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FB155D-F031-070D-B46C-BF2B48C639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Current practice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What changed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Intraprocedural consideration</a:t>
            </a:r>
          </a:p>
          <a:p>
            <a:r>
              <a:rPr lang="en-US" dirty="0"/>
              <a:t>Impact of new technology and future Clinical Trials</a:t>
            </a:r>
          </a:p>
          <a:p>
            <a:endParaRPr lang="en-US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8424578D-352A-978C-B400-2545515B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138" y="649288"/>
            <a:ext cx="10406062" cy="646112"/>
          </a:xfrm>
        </p:spPr>
        <p:txBody>
          <a:bodyPr/>
          <a:lstStyle/>
          <a:p>
            <a:r>
              <a:rPr lang="en-US" dirty="0"/>
              <a:t>Patient Selection</a:t>
            </a:r>
          </a:p>
        </p:txBody>
      </p:sp>
    </p:spTree>
    <p:extLst>
      <p:ext uri="{BB962C8B-B14F-4D97-AF65-F5344CB8AC3E}">
        <p14:creationId xmlns:p14="http://schemas.microsoft.com/office/powerpoint/2010/main" val="1175721669"/>
      </p:ext>
    </p:extLst>
  </p:cSld>
  <p:clrMapOvr>
    <a:masterClrMapping/>
  </p:clrMapOvr>
  <p:transition>
    <p:wipe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B028C-BDF7-DAA9-E83E-A018CBC83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667" y="503810"/>
            <a:ext cx="10793790" cy="584761"/>
          </a:xfrm>
        </p:spPr>
        <p:txBody>
          <a:bodyPr/>
          <a:lstStyle/>
          <a:p>
            <a:r>
              <a:rPr lang="en-US" sz="3200" dirty="0"/>
              <a:t>Impact of Future Clinical Trials on Concomitant Procedure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06FF8-ABC6-F2BD-B371-0FED8CA2A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5568" y="1654628"/>
            <a:ext cx="10443633" cy="4328659"/>
          </a:xfrm>
        </p:spPr>
        <p:txBody>
          <a:bodyPr/>
          <a:lstStyle/>
          <a:p>
            <a:pPr lvl="1">
              <a:lnSpc>
                <a:spcPts val="2880"/>
              </a:lnSpc>
              <a:defRPr/>
            </a:pPr>
            <a:r>
              <a:rPr lang="en-US" sz="2800" dirty="0"/>
              <a:t>CHAMPION</a:t>
            </a:r>
          </a:p>
          <a:p>
            <a:pPr lvl="2">
              <a:lnSpc>
                <a:spcPts val="2880"/>
              </a:lnSpc>
              <a:defRPr/>
            </a:pPr>
            <a:r>
              <a:rPr lang="en-US" dirty="0"/>
              <a:t>LAAC As an alternative option to OAC </a:t>
            </a:r>
          </a:p>
          <a:p>
            <a:pPr lvl="2">
              <a:lnSpc>
                <a:spcPts val="2880"/>
              </a:lnSpc>
              <a:defRPr/>
            </a:pPr>
            <a:endParaRPr lang="en-US" dirty="0"/>
          </a:p>
          <a:p>
            <a:pPr lvl="1">
              <a:lnSpc>
                <a:spcPts val="2880"/>
              </a:lnSpc>
              <a:defRPr/>
            </a:pPr>
            <a:r>
              <a:rPr lang="en-US" sz="2800" dirty="0"/>
              <a:t>LAOOS 4 </a:t>
            </a:r>
          </a:p>
          <a:p>
            <a:pPr lvl="2">
              <a:lnSpc>
                <a:spcPts val="2880"/>
              </a:lnSpc>
              <a:defRPr/>
            </a:pPr>
            <a:r>
              <a:rPr lang="en-US" dirty="0"/>
              <a:t>LAAC + OAC in high stroke risk patients</a:t>
            </a:r>
          </a:p>
          <a:p>
            <a:pPr lvl="6">
              <a:lnSpc>
                <a:spcPts val="2880"/>
              </a:lnSpc>
              <a:defRPr/>
            </a:pPr>
            <a:endParaRPr lang="en-US" dirty="0"/>
          </a:p>
          <a:p>
            <a:pPr lvl="1">
              <a:lnSpc>
                <a:spcPts val="2880"/>
              </a:lnSpc>
              <a:defRPr/>
            </a:pPr>
            <a:r>
              <a:rPr lang="en-US" sz="2800" dirty="0"/>
              <a:t>OCEAN: </a:t>
            </a:r>
          </a:p>
          <a:p>
            <a:pPr lvl="2">
              <a:lnSpc>
                <a:spcPts val="2880"/>
              </a:lnSpc>
              <a:defRPr/>
            </a:pPr>
            <a:r>
              <a:rPr lang="en-US" dirty="0"/>
              <a:t>Do we need stroke prevention after successful PVI?</a:t>
            </a:r>
          </a:p>
          <a:p>
            <a:pPr lvl="2">
              <a:lnSpc>
                <a:spcPts val="2880"/>
              </a:lnSpc>
              <a:defRPr/>
            </a:pPr>
            <a:r>
              <a:rPr lang="en-US" dirty="0"/>
              <a:t>OAC vs. ASA</a:t>
            </a:r>
          </a:p>
          <a:p>
            <a:pPr lvl="2">
              <a:lnSpc>
                <a:spcPts val="2880"/>
              </a:lnSpc>
              <a:defRPr/>
            </a:pPr>
            <a:endParaRPr lang="en-US" dirty="0"/>
          </a:p>
          <a:p>
            <a:pPr lvl="1">
              <a:lnSpc>
                <a:spcPts val="2880"/>
              </a:lnSpc>
              <a:defRPr/>
            </a:pP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376011"/>
      </p:ext>
    </p:extLst>
  </p:cSld>
  <p:clrMapOvr>
    <a:masterClrMapping/>
  </p:clrMapOvr>
  <p:transition>
    <p:wipe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C1292A6-D1F2-17F5-69C3-B9F9D4E10A4F}"/>
              </a:ext>
            </a:extLst>
          </p:cNvPr>
          <p:cNvSpPr/>
          <p:nvPr/>
        </p:nvSpPr>
        <p:spPr>
          <a:xfrm>
            <a:off x="2590800" y="4903818"/>
            <a:ext cx="8165592" cy="1120836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5568" y="1219200"/>
            <a:ext cx="10717170" cy="46080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u="sng" dirty="0"/>
              <a:t>Patient selection for Combined AF ablation + LAA occlusion </a:t>
            </a:r>
          </a:p>
          <a:p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DD0769-B0BA-499E-D429-1BA9EF603DE2}"/>
              </a:ext>
            </a:extLst>
          </p:cNvPr>
          <p:cNvSpPr txBox="1"/>
          <p:nvPr/>
        </p:nvSpPr>
        <p:spPr>
          <a:xfrm>
            <a:off x="2743200" y="4987182"/>
            <a:ext cx="758264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</a:rPr>
              <a:t>In the era of PFA It’s becoming more difficult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</a:rPr>
              <a:t> to NOT have a concomitant procedure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3EABF6-F488-040E-D6EB-9B6D68C812AF}"/>
              </a:ext>
            </a:extLst>
          </p:cNvPr>
          <p:cNvSpPr txBox="1"/>
          <p:nvPr/>
        </p:nvSpPr>
        <p:spPr>
          <a:xfrm>
            <a:off x="2209800" y="1828800"/>
            <a:ext cx="78938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Patients with current indication for AF ablation and LAAC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AC7A07-8FA6-7AF3-A029-1F33E33164C7}"/>
              </a:ext>
            </a:extLst>
          </p:cNvPr>
          <p:cNvSpPr txBox="1"/>
          <p:nvPr/>
        </p:nvSpPr>
        <p:spPr>
          <a:xfrm>
            <a:off x="2209800" y="2538034"/>
            <a:ext cx="869899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Patients referred for LAAC with softer indication for Ablation</a:t>
            </a:r>
          </a:p>
          <a:p>
            <a:r>
              <a:rPr lang="en-US" sz="2000" dirty="0"/>
              <a:t>Slightly more older and sicker patients with AF  are getting ablation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18F9EB-C189-A8DF-5E12-77F876C262AE}"/>
              </a:ext>
            </a:extLst>
          </p:cNvPr>
          <p:cNvSpPr txBox="1"/>
          <p:nvPr/>
        </p:nvSpPr>
        <p:spPr>
          <a:xfrm>
            <a:off x="2347242" y="3568121"/>
            <a:ext cx="78938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“Expanded indication” based on OPTION trial results…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13C338-BDDF-FC41-D8A1-7EC8F962984A}"/>
              </a:ext>
            </a:extLst>
          </p:cNvPr>
          <p:cNvSpPr txBox="1"/>
          <p:nvPr/>
        </p:nvSpPr>
        <p:spPr>
          <a:xfrm>
            <a:off x="2453358" y="4181507"/>
            <a:ext cx="78938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Know procedural limitations in anatomical variations</a:t>
            </a:r>
          </a:p>
        </p:txBody>
      </p:sp>
    </p:spTree>
    <p:extLst>
      <p:ext uri="{BB962C8B-B14F-4D97-AF65-F5344CB8AC3E}">
        <p14:creationId xmlns:p14="http://schemas.microsoft.com/office/powerpoint/2010/main" val="131737595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7" grpId="0"/>
      <p:bldP spid="9" grpId="0"/>
      <p:bldP spid="11" grpId="0"/>
      <p:bldP spid="1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BE3B4-E86D-0BAD-FD68-E21C14608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for Concomitant Procedures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74AC1-5CB7-7520-12AD-9E5605BAD5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5568" y="1524000"/>
            <a:ext cx="11092309" cy="4687888"/>
          </a:xfrm>
        </p:spPr>
        <p:txBody>
          <a:bodyPr/>
          <a:lstStyle/>
          <a:p>
            <a:r>
              <a:rPr lang="en-US" dirty="0"/>
              <a:t>Which one do you do first….Does it matter?</a:t>
            </a:r>
          </a:p>
          <a:p>
            <a:r>
              <a:rPr lang="en-US" dirty="0"/>
              <a:t>Do you isolate the LAA anyway….?</a:t>
            </a:r>
          </a:p>
          <a:p>
            <a:endParaRPr lang="en-US" dirty="0"/>
          </a:p>
          <a:p>
            <a:r>
              <a:rPr lang="en-US" dirty="0"/>
              <a:t>Over the next 5 years:  What is the % of concomitant procedure </a:t>
            </a:r>
          </a:p>
          <a:p>
            <a:pPr lvl="1"/>
            <a:r>
              <a:rPr lang="en-US" dirty="0"/>
              <a:t>In patients referred for ablation</a:t>
            </a:r>
          </a:p>
          <a:p>
            <a:pPr lvl="1"/>
            <a:r>
              <a:rPr lang="en-US" dirty="0"/>
              <a:t>In patients referred to LAAC</a:t>
            </a:r>
          </a:p>
        </p:txBody>
      </p:sp>
    </p:spTree>
    <p:extLst>
      <p:ext uri="{BB962C8B-B14F-4D97-AF65-F5344CB8AC3E}">
        <p14:creationId xmlns:p14="http://schemas.microsoft.com/office/powerpoint/2010/main" val="3567106261"/>
      </p:ext>
    </p:extLst>
  </p:cSld>
  <p:clrMapOvr>
    <a:masterClrMapping/>
  </p:clrMapOvr>
  <p:transition>
    <p:wipe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1D85F62-6F50-16EE-592A-D1CA4646B637}"/>
              </a:ext>
            </a:extLst>
          </p:cNvPr>
          <p:cNvCxnSpPr>
            <a:cxnSpLocks/>
          </p:cNvCxnSpPr>
          <p:nvPr/>
        </p:nvCxnSpPr>
        <p:spPr bwMode="auto">
          <a:xfrm>
            <a:off x="1912906" y="5935721"/>
            <a:ext cx="9898094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240B009-E443-66BC-8278-BD3C23054551}"/>
              </a:ext>
            </a:extLst>
          </p:cNvPr>
          <p:cNvCxnSpPr>
            <a:cxnSpLocks/>
          </p:cNvCxnSpPr>
          <p:nvPr/>
        </p:nvCxnSpPr>
        <p:spPr bwMode="auto">
          <a:xfrm>
            <a:off x="4234509" y="5478521"/>
            <a:ext cx="7576491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1403A51-4D51-3C54-FCD4-189BD4ACE819}"/>
              </a:ext>
            </a:extLst>
          </p:cNvPr>
          <p:cNvCxnSpPr>
            <a:cxnSpLocks/>
          </p:cNvCxnSpPr>
          <p:nvPr/>
        </p:nvCxnSpPr>
        <p:spPr bwMode="auto">
          <a:xfrm>
            <a:off x="5645045" y="5046704"/>
            <a:ext cx="2736955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589879" name="Rectangle 55"/>
          <p:cNvSpPr>
            <a:spLocks noGrp="1" noChangeArrowheads="1"/>
          </p:cNvSpPr>
          <p:nvPr>
            <p:ph type="title"/>
          </p:nvPr>
        </p:nvSpPr>
        <p:spPr>
          <a:xfrm>
            <a:off x="135047" y="108094"/>
            <a:ext cx="11904553" cy="584761"/>
          </a:xfr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rgbClr val="00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980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200" dirty="0"/>
              <a:t>EARLY Detection and Intervention: AF as a Disease Continuum</a:t>
            </a:r>
            <a:endParaRPr lang="en-US" altLang="en-US" b="1" dirty="0">
              <a:solidFill>
                <a:schemeClr val="tx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88505F3-83E8-6F60-491D-D50CADE23904}"/>
              </a:ext>
            </a:extLst>
          </p:cNvPr>
          <p:cNvGrpSpPr/>
          <p:nvPr/>
        </p:nvGrpSpPr>
        <p:grpSpPr>
          <a:xfrm>
            <a:off x="364013" y="3978382"/>
            <a:ext cx="11506200" cy="955511"/>
            <a:chOff x="914400" y="4996705"/>
            <a:chExt cx="11049000" cy="1116150"/>
          </a:xfrm>
        </p:grpSpPr>
        <p:sp>
          <p:nvSpPr>
            <p:cNvPr id="7" name="Right Arrow 20">
              <a:extLst>
                <a:ext uri="{FF2B5EF4-FFF2-40B4-BE49-F238E27FC236}">
                  <a16:creationId xmlns:a16="http://schemas.microsoft.com/office/drawing/2014/main" id="{5ABAC3FA-5769-4D8A-A045-102735441D5A}"/>
                </a:ext>
              </a:extLst>
            </p:cNvPr>
            <p:cNvSpPr/>
            <p:nvPr/>
          </p:nvSpPr>
          <p:spPr bwMode="auto">
            <a:xfrm>
              <a:off x="914400" y="4996705"/>
              <a:ext cx="11049000" cy="1116150"/>
            </a:xfrm>
            <a:prstGeom prst="rightArrow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9459CA8-A6B8-F442-2D34-11354E7AB8FB}"/>
                </a:ext>
              </a:extLst>
            </p:cNvPr>
            <p:cNvSpPr txBox="1"/>
            <p:nvPr/>
          </p:nvSpPr>
          <p:spPr>
            <a:xfrm>
              <a:off x="4712431" y="5300242"/>
              <a:ext cx="63713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Inflammation / </a:t>
              </a:r>
              <a:r>
                <a:rPr lang="en-US" b="1" dirty="0"/>
                <a:t>Fibrosis</a:t>
              </a:r>
              <a:r>
                <a:rPr lang="en-US" dirty="0"/>
                <a:t> / Atrial </a:t>
              </a:r>
              <a:r>
                <a:rPr lang="en-US" dirty="0" err="1"/>
                <a:t>myopthy</a:t>
              </a:r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B6C2EA0-0734-0804-BBC6-20DA9B735FB2}"/>
                </a:ext>
              </a:extLst>
            </p:cNvPr>
            <p:cNvSpPr txBox="1"/>
            <p:nvPr/>
          </p:nvSpPr>
          <p:spPr>
            <a:xfrm>
              <a:off x="2738190" y="5346778"/>
              <a:ext cx="1697902" cy="400110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Comorbidities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FB035A-4B00-79FA-AF9B-C91E6CCBFB7C}"/>
              </a:ext>
            </a:extLst>
          </p:cNvPr>
          <p:cNvGrpSpPr/>
          <p:nvPr/>
        </p:nvGrpSpPr>
        <p:grpSpPr>
          <a:xfrm>
            <a:off x="4282471" y="888012"/>
            <a:ext cx="7240724" cy="3266029"/>
            <a:chOff x="2817676" y="944081"/>
            <a:chExt cx="7240724" cy="3266029"/>
          </a:xfrm>
        </p:grpSpPr>
        <p:sp>
          <p:nvSpPr>
            <p:cNvPr id="2" name="Rectangle 1"/>
            <p:cNvSpPr/>
            <p:nvPr/>
          </p:nvSpPr>
          <p:spPr>
            <a:xfrm>
              <a:off x="3347765" y="944081"/>
              <a:ext cx="553869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b="1" dirty="0"/>
                <a:t>AF is a Chronic Progressive Disease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A7D99F9-D28D-D8B3-FD96-CC2FB69E7C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0082" r="3623"/>
            <a:stretch/>
          </p:blipFill>
          <p:spPr>
            <a:xfrm>
              <a:off x="2817676" y="1600200"/>
              <a:ext cx="7240724" cy="1551734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5C64E92-493F-E112-A03A-42D4135B6860}"/>
                </a:ext>
              </a:extLst>
            </p:cNvPr>
            <p:cNvSpPr/>
            <p:nvPr/>
          </p:nvSpPr>
          <p:spPr>
            <a:xfrm>
              <a:off x="4649861" y="3114874"/>
              <a:ext cx="312087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latin typeface="Calibri-Bold"/>
                </a:rPr>
                <a:t>7% Progression per year</a:t>
              </a:r>
              <a:endParaRPr lang="en-US" sz="2000" dirty="0"/>
            </a:p>
          </p:txBody>
        </p:sp>
        <p:sp>
          <p:nvSpPr>
            <p:cNvPr id="5" name="Arc 4">
              <a:extLst>
                <a:ext uri="{FF2B5EF4-FFF2-40B4-BE49-F238E27FC236}">
                  <a16:creationId xmlns:a16="http://schemas.microsoft.com/office/drawing/2014/main" id="{5059191F-8E2B-78C3-2A99-18CEC4E8D7BA}"/>
                </a:ext>
              </a:extLst>
            </p:cNvPr>
            <p:cNvSpPr/>
            <p:nvPr/>
          </p:nvSpPr>
          <p:spPr bwMode="auto">
            <a:xfrm rot="5400000">
              <a:off x="5669396" y="2103004"/>
              <a:ext cx="609997" cy="1585590"/>
            </a:xfrm>
            <a:prstGeom prst="arc">
              <a:avLst>
                <a:gd name="adj1" fmla="val 15757574"/>
                <a:gd name="adj2" fmla="val 5614580"/>
              </a:avLst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FA8E59E-9837-1F54-D1BE-41ABD0FB6326}"/>
                </a:ext>
              </a:extLst>
            </p:cNvPr>
            <p:cNvSpPr txBox="1"/>
            <p:nvPr/>
          </p:nvSpPr>
          <p:spPr>
            <a:xfrm>
              <a:off x="3269424" y="3810000"/>
              <a:ext cx="2614881" cy="40011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Onset of Clinical AF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57AB09A-DE1E-7A5F-CECE-483A31262FB3}"/>
                </a:ext>
              </a:extLst>
            </p:cNvPr>
            <p:cNvCxnSpPr>
              <a:cxnSpLocks/>
              <a:endCxn id="11" idx="0"/>
            </p:cNvCxnSpPr>
            <p:nvPr/>
          </p:nvCxnSpPr>
          <p:spPr bwMode="auto">
            <a:xfrm>
              <a:off x="4572000" y="1392514"/>
              <a:ext cx="4865" cy="2417486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E572602-469B-B0E4-6451-ABBCCF632DD1}"/>
              </a:ext>
            </a:extLst>
          </p:cNvPr>
          <p:cNvSpPr txBox="1"/>
          <p:nvPr/>
        </p:nvSpPr>
        <p:spPr>
          <a:xfrm>
            <a:off x="6057898" y="4815871"/>
            <a:ext cx="1943102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Early Ablation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FF9CF2-9EFF-BB8A-DD3A-96DCB7A4C5B3}"/>
              </a:ext>
            </a:extLst>
          </p:cNvPr>
          <p:cNvSpPr txBox="1"/>
          <p:nvPr/>
        </p:nvSpPr>
        <p:spPr>
          <a:xfrm>
            <a:off x="6705600" y="5249921"/>
            <a:ext cx="3429000" cy="40011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OAC or LAAC…………??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83C8EC-FD85-F181-5192-39E4DA7162DB}"/>
              </a:ext>
            </a:extLst>
          </p:cNvPr>
          <p:cNvSpPr txBox="1"/>
          <p:nvPr/>
        </p:nvSpPr>
        <p:spPr>
          <a:xfrm>
            <a:off x="2133600" y="5695890"/>
            <a:ext cx="9171869" cy="400110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Risk Factors Modifications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4C4854-6EEA-A63E-84C3-F6907BB954EB}"/>
              </a:ext>
            </a:extLst>
          </p:cNvPr>
          <p:cNvCxnSpPr/>
          <p:nvPr/>
        </p:nvCxnSpPr>
        <p:spPr bwMode="auto">
          <a:xfrm flipH="1">
            <a:off x="4706544" y="5046704"/>
            <a:ext cx="97864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EB8116"/>
            </a:solidFill>
            <a:prstDash val="dash"/>
            <a:round/>
            <a:headEnd type="none" w="med" len="med"/>
            <a:tailEnd type="triangle" w="med" len="med"/>
          </a:ln>
          <a:effectLst/>
        </p:spPr>
      </p:cxnSp>
      <p:sp>
        <p:nvSpPr>
          <p:cNvPr id="26" name="Title 1">
            <a:extLst>
              <a:ext uri="{FF2B5EF4-FFF2-40B4-BE49-F238E27FC236}">
                <a16:creationId xmlns:a16="http://schemas.microsoft.com/office/drawing/2014/main" id="{0231B8C1-5F80-CA31-E7F6-75194F7F7023}"/>
              </a:ext>
            </a:extLst>
          </p:cNvPr>
          <p:cNvSpPr txBox="1">
            <a:spLocks/>
          </p:cNvSpPr>
          <p:nvPr/>
        </p:nvSpPr>
        <p:spPr bwMode="gray">
          <a:xfrm>
            <a:off x="399737" y="665935"/>
            <a:ext cx="3467726" cy="707872"/>
          </a:xfrm>
          <a:prstGeom prst="rect">
            <a:avLst/>
          </a:prstGeom>
          <a:solidFill>
            <a:schemeClr val="accent3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26" tIns="45713" rIns="91426" bIns="45713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3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pitchFamily="-112" charset="-128"/>
                <a:cs typeface="ＭＳ Ｐゴシック" pitchFamily="-112" charset="-128"/>
              </a:defRPr>
            </a:lvl1pPr>
            <a:lvl2pPr algn="l" rtl="0" eaLnBrk="1" fontAlgn="base" hangingPunct="1">
              <a:spcBef>
                <a:spcPct val="3000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1" fontAlgn="base" hangingPunct="1">
              <a:spcBef>
                <a:spcPct val="3000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1" fontAlgn="base" hangingPunct="1">
              <a:spcBef>
                <a:spcPct val="3000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1" fontAlgn="base" hangingPunct="1">
              <a:spcBef>
                <a:spcPct val="3000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rtl="0" eaLnBrk="1" fontAlgn="base" hangingPunct="1">
              <a:spcBef>
                <a:spcPct val="3000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Arial" pitchFamily="-112" charset="0"/>
              </a:defRPr>
            </a:lvl6pPr>
            <a:lvl7pPr marL="914400" algn="l" rtl="0" eaLnBrk="1" fontAlgn="base" hangingPunct="1">
              <a:spcBef>
                <a:spcPct val="3000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Arial" pitchFamily="-112" charset="0"/>
              </a:defRPr>
            </a:lvl7pPr>
            <a:lvl8pPr marL="1371600" algn="l" rtl="0" eaLnBrk="1" fontAlgn="base" hangingPunct="1">
              <a:spcBef>
                <a:spcPct val="3000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Arial" pitchFamily="-112" charset="0"/>
              </a:defRPr>
            </a:lvl8pPr>
            <a:lvl9pPr marL="1828800" algn="l" rtl="0" eaLnBrk="1" fontAlgn="base" hangingPunct="1">
              <a:spcBef>
                <a:spcPct val="3000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2000" kern="0" dirty="0">
                <a:solidFill>
                  <a:schemeClr val="tx1"/>
                </a:solidFill>
                <a:latin typeface="HelveticaNeueBoldCondensed"/>
              </a:rPr>
              <a:t>Subclinical Markers and Risk Prediction for Incident AF</a:t>
            </a:r>
            <a:endParaRPr lang="en-US" sz="2000" kern="0" dirty="0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8C692FA-F89D-49B2-8906-0D429519ECB0}"/>
              </a:ext>
            </a:extLst>
          </p:cNvPr>
          <p:cNvSpPr txBox="1"/>
          <p:nvPr/>
        </p:nvSpPr>
        <p:spPr>
          <a:xfrm>
            <a:off x="36821" y="1490053"/>
            <a:ext cx="2226449" cy="677108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i="0" u="sng" dirty="0">
                <a:solidFill>
                  <a:schemeClr val="bg1"/>
                </a:solidFill>
                <a:effectLst/>
                <a:latin typeface="HelveticaNeue"/>
              </a:rPr>
              <a:t>Clinical scores</a:t>
            </a:r>
          </a:p>
          <a:p>
            <a:pPr algn="ctr"/>
            <a:r>
              <a:rPr lang="en-US" sz="1800" b="0" i="0" dirty="0">
                <a:solidFill>
                  <a:schemeClr val="bg1"/>
                </a:solidFill>
                <a:effectLst/>
                <a:latin typeface="HelveticaNeue"/>
              </a:rPr>
              <a:t>classical risk factors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9EABA5E-B035-A4B8-65C2-6D2BA25AE814}"/>
              </a:ext>
            </a:extLst>
          </p:cNvPr>
          <p:cNvSpPr txBox="1"/>
          <p:nvPr/>
        </p:nvSpPr>
        <p:spPr>
          <a:xfrm>
            <a:off x="135047" y="2224158"/>
            <a:ext cx="407005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i="0" u="sng" dirty="0">
                <a:solidFill>
                  <a:schemeClr val="bg1"/>
                </a:solidFill>
                <a:effectLst/>
                <a:latin typeface="HelveticaNeue"/>
              </a:rPr>
              <a:t> </a:t>
            </a:r>
            <a:r>
              <a:rPr lang="en-US" sz="2000" b="1" u="sng" dirty="0">
                <a:solidFill>
                  <a:schemeClr val="bg1"/>
                </a:solidFill>
                <a:latin typeface="HelveticaNeue"/>
              </a:rPr>
              <a:t>Biomarkers </a:t>
            </a:r>
            <a:r>
              <a:rPr lang="en-US" sz="2000" dirty="0">
                <a:solidFill>
                  <a:schemeClr val="bg1"/>
                </a:solidFill>
                <a:latin typeface="HelveticaNeue"/>
              </a:rPr>
              <a:t>:  </a:t>
            </a:r>
            <a:r>
              <a:rPr lang="en-US" sz="1600" dirty="0">
                <a:solidFill>
                  <a:schemeClr val="bg1"/>
                </a:solidFill>
                <a:latin typeface="HelveticaNeue"/>
              </a:rPr>
              <a:t>cardiac damage, stress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HelveticaNeue"/>
              </a:rPr>
              <a:t>proinflammatory and profibrotic changes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468EF95-2225-0A4D-59BF-93C2213EADCE}"/>
              </a:ext>
            </a:extLst>
          </p:cNvPr>
          <p:cNvSpPr txBox="1"/>
          <p:nvPr/>
        </p:nvSpPr>
        <p:spPr>
          <a:xfrm>
            <a:off x="2371915" y="1486149"/>
            <a:ext cx="1833182" cy="677108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u="sng" dirty="0">
                <a:solidFill>
                  <a:schemeClr val="bg1"/>
                </a:solidFill>
                <a:latin typeface="HelveticaNeue"/>
              </a:rPr>
              <a:t>Imaging tools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  <a:latin typeface="HelveticaNeue"/>
              </a:rPr>
              <a:t>Echo, CT ,MRI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142D31F-7BC1-AFBA-4AE5-BACCB559A80C}"/>
              </a:ext>
            </a:extLst>
          </p:cNvPr>
          <p:cNvSpPr txBox="1"/>
          <p:nvPr/>
        </p:nvSpPr>
        <p:spPr>
          <a:xfrm>
            <a:off x="457200" y="3654528"/>
            <a:ext cx="3452297" cy="52322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>
                <a:solidFill>
                  <a:schemeClr val="bg1"/>
                </a:solidFill>
                <a:latin typeface="HelveticaNeue"/>
              </a:rPr>
              <a:t>EKG</a:t>
            </a:r>
            <a:r>
              <a:rPr lang="en-US" sz="2000" dirty="0">
                <a:solidFill>
                  <a:schemeClr val="bg1"/>
                </a:solidFill>
                <a:latin typeface="HelveticaNeue"/>
              </a:rPr>
              <a:t>: AI guided screening</a:t>
            </a:r>
          </a:p>
        </p:txBody>
      </p:sp>
      <p:sp>
        <p:nvSpPr>
          <p:cNvPr id="32" name="Arrow: Down 31">
            <a:extLst>
              <a:ext uri="{FF2B5EF4-FFF2-40B4-BE49-F238E27FC236}">
                <a16:creationId xmlns:a16="http://schemas.microsoft.com/office/drawing/2014/main" id="{135576FB-6893-2285-926A-369C0F51ADCC}"/>
              </a:ext>
            </a:extLst>
          </p:cNvPr>
          <p:cNvSpPr/>
          <p:nvPr/>
        </p:nvSpPr>
        <p:spPr bwMode="auto">
          <a:xfrm>
            <a:off x="1710582" y="4234392"/>
            <a:ext cx="484632" cy="395221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6D2BFE6-46CC-DA92-750A-EEB0A16DB639}"/>
              </a:ext>
            </a:extLst>
          </p:cNvPr>
          <p:cNvSpPr txBox="1"/>
          <p:nvPr/>
        </p:nvSpPr>
        <p:spPr>
          <a:xfrm>
            <a:off x="545621" y="2958724"/>
            <a:ext cx="3369513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u="sng" dirty="0">
                <a:latin typeface="HelveticaNeue"/>
              </a:rPr>
              <a:t>Omics</a:t>
            </a:r>
          </a:p>
          <a:p>
            <a:pPr algn="ctr"/>
            <a:r>
              <a:rPr lang="en-US" sz="1600" b="0" i="0" dirty="0">
                <a:solidFill>
                  <a:srgbClr val="000000"/>
                </a:solidFill>
                <a:effectLst/>
                <a:latin typeface="HelveticaNeue"/>
              </a:rPr>
              <a:t>genomic, proteomic, microbiome</a:t>
            </a:r>
            <a:endParaRPr lang="en-US" sz="2000" b="1" u="sng" dirty="0">
              <a:latin typeface="HelveticaNeue"/>
            </a:endParaRPr>
          </a:p>
        </p:txBody>
      </p:sp>
      <p:sp>
        <p:nvSpPr>
          <p:cNvPr id="35" name="Arrow: Left-Right 34">
            <a:extLst>
              <a:ext uri="{FF2B5EF4-FFF2-40B4-BE49-F238E27FC236}">
                <a16:creationId xmlns:a16="http://schemas.microsoft.com/office/drawing/2014/main" id="{0C24E958-861E-4541-F83D-0B74B5933F47}"/>
              </a:ext>
            </a:extLst>
          </p:cNvPr>
          <p:cNvSpPr/>
          <p:nvPr/>
        </p:nvSpPr>
        <p:spPr bwMode="auto">
          <a:xfrm rot="16200000">
            <a:off x="2658879" y="4966928"/>
            <a:ext cx="891251" cy="484632"/>
          </a:xfrm>
          <a:prstGeom prst="leftRightArrow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470D3D-BB32-1F02-D281-0062B67FC622}"/>
              </a:ext>
            </a:extLst>
          </p:cNvPr>
          <p:cNvSpPr txBox="1"/>
          <p:nvPr/>
        </p:nvSpPr>
        <p:spPr>
          <a:xfrm>
            <a:off x="9847695" y="3095865"/>
            <a:ext cx="2040413" cy="101566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Heart Failure</a:t>
            </a:r>
          </a:p>
          <a:p>
            <a:r>
              <a:rPr lang="en-US" sz="2000" dirty="0">
                <a:solidFill>
                  <a:schemeClr val="bg1"/>
                </a:solidFill>
              </a:rPr>
              <a:t>Valve Disease</a:t>
            </a:r>
          </a:p>
          <a:p>
            <a:r>
              <a:rPr lang="en-US" sz="2000" dirty="0">
                <a:solidFill>
                  <a:schemeClr val="bg1"/>
                </a:solidFill>
              </a:rPr>
              <a:t>Dementia</a:t>
            </a:r>
          </a:p>
        </p:txBody>
      </p:sp>
    </p:spTree>
    <p:extLst>
      <p:ext uri="{BB962C8B-B14F-4D97-AF65-F5344CB8AC3E}">
        <p14:creationId xmlns:p14="http://schemas.microsoft.com/office/powerpoint/2010/main" val="4346462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few years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5567" y="1408112"/>
            <a:ext cx="10443633" cy="4687888"/>
          </a:xfrm>
        </p:spPr>
        <p:txBody>
          <a:bodyPr/>
          <a:lstStyle/>
          <a:p>
            <a:r>
              <a:rPr lang="en-US" sz="2400" dirty="0"/>
              <a:t>Early detection</a:t>
            </a:r>
          </a:p>
          <a:p>
            <a:r>
              <a:rPr lang="en-US" sz="2400" dirty="0"/>
              <a:t>Early ablation (1</a:t>
            </a:r>
            <a:r>
              <a:rPr lang="en-US" sz="2400" baseline="30000" dirty="0"/>
              <a:t>st</a:t>
            </a:r>
            <a:r>
              <a:rPr lang="en-US" sz="2400" dirty="0"/>
              <a:t> line therapy)</a:t>
            </a:r>
          </a:p>
          <a:p>
            <a:r>
              <a:rPr lang="en-US" sz="2400" dirty="0"/>
              <a:t>PFA     	 Improved efficiency and safety</a:t>
            </a:r>
          </a:p>
          <a:p>
            <a:r>
              <a:rPr lang="en-US" sz="2400" dirty="0"/>
              <a:t>Combined procedure</a:t>
            </a:r>
          </a:p>
          <a:p>
            <a:r>
              <a:rPr lang="en-US" sz="2400" dirty="0"/>
              <a:t>Same day discharge</a:t>
            </a:r>
          </a:p>
          <a:p>
            <a:endParaRPr lang="en-US" sz="2400" dirty="0"/>
          </a:p>
        </p:txBody>
      </p:sp>
      <p:sp>
        <p:nvSpPr>
          <p:cNvPr id="4" name="Right Arrow 3"/>
          <p:cNvSpPr/>
          <p:nvPr/>
        </p:nvSpPr>
        <p:spPr>
          <a:xfrm>
            <a:off x="2209800" y="2627312"/>
            <a:ext cx="457200" cy="228600"/>
          </a:xfrm>
          <a:prstGeom prst="right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2900" y="3029596"/>
            <a:ext cx="1505095" cy="9942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7017" y="4960555"/>
            <a:ext cx="2567921" cy="646331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en-US" dirty="0"/>
              <a:t>First Detected </a:t>
            </a:r>
            <a:r>
              <a:rPr lang="en-US" dirty="0" err="1"/>
              <a:t>A.Fib</a:t>
            </a:r>
            <a:endParaRPr lang="en-US" dirty="0"/>
          </a:p>
          <a:p>
            <a:pPr algn="ctr"/>
            <a:endParaRPr lang="en-US" dirty="0"/>
          </a:p>
        </p:txBody>
      </p:sp>
      <p:sp>
        <p:nvSpPr>
          <p:cNvPr id="9" name="Down Arrow 7">
            <a:extLst>
              <a:ext uri="{FF2B5EF4-FFF2-40B4-BE49-F238E27FC236}">
                <a16:creationId xmlns:a16="http://schemas.microsoft.com/office/drawing/2014/main" id="{74069BB3-44D6-D68D-67BE-74F4E8CC3EC1}"/>
              </a:ext>
            </a:extLst>
          </p:cNvPr>
          <p:cNvSpPr/>
          <p:nvPr/>
        </p:nvSpPr>
        <p:spPr bwMode="auto">
          <a:xfrm rot="16200000">
            <a:off x="3009897" y="5066865"/>
            <a:ext cx="540660" cy="361609"/>
          </a:xfrm>
          <a:prstGeom prst="down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AECE56-BBE3-7F0E-5324-1AEC0D68F341}"/>
              </a:ext>
            </a:extLst>
          </p:cNvPr>
          <p:cNvSpPr txBox="1"/>
          <p:nvPr/>
        </p:nvSpPr>
        <p:spPr>
          <a:xfrm>
            <a:off x="3810000" y="4924503"/>
            <a:ext cx="345507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Same day Ambulatory </a:t>
            </a:r>
          </a:p>
          <a:p>
            <a:r>
              <a:rPr lang="en-US" i="1" dirty="0"/>
              <a:t>Ablation </a:t>
            </a:r>
            <a:r>
              <a:rPr lang="en-US" dirty="0"/>
              <a:t> Centers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0572E9-6EF4-48E1-4C16-5A9EA169086E}"/>
              </a:ext>
            </a:extLst>
          </p:cNvPr>
          <p:cNvSpPr txBox="1"/>
          <p:nvPr/>
        </p:nvSpPr>
        <p:spPr>
          <a:xfrm>
            <a:off x="8026758" y="4900163"/>
            <a:ext cx="3644539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Combined procedure: </a:t>
            </a:r>
          </a:p>
          <a:p>
            <a:pPr algn="ctr"/>
            <a:r>
              <a:rPr lang="en-US" b="1" dirty="0"/>
              <a:t>Ablation + LAAC</a:t>
            </a:r>
          </a:p>
        </p:txBody>
      </p:sp>
      <p:sp>
        <p:nvSpPr>
          <p:cNvPr id="13" name="Down Arrow 7">
            <a:extLst>
              <a:ext uri="{FF2B5EF4-FFF2-40B4-BE49-F238E27FC236}">
                <a16:creationId xmlns:a16="http://schemas.microsoft.com/office/drawing/2014/main" id="{40306487-4237-0D8E-5E43-7C97CEBDADD9}"/>
              </a:ext>
            </a:extLst>
          </p:cNvPr>
          <p:cNvSpPr/>
          <p:nvPr/>
        </p:nvSpPr>
        <p:spPr bwMode="auto">
          <a:xfrm rot="16200000">
            <a:off x="7409607" y="5042526"/>
            <a:ext cx="540660" cy="361609"/>
          </a:xfrm>
          <a:prstGeom prst="down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9D51145-6161-9654-E1B1-CB0DA262D3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2955" r="9348"/>
          <a:stretch/>
        </p:blipFill>
        <p:spPr>
          <a:xfrm>
            <a:off x="8123767" y="2475361"/>
            <a:ext cx="3505200" cy="19813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318185F-E5B6-0ADD-2096-97C2442D84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4166" y="941177"/>
            <a:ext cx="1643974" cy="11843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964F0B8-AC5F-B0E4-2244-EA1CFF4795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8651" y="990253"/>
            <a:ext cx="1268103" cy="13148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E791030-C8C1-7FB8-B5DA-F274F629971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8289"/>
          <a:stretch/>
        </p:blipFill>
        <p:spPr>
          <a:xfrm>
            <a:off x="7712760" y="685869"/>
            <a:ext cx="1505400" cy="14504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BA3D2A-C06C-6FCC-3769-2ECA43595B71}"/>
              </a:ext>
            </a:extLst>
          </p:cNvPr>
          <p:cNvSpPr txBox="1"/>
          <p:nvPr/>
        </p:nvSpPr>
        <p:spPr>
          <a:xfrm>
            <a:off x="8795158" y="5606886"/>
            <a:ext cx="2067473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No Long term AAD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No Long term OAC</a:t>
            </a:r>
          </a:p>
        </p:txBody>
      </p:sp>
    </p:spTree>
    <p:extLst>
      <p:ext uri="{BB962C8B-B14F-4D97-AF65-F5344CB8AC3E}">
        <p14:creationId xmlns:p14="http://schemas.microsoft.com/office/powerpoint/2010/main" val="95079645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2" grpId="0" animBg="1"/>
      <p:bldP spid="13" grpId="0" animBg="1"/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DCC434-EC7B-584B-90AC-2E4A74EF76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84" y="240169"/>
            <a:ext cx="10861487" cy="594679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EDCA9E6-F08C-C849-9F79-A32D7C4E9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3714" y="534424"/>
            <a:ext cx="3845491" cy="707872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075478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7B107D-E34C-0D16-D661-E22B66C605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702CF4C-1D92-3B79-6492-A1E4F92EC89D}"/>
              </a:ext>
            </a:extLst>
          </p:cNvPr>
          <p:cNvSpPr/>
          <p:nvPr/>
        </p:nvSpPr>
        <p:spPr bwMode="auto">
          <a:xfrm>
            <a:off x="6649076" y="1862250"/>
            <a:ext cx="4836483" cy="638599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F12E01D-187C-1E86-11E5-50F1EF0149D8}"/>
              </a:ext>
            </a:extLst>
          </p:cNvPr>
          <p:cNvSpPr/>
          <p:nvPr/>
        </p:nvSpPr>
        <p:spPr bwMode="auto">
          <a:xfrm>
            <a:off x="449449" y="1818766"/>
            <a:ext cx="5562600" cy="664654"/>
          </a:xfrm>
          <a:prstGeom prst="roundRect">
            <a:avLst/>
          </a:prstGeom>
          <a:solidFill>
            <a:srgbClr val="0509A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4338" name="Title 1">
            <a:extLst>
              <a:ext uri="{FF2B5EF4-FFF2-40B4-BE49-F238E27FC236}">
                <a16:creationId xmlns:a16="http://schemas.microsoft.com/office/drawing/2014/main" id="{C1B6C7DB-7A4C-E9BC-7F7D-356983912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9076" y="1862250"/>
            <a:ext cx="4817533" cy="646317"/>
          </a:xfrm>
          <a:noFill/>
        </p:spPr>
        <p:txBody>
          <a:bodyPr/>
          <a:lstStyle/>
          <a:p>
            <a:pPr algn="ctr"/>
            <a:r>
              <a:rPr lang="en-US" altLang="en-US" dirty="0">
                <a:solidFill>
                  <a:schemeClr val="bg1"/>
                </a:solidFill>
              </a:rPr>
              <a:t>Indication for LAAC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8D2F640-FFAA-F6A7-BD7F-8C3DABBF934D}"/>
              </a:ext>
            </a:extLst>
          </p:cNvPr>
          <p:cNvSpPr txBox="1">
            <a:spLocks/>
          </p:cNvSpPr>
          <p:nvPr/>
        </p:nvSpPr>
        <p:spPr bwMode="gray">
          <a:xfrm>
            <a:off x="449449" y="1828800"/>
            <a:ext cx="5562600" cy="646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6" tIns="45713" rIns="91426" bIns="45713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3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pitchFamily="-112" charset="-128"/>
                <a:cs typeface="ＭＳ Ｐゴシック" pitchFamily="-112" charset="-128"/>
              </a:defRPr>
            </a:lvl1pPr>
            <a:lvl2pPr algn="l" rtl="0" eaLnBrk="1" fontAlgn="base" hangingPunct="1">
              <a:spcBef>
                <a:spcPct val="3000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1" fontAlgn="base" hangingPunct="1">
              <a:spcBef>
                <a:spcPct val="3000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1" fontAlgn="base" hangingPunct="1">
              <a:spcBef>
                <a:spcPct val="3000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1" fontAlgn="base" hangingPunct="1">
              <a:spcBef>
                <a:spcPct val="3000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rtl="0" eaLnBrk="1" fontAlgn="base" hangingPunct="1">
              <a:spcBef>
                <a:spcPct val="3000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Arial" pitchFamily="-112" charset="0"/>
              </a:defRPr>
            </a:lvl6pPr>
            <a:lvl7pPr marL="914400" algn="l" rtl="0" eaLnBrk="1" fontAlgn="base" hangingPunct="1">
              <a:spcBef>
                <a:spcPct val="3000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Arial" pitchFamily="-112" charset="0"/>
              </a:defRPr>
            </a:lvl7pPr>
            <a:lvl8pPr marL="1371600" algn="l" rtl="0" eaLnBrk="1" fontAlgn="base" hangingPunct="1">
              <a:spcBef>
                <a:spcPct val="3000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Arial" pitchFamily="-112" charset="0"/>
              </a:defRPr>
            </a:lvl8pPr>
            <a:lvl9pPr marL="1828800" algn="l" rtl="0" eaLnBrk="1" fontAlgn="base" hangingPunct="1">
              <a:spcBef>
                <a:spcPct val="3000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pPr algn="ctr"/>
            <a:r>
              <a:rPr lang="en-US" altLang="en-US" kern="0" dirty="0">
                <a:solidFill>
                  <a:schemeClr val="bg1"/>
                </a:solidFill>
              </a:rPr>
              <a:t>Indication for AF ablation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E81FB78-1DAF-3E4F-932B-A361F33D60DC}"/>
              </a:ext>
            </a:extLst>
          </p:cNvPr>
          <p:cNvSpPr txBox="1">
            <a:spLocks/>
          </p:cNvSpPr>
          <p:nvPr/>
        </p:nvSpPr>
        <p:spPr bwMode="gray">
          <a:xfrm>
            <a:off x="449449" y="3077804"/>
            <a:ext cx="5562598" cy="578634"/>
          </a:xfrm>
          <a:prstGeom prst="rect">
            <a:avLst/>
          </a:prstGeom>
          <a:noFill/>
          <a:ln w="38100">
            <a:solidFill>
              <a:srgbClr val="0509AB"/>
            </a:solidFill>
            <a:miter lim="800000"/>
            <a:headEnd/>
            <a:tailEnd/>
          </a:ln>
        </p:spPr>
        <p:txBody>
          <a:bodyPr vert="horz" wrap="square" lIns="91426" tIns="45713" rIns="91426" bIns="45713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charset="0"/>
              <a:buChar char="•"/>
              <a:defRPr sz="280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568325" indent="-225425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charset="0"/>
              <a:buChar char="–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863600" indent="-180975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SzPct val="12000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206500" indent="-17938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15986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charset="0"/>
              <a:buChar char="»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5pPr>
            <a:lvl6pPr marL="20558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pitchFamily="-112" charset="0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6pPr>
            <a:lvl7pPr marL="25130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pitchFamily="-112" charset="0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7pPr>
            <a:lvl8pPr marL="29702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pitchFamily="-112" charset="0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8pPr>
            <a:lvl9pPr marL="34274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pitchFamily="-112" charset="0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algn="ctr"/>
            <a:r>
              <a:rPr lang="en-US" altLang="en-US" sz="2400" kern="0" dirty="0"/>
              <a:t>Symptomatic AF +/- AAD’s</a:t>
            </a:r>
            <a:endParaRPr lang="en-US" altLang="en-US" kern="0"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0F766BC-4746-3DD7-30DE-B530CB70477B}"/>
              </a:ext>
            </a:extLst>
          </p:cNvPr>
          <p:cNvCxnSpPr>
            <a:cxnSpLocks/>
          </p:cNvCxnSpPr>
          <p:nvPr/>
        </p:nvCxnSpPr>
        <p:spPr bwMode="auto">
          <a:xfrm>
            <a:off x="3185926" y="2469366"/>
            <a:ext cx="0" cy="578634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14144CE5-0A32-8EDA-568A-EE7A89F78F53}"/>
              </a:ext>
            </a:extLst>
          </p:cNvPr>
          <p:cNvSpPr txBox="1">
            <a:spLocks/>
          </p:cNvSpPr>
          <p:nvPr/>
        </p:nvSpPr>
        <p:spPr bwMode="gray">
          <a:xfrm>
            <a:off x="906312" y="998535"/>
            <a:ext cx="10405533" cy="646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6" tIns="45713" rIns="91426" bIns="45713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3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pitchFamily="-112" charset="-128"/>
                <a:cs typeface="ＭＳ Ｐゴシック" pitchFamily="-112" charset="-128"/>
              </a:defRPr>
            </a:lvl1pPr>
            <a:lvl2pPr algn="l" rtl="0" eaLnBrk="1" fontAlgn="base" hangingPunct="1">
              <a:spcBef>
                <a:spcPct val="3000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1" fontAlgn="base" hangingPunct="1">
              <a:spcBef>
                <a:spcPct val="3000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1" fontAlgn="base" hangingPunct="1">
              <a:spcBef>
                <a:spcPct val="3000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1" fontAlgn="base" hangingPunct="1">
              <a:spcBef>
                <a:spcPct val="3000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rtl="0" eaLnBrk="1" fontAlgn="base" hangingPunct="1">
              <a:spcBef>
                <a:spcPct val="3000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Arial" pitchFamily="-112" charset="0"/>
              </a:defRPr>
            </a:lvl6pPr>
            <a:lvl7pPr marL="914400" algn="l" rtl="0" eaLnBrk="1" fontAlgn="base" hangingPunct="1">
              <a:spcBef>
                <a:spcPct val="3000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Arial" pitchFamily="-112" charset="0"/>
              </a:defRPr>
            </a:lvl7pPr>
            <a:lvl8pPr marL="1371600" algn="l" rtl="0" eaLnBrk="1" fontAlgn="base" hangingPunct="1">
              <a:spcBef>
                <a:spcPct val="3000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Arial" pitchFamily="-112" charset="0"/>
              </a:defRPr>
            </a:lvl8pPr>
            <a:lvl9pPr marL="1828800" algn="l" rtl="0" eaLnBrk="1" fontAlgn="base" hangingPunct="1">
              <a:spcBef>
                <a:spcPct val="3000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200" kern="0" dirty="0"/>
              <a:t>1. </a:t>
            </a:r>
            <a:r>
              <a:rPr lang="en-US" kern="0" dirty="0"/>
              <a:t>Current Candidates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FD2EFACC-C88A-BA7E-2DDE-C156DB642C69}"/>
              </a:ext>
            </a:extLst>
          </p:cNvPr>
          <p:cNvSpPr txBox="1">
            <a:spLocks/>
          </p:cNvSpPr>
          <p:nvPr/>
        </p:nvSpPr>
        <p:spPr bwMode="auto">
          <a:xfrm>
            <a:off x="6649076" y="3061368"/>
            <a:ext cx="5371470" cy="1697919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lIns="182880" tIns="91440"/>
          <a:lstStyle>
            <a:lvl1pPr marL="265113" indent="-265113" algn="l" rtl="0" fontAlgn="base">
              <a:spcBef>
                <a:spcPts val="2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00025" algn="l" rtl="0" fontAlgn="base">
              <a:spcBef>
                <a:spcPts val="25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Verdana" pitchFamily="34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5813" indent="-182563" algn="l" rtl="0" fontAlgn="base">
              <a:spcBef>
                <a:spcPts val="250"/>
              </a:spcBef>
              <a:spcAft>
                <a:spcPct val="0"/>
              </a:spcAft>
              <a:buClr>
                <a:srgbClr val="ED3742"/>
              </a:buClr>
              <a:buSzPct val="100000"/>
              <a:buFont typeface="Wingdings 2" pitchFamily="18" charset="2"/>
              <a:buChar char="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3938" indent="-182563" algn="l" rtl="0" fontAlgn="base">
              <a:spcBef>
                <a:spcPts val="225"/>
              </a:spcBef>
              <a:spcAft>
                <a:spcPct val="0"/>
              </a:spcAft>
              <a:buClr>
                <a:srgbClr val="ED3742"/>
              </a:buClr>
              <a:buSzPct val="112000"/>
              <a:buFont typeface="Verdana" pitchFamily="34" charset="0"/>
              <a:buChar char="◦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79525" indent="-182563" algn="l" rtl="0" fontAlgn="base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>
              <a:lnSpc>
                <a:spcPts val="2880"/>
              </a:lnSpc>
              <a:defRPr/>
            </a:pPr>
            <a:r>
              <a:rPr lang="en-US" sz="2400" dirty="0" err="1"/>
              <a:t>CHADsVASc</a:t>
            </a:r>
            <a:r>
              <a:rPr lang="en-US" sz="2400" dirty="0"/>
              <a:t>&gt;2 </a:t>
            </a:r>
          </a:p>
          <a:p>
            <a:pPr marL="0" indent="0" algn="ctr">
              <a:lnSpc>
                <a:spcPts val="2880"/>
              </a:lnSpc>
              <a:buNone/>
              <a:defRPr/>
            </a:pPr>
            <a:r>
              <a:rPr lang="en-US" sz="2400" b="1" dirty="0"/>
              <a:t>unable to take </a:t>
            </a:r>
            <a:r>
              <a:rPr lang="en-US" sz="2400" b="1" u="sng" dirty="0"/>
              <a:t>long term </a:t>
            </a:r>
            <a:r>
              <a:rPr lang="en-US" sz="2400" b="1" dirty="0"/>
              <a:t>OAC</a:t>
            </a:r>
          </a:p>
          <a:p>
            <a:pPr marL="0" indent="0" algn="ctr">
              <a:lnSpc>
                <a:spcPts val="2880"/>
              </a:lnSpc>
              <a:buNone/>
              <a:defRPr/>
            </a:pPr>
            <a:endParaRPr lang="en-US" sz="2400" dirty="0"/>
          </a:p>
          <a:p>
            <a:pPr>
              <a:lnSpc>
                <a:spcPts val="2880"/>
              </a:lnSpc>
              <a:defRPr/>
            </a:pPr>
            <a:endParaRPr lang="en-US" sz="2000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731EE76-DA56-EDC5-9E5C-C522096BDA8E}"/>
              </a:ext>
            </a:extLst>
          </p:cNvPr>
          <p:cNvCxnSpPr/>
          <p:nvPr/>
        </p:nvCxnSpPr>
        <p:spPr bwMode="auto">
          <a:xfrm>
            <a:off x="9065230" y="2514600"/>
            <a:ext cx="0" cy="533017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E05C011-8C9B-5032-D120-56748F89A3E5}"/>
              </a:ext>
            </a:extLst>
          </p:cNvPr>
          <p:cNvSpPr txBox="1"/>
          <p:nvPr/>
        </p:nvSpPr>
        <p:spPr>
          <a:xfrm>
            <a:off x="5922959" y="1878445"/>
            <a:ext cx="825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+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26AE68C2-47EA-56AD-7613-84FCFCB6F35F}"/>
              </a:ext>
            </a:extLst>
          </p:cNvPr>
          <p:cNvSpPr txBox="1">
            <a:spLocks/>
          </p:cNvSpPr>
          <p:nvPr/>
        </p:nvSpPr>
        <p:spPr bwMode="auto">
          <a:xfrm>
            <a:off x="4089545" y="260449"/>
            <a:ext cx="3581401" cy="64611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Patient Selection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D2B82C5-8437-1500-B9DC-E86F8D414D0B}"/>
              </a:ext>
            </a:extLst>
          </p:cNvPr>
          <p:cNvSpPr/>
          <p:nvPr/>
        </p:nvSpPr>
        <p:spPr bwMode="auto">
          <a:xfrm>
            <a:off x="435239" y="3839160"/>
            <a:ext cx="5837033" cy="2286218"/>
          </a:xfrm>
          <a:prstGeom prst="roundRect">
            <a:avLst>
              <a:gd name="adj" fmla="val 8056"/>
            </a:avLst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D4F0C6F-18F8-771A-70A4-260111ACE4E8}"/>
              </a:ext>
            </a:extLst>
          </p:cNvPr>
          <p:cNvSpPr txBox="1">
            <a:spLocks/>
          </p:cNvSpPr>
          <p:nvPr/>
        </p:nvSpPr>
        <p:spPr>
          <a:xfrm>
            <a:off x="795621" y="3931115"/>
            <a:ext cx="5300380" cy="2194264"/>
          </a:xfrm>
          <a:prstGeom prst="rect">
            <a:avLst/>
          </a:prstGeom>
        </p:spPr>
        <p:txBody>
          <a:bodyPr/>
          <a:lstStyle>
            <a:lvl1pPr marL="228600" indent="-2286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charset="0"/>
              <a:buChar char="•"/>
              <a:defRPr sz="280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568325" indent="-225425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863600" indent="-180975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SzPct val="120000"/>
              <a:buChar char="–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206500" indent="-17938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15986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charset="0"/>
              <a:buChar char="»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5pPr>
            <a:lvl6pPr marL="20558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pitchFamily="-112" charset="0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6pPr>
            <a:lvl7pPr marL="25130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pitchFamily="-112" charset="0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7pPr>
            <a:lvl8pPr marL="29702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pitchFamily="-112" charset="0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8pPr>
            <a:lvl9pPr marL="34274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pitchFamily="-112" charset="0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chemeClr val="bg1"/>
                </a:solidFill>
              </a:rPr>
              <a:t>Avoid Bleeding risk duplication</a:t>
            </a:r>
          </a:p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chemeClr val="bg1"/>
                </a:solidFill>
              </a:rPr>
              <a:t>Avoid procedure risk duplication</a:t>
            </a:r>
          </a:p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chemeClr val="bg1"/>
                </a:solidFill>
              </a:rPr>
              <a:t>More efficient HC utilization</a:t>
            </a:r>
          </a:p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chemeClr val="bg1"/>
                </a:solidFill>
              </a:rPr>
              <a:t>Better accepted by patient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0C4B065C-B8A6-7AAE-C02B-FC9214822A4B}"/>
              </a:ext>
            </a:extLst>
          </p:cNvPr>
          <p:cNvSpPr txBox="1">
            <a:spLocks/>
          </p:cNvSpPr>
          <p:nvPr/>
        </p:nvSpPr>
        <p:spPr bwMode="gray">
          <a:xfrm rot="19377546">
            <a:off x="25112" y="3812095"/>
            <a:ext cx="1541014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6" tIns="45713" rIns="91426" bIns="45713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charset="0"/>
              <a:buChar char="•"/>
              <a:defRPr sz="280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568325" indent="-225425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charset="0"/>
              <a:buChar char="–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863600" indent="-180975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SzPct val="12000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206500" indent="-17938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15986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charset="0"/>
              <a:buChar char="»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5pPr>
            <a:lvl6pPr marL="20558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pitchFamily="-112" charset="0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6pPr>
            <a:lvl7pPr marL="25130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pitchFamily="-112" charset="0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7pPr>
            <a:lvl8pPr marL="29702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pitchFamily="-112" charset="0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8pPr>
            <a:lvl9pPr marL="34274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pitchFamily="-112" charset="0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</a:pPr>
            <a:r>
              <a:rPr lang="en-US" kern="0" dirty="0"/>
              <a:t>Benefits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DBB645-C2DD-0670-DA45-EC9805B7E1B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-1453" b="81816"/>
          <a:stretch/>
        </p:blipFill>
        <p:spPr>
          <a:xfrm>
            <a:off x="7072275" y="3944688"/>
            <a:ext cx="4657276" cy="513783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934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animBg="1"/>
      <p:bldP spid="4" grpId="0" animBg="1"/>
      <p:bldP spid="5" grpId="0" animBg="1"/>
      <p:bldP spid="11" grpId="0" animBg="1"/>
      <p:bldP spid="6" grpId="0"/>
      <p:bldP spid="2" grpId="0" animBg="1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E67303-6D81-3AEC-58ED-128377C39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C4582A9-6BB4-4718-BB6E-88425C38F312}"/>
              </a:ext>
            </a:extLst>
          </p:cNvPr>
          <p:cNvSpPr/>
          <p:nvPr/>
        </p:nvSpPr>
        <p:spPr bwMode="auto">
          <a:xfrm>
            <a:off x="6649076" y="1862250"/>
            <a:ext cx="4836483" cy="638599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39E23E7-E823-2F2B-75BC-D01AB8E707F3}"/>
              </a:ext>
            </a:extLst>
          </p:cNvPr>
          <p:cNvSpPr/>
          <p:nvPr/>
        </p:nvSpPr>
        <p:spPr bwMode="auto">
          <a:xfrm>
            <a:off x="449449" y="1818766"/>
            <a:ext cx="5562600" cy="664654"/>
          </a:xfrm>
          <a:prstGeom prst="roundRect">
            <a:avLst/>
          </a:prstGeom>
          <a:solidFill>
            <a:srgbClr val="0509A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4338" name="Title 1">
            <a:extLst>
              <a:ext uri="{FF2B5EF4-FFF2-40B4-BE49-F238E27FC236}">
                <a16:creationId xmlns:a16="http://schemas.microsoft.com/office/drawing/2014/main" id="{7E4D9288-1A9A-7B0C-9A21-7DE0A3BDA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9076" y="1862250"/>
            <a:ext cx="4817533" cy="646317"/>
          </a:xfrm>
          <a:noFill/>
        </p:spPr>
        <p:txBody>
          <a:bodyPr/>
          <a:lstStyle/>
          <a:p>
            <a:pPr algn="ctr"/>
            <a:r>
              <a:rPr lang="en-US" altLang="en-US" dirty="0">
                <a:solidFill>
                  <a:schemeClr val="bg1"/>
                </a:solidFill>
              </a:rPr>
              <a:t>Indication for LAAC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6592332-1FFB-1DBD-55F4-562CEB1AC6E5}"/>
              </a:ext>
            </a:extLst>
          </p:cNvPr>
          <p:cNvSpPr txBox="1">
            <a:spLocks/>
          </p:cNvSpPr>
          <p:nvPr/>
        </p:nvSpPr>
        <p:spPr bwMode="gray">
          <a:xfrm>
            <a:off x="449449" y="1828800"/>
            <a:ext cx="5562600" cy="646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6" tIns="45713" rIns="91426" bIns="45713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3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pitchFamily="-112" charset="-128"/>
                <a:cs typeface="ＭＳ Ｐゴシック" pitchFamily="-112" charset="-128"/>
              </a:defRPr>
            </a:lvl1pPr>
            <a:lvl2pPr algn="l" rtl="0" eaLnBrk="1" fontAlgn="base" hangingPunct="1">
              <a:spcBef>
                <a:spcPct val="3000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1" fontAlgn="base" hangingPunct="1">
              <a:spcBef>
                <a:spcPct val="3000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1" fontAlgn="base" hangingPunct="1">
              <a:spcBef>
                <a:spcPct val="3000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1" fontAlgn="base" hangingPunct="1">
              <a:spcBef>
                <a:spcPct val="3000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rtl="0" eaLnBrk="1" fontAlgn="base" hangingPunct="1">
              <a:spcBef>
                <a:spcPct val="3000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Arial" pitchFamily="-112" charset="0"/>
              </a:defRPr>
            </a:lvl6pPr>
            <a:lvl7pPr marL="914400" algn="l" rtl="0" eaLnBrk="1" fontAlgn="base" hangingPunct="1">
              <a:spcBef>
                <a:spcPct val="3000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Arial" pitchFamily="-112" charset="0"/>
              </a:defRPr>
            </a:lvl7pPr>
            <a:lvl8pPr marL="1371600" algn="l" rtl="0" eaLnBrk="1" fontAlgn="base" hangingPunct="1">
              <a:spcBef>
                <a:spcPct val="3000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Arial" pitchFamily="-112" charset="0"/>
              </a:defRPr>
            </a:lvl8pPr>
            <a:lvl9pPr marL="1828800" algn="l" rtl="0" eaLnBrk="1" fontAlgn="base" hangingPunct="1">
              <a:spcBef>
                <a:spcPct val="3000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pPr algn="ctr"/>
            <a:r>
              <a:rPr lang="en-US" altLang="en-US" kern="0" dirty="0">
                <a:solidFill>
                  <a:schemeClr val="bg1"/>
                </a:solidFill>
              </a:rPr>
              <a:t>Indication for AF ablation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24A3D33-480F-9B89-6B99-6A937E62B2ED}"/>
              </a:ext>
            </a:extLst>
          </p:cNvPr>
          <p:cNvSpPr txBox="1">
            <a:spLocks/>
          </p:cNvSpPr>
          <p:nvPr/>
        </p:nvSpPr>
        <p:spPr bwMode="gray">
          <a:xfrm>
            <a:off x="449449" y="3077804"/>
            <a:ext cx="5562598" cy="578634"/>
          </a:xfrm>
          <a:prstGeom prst="rect">
            <a:avLst/>
          </a:prstGeom>
          <a:noFill/>
          <a:ln w="38100">
            <a:solidFill>
              <a:srgbClr val="0509AB"/>
            </a:solidFill>
            <a:miter lim="800000"/>
            <a:headEnd/>
            <a:tailEnd/>
          </a:ln>
        </p:spPr>
        <p:txBody>
          <a:bodyPr vert="horz" wrap="square" lIns="91426" tIns="45713" rIns="91426" bIns="45713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charset="0"/>
              <a:buChar char="•"/>
              <a:defRPr sz="280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568325" indent="-225425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charset="0"/>
              <a:buChar char="–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863600" indent="-180975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SzPct val="12000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206500" indent="-17938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15986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charset="0"/>
              <a:buChar char="»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5pPr>
            <a:lvl6pPr marL="20558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pitchFamily="-112" charset="0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6pPr>
            <a:lvl7pPr marL="25130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pitchFamily="-112" charset="0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7pPr>
            <a:lvl8pPr marL="29702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pitchFamily="-112" charset="0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8pPr>
            <a:lvl9pPr marL="34274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pitchFamily="-112" charset="0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algn="ctr"/>
            <a:r>
              <a:rPr lang="en-US" altLang="en-US" sz="2400" kern="0" dirty="0"/>
              <a:t>Symptomatic AF +/- AAD’s</a:t>
            </a:r>
            <a:endParaRPr lang="en-US" altLang="en-US" kern="0"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3E3737F-1E88-7130-3945-093E23213C83}"/>
              </a:ext>
            </a:extLst>
          </p:cNvPr>
          <p:cNvCxnSpPr>
            <a:cxnSpLocks/>
          </p:cNvCxnSpPr>
          <p:nvPr/>
        </p:nvCxnSpPr>
        <p:spPr bwMode="auto">
          <a:xfrm>
            <a:off x="3185926" y="2469366"/>
            <a:ext cx="0" cy="578634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BBBEAD24-EFAE-0847-A854-30B63AB1E1F6}"/>
              </a:ext>
            </a:extLst>
          </p:cNvPr>
          <p:cNvSpPr txBox="1">
            <a:spLocks/>
          </p:cNvSpPr>
          <p:nvPr/>
        </p:nvSpPr>
        <p:spPr bwMode="gray">
          <a:xfrm>
            <a:off x="906312" y="998535"/>
            <a:ext cx="10405533" cy="646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6" tIns="45713" rIns="91426" bIns="45713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3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pitchFamily="-112" charset="-128"/>
                <a:cs typeface="ＭＳ Ｐゴシック" pitchFamily="-112" charset="-128"/>
              </a:defRPr>
            </a:lvl1pPr>
            <a:lvl2pPr algn="l" rtl="0" eaLnBrk="1" fontAlgn="base" hangingPunct="1">
              <a:spcBef>
                <a:spcPct val="3000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1" fontAlgn="base" hangingPunct="1">
              <a:spcBef>
                <a:spcPct val="3000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1" fontAlgn="base" hangingPunct="1">
              <a:spcBef>
                <a:spcPct val="3000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1" fontAlgn="base" hangingPunct="1">
              <a:spcBef>
                <a:spcPct val="3000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rtl="0" eaLnBrk="1" fontAlgn="base" hangingPunct="1">
              <a:spcBef>
                <a:spcPct val="3000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Arial" pitchFamily="-112" charset="0"/>
              </a:defRPr>
            </a:lvl6pPr>
            <a:lvl7pPr marL="914400" algn="l" rtl="0" eaLnBrk="1" fontAlgn="base" hangingPunct="1">
              <a:spcBef>
                <a:spcPct val="3000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Arial" pitchFamily="-112" charset="0"/>
              </a:defRPr>
            </a:lvl7pPr>
            <a:lvl8pPr marL="1371600" algn="l" rtl="0" eaLnBrk="1" fontAlgn="base" hangingPunct="1">
              <a:spcBef>
                <a:spcPct val="3000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Arial" pitchFamily="-112" charset="0"/>
              </a:defRPr>
            </a:lvl8pPr>
            <a:lvl9pPr marL="1828800" algn="l" rtl="0" eaLnBrk="1" fontAlgn="base" hangingPunct="1">
              <a:spcBef>
                <a:spcPct val="30000"/>
              </a:spcBef>
              <a:spcAft>
                <a:spcPct val="0"/>
              </a:spcAft>
              <a:defRPr sz="2900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sz="3200" kern="0" dirty="0"/>
              <a:t> </a:t>
            </a:r>
            <a:r>
              <a:rPr lang="en-US" kern="0" dirty="0"/>
              <a:t>What Changed…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6EC0118C-9DDE-150A-2809-795800DDE192}"/>
              </a:ext>
            </a:extLst>
          </p:cNvPr>
          <p:cNvSpPr txBox="1">
            <a:spLocks/>
          </p:cNvSpPr>
          <p:nvPr/>
        </p:nvSpPr>
        <p:spPr bwMode="auto">
          <a:xfrm>
            <a:off x="6649076" y="3061368"/>
            <a:ext cx="5371470" cy="1697919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lIns="182880" tIns="91440"/>
          <a:lstStyle>
            <a:lvl1pPr marL="265113" indent="-265113" algn="l" rtl="0" fontAlgn="base">
              <a:spcBef>
                <a:spcPts val="2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00025" algn="l" rtl="0" fontAlgn="base">
              <a:spcBef>
                <a:spcPts val="25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Verdana" pitchFamily="34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5813" indent="-182563" algn="l" rtl="0" fontAlgn="base">
              <a:spcBef>
                <a:spcPts val="250"/>
              </a:spcBef>
              <a:spcAft>
                <a:spcPct val="0"/>
              </a:spcAft>
              <a:buClr>
                <a:srgbClr val="ED3742"/>
              </a:buClr>
              <a:buSzPct val="100000"/>
              <a:buFont typeface="Wingdings 2" pitchFamily="18" charset="2"/>
              <a:buChar char="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3938" indent="-182563" algn="l" rtl="0" fontAlgn="base">
              <a:spcBef>
                <a:spcPts val="225"/>
              </a:spcBef>
              <a:spcAft>
                <a:spcPct val="0"/>
              </a:spcAft>
              <a:buClr>
                <a:srgbClr val="ED3742"/>
              </a:buClr>
              <a:buSzPct val="112000"/>
              <a:buFont typeface="Verdana" pitchFamily="34" charset="0"/>
              <a:buChar char="◦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79525" indent="-182563" algn="l" rtl="0" fontAlgn="base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>
              <a:lnSpc>
                <a:spcPts val="2880"/>
              </a:lnSpc>
              <a:defRPr/>
            </a:pPr>
            <a:r>
              <a:rPr lang="en-US" sz="2400" dirty="0" err="1"/>
              <a:t>CHADsVASc</a:t>
            </a:r>
            <a:r>
              <a:rPr lang="en-US" sz="2400" dirty="0"/>
              <a:t>&gt;2 </a:t>
            </a:r>
          </a:p>
          <a:p>
            <a:pPr marL="0" indent="0" algn="ctr">
              <a:lnSpc>
                <a:spcPts val="2880"/>
              </a:lnSpc>
              <a:buNone/>
              <a:defRPr/>
            </a:pPr>
            <a:r>
              <a:rPr lang="en-US" sz="2400" b="1" dirty="0"/>
              <a:t>unable to take </a:t>
            </a:r>
            <a:r>
              <a:rPr lang="en-US" sz="2400" b="1" u="sng" dirty="0"/>
              <a:t>long term </a:t>
            </a:r>
            <a:r>
              <a:rPr lang="en-US" sz="2400" b="1" dirty="0"/>
              <a:t>OAC</a:t>
            </a:r>
          </a:p>
          <a:p>
            <a:pPr marL="0" indent="0" algn="ctr">
              <a:lnSpc>
                <a:spcPts val="2880"/>
              </a:lnSpc>
              <a:buNone/>
              <a:defRPr/>
            </a:pPr>
            <a:endParaRPr lang="en-US" sz="2400" dirty="0"/>
          </a:p>
          <a:p>
            <a:pPr>
              <a:lnSpc>
                <a:spcPts val="2880"/>
              </a:lnSpc>
              <a:defRPr/>
            </a:pPr>
            <a:endParaRPr lang="en-US" sz="2000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6FF5F07-68B3-553B-2FD2-E4826B79A264}"/>
              </a:ext>
            </a:extLst>
          </p:cNvPr>
          <p:cNvCxnSpPr/>
          <p:nvPr/>
        </p:nvCxnSpPr>
        <p:spPr bwMode="auto">
          <a:xfrm>
            <a:off x="9065230" y="2514600"/>
            <a:ext cx="0" cy="533017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2AAD3D9-EFBD-D7C8-20DA-09E1C7632905}"/>
              </a:ext>
            </a:extLst>
          </p:cNvPr>
          <p:cNvSpPr txBox="1"/>
          <p:nvPr/>
        </p:nvSpPr>
        <p:spPr>
          <a:xfrm>
            <a:off x="5922959" y="1878445"/>
            <a:ext cx="825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+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5A66EE-204A-9731-3302-013A169BD5C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-1453" b="81816"/>
          <a:stretch/>
        </p:blipFill>
        <p:spPr>
          <a:xfrm>
            <a:off x="7072275" y="3944688"/>
            <a:ext cx="4657276" cy="513783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1C972095-F7A2-4E1F-6074-16CAA3EFB620}"/>
              </a:ext>
            </a:extLst>
          </p:cNvPr>
          <p:cNvSpPr txBox="1">
            <a:spLocks/>
          </p:cNvSpPr>
          <p:nvPr/>
        </p:nvSpPr>
        <p:spPr bwMode="auto">
          <a:xfrm>
            <a:off x="4089545" y="260449"/>
            <a:ext cx="3581401" cy="64611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Patient Selection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70E6865-3188-B96F-8E31-EBB037B1E7A3}"/>
              </a:ext>
            </a:extLst>
          </p:cNvPr>
          <p:cNvGrpSpPr/>
          <p:nvPr/>
        </p:nvGrpSpPr>
        <p:grpSpPr>
          <a:xfrm>
            <a:off x="7109404" y="4882311"/>
            <a:ext cx="4554045" cy="606668"/>
            <a:chOff x="7109404" y="4882311"/>
            <a:chExt cx="4554045" cy="606668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B978A13-79DB-38F9-46DE-85D2BD6853E6}"/>
                </a:ext>
              </a:extLst>
            </p:cNvPr>
            <p:cNvSpPr/>
            <p:nvPr/>
          </p:nvSpPr>
          <p:spPr bwMode="auto">
            <a:xfrm>
              <a:off x="7109404" y="4882311"/>
              <a:ext cx="4554045" cy="606668"/>
            </a:xfrm>
            <a:prstGeom prst="round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pitchFamily="-11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A17F58E-44E4-6A5B-FE6C-7742EC861D42}"/>
                </a:ext>
              </a:extLst>
            </p:cNvPr>
            <p:cNvSpPr txBox="1"/>
            <p:nvPr/>
          </p:nvSpPr>
          <p:spPr>
            <a:xfrm>
              <a:off x="7194014" y="4947518"/>
              <a:ext cx="42725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400" i="1" kern="0" dirty="0"/>
                <a:t>Expanded </a:t>
              </a:r>
              <a:r>
                <a:rPr lang="en-US" altLang="en-US" sz="2400" kern="0" dirty="0"/>
                <a:t>Indication for LAAC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BC758EE-5086-553C-1CB5-5C741E55BEC6}"/>
              </a:ext>
            </a:extLst>
          </p:cNvPr>
          <p:cNvGrpSpPr/>
          <p:nvPr/>
        </p:nvGrpSpPr>
        <p:grpSpPr>
          <a:xfrm>
            <a:off x="1315199" y="4715462"/>
            <a:ext cx="3534788" cy="838568"/>
            <a:chOff x="1315199" y="4715462"/>
            <a:chExt cx="3534788" cy="838568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66CBFAF-4D29-09C3-0FD6-848379E6B680}"/>
                </a:ext>
              </a:extLst>
            </p:cNvPr>
            <p:cNvSpPr/>
            <p:nvPr/>
          </p:nvSpPr>
          <p:spPr bwMode="auto">
            <a:xfrm>
              <a:off x="2458813" y="4715462"/>
              <a:ext cx="1244906" cy="838568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11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3A42765-AFCE-375C-90A5-E785187F726C}"/>
                </a:ext>
              </a:extLst>
            </p:cNvPr>
            <p:cNvSpPr txBox="1"/>
            <p:nvPr/>
          </p:nvSpPr>
          <p:spPr>
            <a:xfrm>
              <a:off x="1315199" y="4881415"/>
              <a:ext cx="353478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400" b="1" kern="0" dirty="0">
                  <a:solidFill>
                    <a:schemeClr val="bg1"/>
                  </a:solidFill>
                </a:rPr>
                <a:t>PFA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A78AF2F-9DF3-ACC7-B826-460A73172585}"/>
              </a:ext>
            </a:extLst>
          </p:cNvPr>
          <p:cNvGrpSpPr/>
          <p:nvPr/>
        </p:nvGrpSpPr>
        <p:grpSpPr>
          <a:xfrm>
            <a:off x="4523529" y="5543013"/>
            <a:ext cx="3419632" cy="632903"/>
            <a:chOff x="4523529" y="5543013"/>
            <a:chExt cx="3419632" cy="63290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07EA69E-9B4A-F264-20F2-004ADADD933E}"/>
                </a:ext>
              </a:extLst>
            </p:cNvPr>
            <p:cNvSpPr/>
            <p:nvPr/>
          </p:nvSpPr>
          <p:spPr bwMode="auto">
            <a:xfrm>
              <a:off x="4523529" y="5543013"/>
              <a:ext cx="3419632" cy="632903"/>
            </a:xfrm>
            <a:prstGeom prst="round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A4618C3-9985-FC45-6DFA-93740D14A269}"/>
                </a:ext>
              </a:extLst>
            </p:cNvPr>
            <p:cNvSpPr txBox="1"/>
            <p:nvPr/>
          </p:nvSpPr>
          <p:spPr>
            <a:xfrm>
              <a:off x="5025425" y="5597855"/>
              <a:ext cx="262104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/>
                <a:t>New CPT code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4AA4303-E326-E318-F4D2-F2E5EEBC3DD7}"/>
              </a:ext>
            </a:extLst>
          </p:cNvPr>
          <p:cNvGrpSpPr/>
          <p:nvPr/>
        </p:nvGrpSpPr>
        <p:grpSpPr>
          <a:xfrm>
            <a:off x="1541443" y="3891010"/>
            <a:ext cx="3086559" cy="632903"/>
            <a:chOff x="1541443" y="3891010"/>
            <a:chExt cx="3086559" cy="63290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AA188E5C-8BCB-EE64-DDAC-356B7CD494C5}"/>
                </a:ext>
              </a:extLst>
            </p:cNvPr>
            <p:cNvSpPr/>
            <p:nvPr/>
          </p:nvSpPr>
          <p:spPr bwMode="auto">
            <a:xfrm>
              <a:off x="1969889" y="3891010"/>
              <a:ext cx="2225407" cy="632903"/>
            </a:xfrm>
            <a:prstGeom prst="roundRect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F718CF2-AF3F-BA56-3E13-DA1DD24E7D2E}"/>
                </a:ext>
              </a:extLst>
            </p:cNvPr>
            <p:cNvSpPr txBox="1"/>
            <p:nvPr/>
          </p:nvSpPr>
          <p:spPr>
            <a:xfrm>
              <a:off x="1541443" y="3946755"/>
              <a:ext cx="308655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400" b="1" kern="0" dirty="0">
                  <a:solidFill>
                    <a:schemeClr val="bg1"/>
                  </a:solidFill>
                </a:rPr>
                <a:t>Early</a:t>
              </a:r>
              <a:r>
                <a:rPr lang="en-US" altLang="en-US" sz="2400" kern="0" dirty="0">
                  <a:solidFill>
                    <a:schemeClr val="bg1"/>
                  </a:solidFill>
                </a:rPr>
                <a:t> Ablation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86A8473-1686-40AC-20C0-C765FB8540DE}"/>
              </a:ext>
            </a:extLst>
          </p:cNvPr>
          <p:cNvGrpSpPr/>
          <p:nvPr/>
        </p:nvGrpSpPr>
        <p:grpSpPr>
          <a:xfrm>
            <a:off x="8509506" y="5633025"/>
            <a:ext cx="2225407" cy="475788"/>
            <a:chOff x="8509506" y="5633025"/>
            <a:chExt cx="2225407" cy="475788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ED62E22-2BFA-A817-DD20-261162633C09}"/>
                </a:ext>
              </a:extLst>
            </p:cNvPr>
            <p:cNvSpPr/>
            <p:nvPr/>
          </p:nvSpPr>
          <p:spPr bwMode="auto">
            <a:xfrm>
              <a:off x="8509506" y="5633025"/>
              <a:ext cx="2225407" cy="475788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84F0AE8-4586-6E41-08BA-BBBCA95A9DF0}"/>
                </a:ext>
              </a:extLst>
            </p:cNvPr>
            <p:cNvSpPr txBox="1"/>
            <p:nvPr/>
          </p:nvSpPr>
          <p:spPr>
            <a:xfrm>
              <a:off x="8509506" y="5658615"/>
              <a:ext cx="218409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1800" kern="0" dirty="0"/>
                <a:t>Newer devices 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98235FA-4DB9-2929-E3A3-2397156FA2AB}"/>
              </a:ext>
            </a:extLst>
          </p:cNvPr>
          <p:cNvGrpSpPr/>
          <p:nvPr/>
        </p:nvGrpSpPr>
        <p:grpSpPr>
          <a:xfrm>
            <a:off x="4628002" y="4900317"/>
            <a:ext cx="2225407" cy="475788"/>
            <a:chOff x="4628002" y="4900317"/>
            <a:chExt cx="2225407" cy="475788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7D39560F-4EB2-A6E1-9AE1-98E42BB5743A}"/>
                </a:ext>
              </a:extLst>
            </p:cNvPr>
            <p:cNvSpPr/>
            <p:nvPr/>
          </p:nvSpPr>
          <p:spPr bwMode="auto">
            <a:xfrm>
              <a:off x="4628002" y="4900317"/>
              <a:ext cx="2225407" cy="475788"/>
            </a:xfrm>
            <a:prstGeom prst="roundRect">
              <a:avLst/>
            </a:prstGeom>
            <a:solidFill>
              <a:srgbClr val="7030A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3B1EF72-3000-FB29-D670-01DB0B0B1B05}"/>
                </a:ext>
              </a:extLst>
            </p:cNvPr>
            <p:cNvSpPr txBox="1"/>
            <p:nvPr/>
          </p:nvSpPr>
          <p:spPr>
            <a:xfrm>
              <a:off x="4628002" y="4947941"/>
              <a:ext cx="218409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1800" b="1" kern="0" dirty="0">
                  <a:solidFill>
                    <a:schemeClr val="bg1"/>
                  </a:solidFill>
                </a:rPr>
                <a:t>OPTION Trial</a:t>
              </a:r>
            </a:p>
          </p:txBody>
        </p:sp>
      </p:grpSp>
      <p:sp>
        <p:nvSpPr>
          <p:cNvPr id="32" name="Arrow: Left-Right 31">
            <a:extLst>
              <a:ext uri="{FF2B5EF4-FFF2-40B4-BE49-F238E27FC236}">
                <a16:creationId xmlns:a16="http://schemas.microsoft.com/office/drawing/2014/main" id="{0455ED23-11EF-7AAA-720D-1C6584712A5E}"/>
              </a:ext>
            </a:extLst>
          </p:cNvPr>
          <p:cNvSpPr/>
          <p:nvPr/>
        </p:nvSpPr>
        <p:spPr bwMode="auto">
          <a:xfrm>
            <a:off x="4706533" y="2600398"/>
            <a:ext cx="3258826" cy="294062"/>
          </a:xfrm>
          <a:prstGeom prst="leftRightArrow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83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0A8189-481A-A8D8-A9C3-0899FAF550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05494479-746F-D4CC-7B4F-FCC0DE9DBA49}"/>
              </a:ext>
            </a:extLst>
          </p:cNvPr>
          <p:cNvGrpSpPr/>
          <p:nvPr/>
        </p:nvGrpSpPr>
        <p:grpSpPr>
          <a:xfrm>
            <a:off x="7109404" y="4882311"/>
            <a:ext cx="4554045" cy="606668"/>
            <a:chOff x="7109404" y="4882311"/>
            <a:chExt cx="4554045" cy="606668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B5D00C90-F90D-5D09-75B4-4D2FC8B73F10}"/>
                </a:ext>
              </a:extLst>
            </p:cNvPr>
            <p:cNvSpPr/>
            <p:nvPr/>
          </p:nvSpPr>
          <p:spPr bwMode="auto">
            <a:xfrm>
              <a:off x="7109404" y="4882311"/>
              <a:ext cx="4554045" cy="606668"/>
            </a:xfrm>
            <a:prstGeom prst="round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pitchFamily="-11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2E3DC7F-778D-A0B1-0ED2-5AD0D87C50C7}"/>
                </a:ext>
              </a:extLst>
            </p:cNvPr>
            <p:cNvSpPr txBox="1"/>
            <p:nvPr/>
          </p:nvSpPr>
          <p:spPr>
            <a:xfrm>
              <a:off x="7194014" y="4947518"/>
              <a:ext cx="42725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400" i="1" kern="0" dirty="0"/>
                <a:t>Expanded </a:t>
              </a:r>
              <a:r>
                <a:rPr lang="en-US" altLang="en-US" sz="2400" kern="0" dirty="0"/>
                <a:t>Indication for LAAC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E0C38E8-3181-0E42-3C59-E13C7DD63A4F}"/>
              </a:ext>
            </a:extLst>
          </p:cNvPr>
          <p:cNvGrpSpPr/>
          <p:nvPr/>
        </p:nvGrpSpPr>
        <p:grpSpPr>
          <a:xfrm>
            <a:off x="6649076" y="1873273"/>
            <a:ext cx="5371470" cy="2897037"/>
            <a:chOff x="6649076" y="1862250"/>
            <a:chExt cx="5371470" cy="2897037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1597478F-2A38-CAAA-C8F0-4EC482AA9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t="-1453" b="81816"/>
            <a:stretch/>
          </p:blipFill>
          <p:spPr>
            <a:xfrm>
              <a:off x="7071574" y="3946152"/>
              <a:ext cx="4657276" cy="513783"/>
            </a:xfrm>
            <a:prstGeom prst="rect">
              <a:avLst/>
            </a:prstGeom>
            <a:ln>
              <a:solidFill>
                <a:srgbClr val="FF000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7A7C868-4D52-05C8-E177-8C32CD36D694}"/>
                </a:ext>
              </a:extLst>
            </p:cNvPr>
            <p:cNvGrpSpPr/>
            <p:nvPr/>
          </p:nvGrpSpPr>
          <p:grpSpPr>
            <a:xfrm>
              <a:off x="6649076" y="1862250"/>
              <a:ext cx="5371470" cy="2897037"/>
              <a:chOff x="6649076" y="1862250"/>
              <a:chExt cx="5371470" cy="2897037"/>
            </a:xfrm>
          </p:grpSpPr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637C4FCC-FF48-E451-BD7A-1FE05AD73911}"/>
                  </a:ext>
                </a:extLst>
              </p:cNvPr>
              <p:cNvSpPr/>
              <p:nvPr/>
            </p:nvSpPr>
            <p:spPr bwMode="auto">
              <a:xfrm>
                <a:off x="6649076" y="1862250"/>
                <a:ext cx="4836483" cy="638599"/>
              </a:xfrm>
              <a:prstGeom prst="roundRect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</a:endParaRPr>
              </a:p>
            </p:txBody>
          </p:sp>
          <p:sp>
            <p:nvSpPr>
              <p:cNvPr id="45" name="Title 1">
                <a:extLst>
                  <a:ext uri="{FF2B5EF4-FFF2-40B4-BE49-F238E27FC236}">
                    <a16:creationId xmlns:a16="http://schemas.microsoft.com/office/drawing/2014/main" id="{26E7C221-83E4-117D-FD99-A55E9E815132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6649076" y="1862250"/>
                <a:ext cx="4817533" cy="6463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26" tIns="45713" rIns="91426" bIns="45713" numCol="1" anchor="b" anchorCtr="0" compatLnSpc="1">
                <a:prstTxWarp prst="textNoShape">
                  <a:avLst/>
                </a:prstTxWarp>
                <a:spAutoFit/>
              </a:bodyPr>
              <a:lstStyle>
                <a:lvl1pPr algn="l" rtl="0" eaLnBrk="1" fontAlgn="base" hangingPunct="1">
                  <a:spcBef>
                    <a:spcPct val="30000"/>
                  </a:spcBef>
                  <a:spcAft>
                    <a:spcPct val="0"/>
                  </a:spcAft>
                  <a:defRPr sz="3600">
                    <a:solidFill>
                      <a:schemeClr val="tx2"/>
                    </a:solidFill>
                    <a:latin typeface="+mj-lt"/>
                    <a:ea typeface="ＭＳ Ｐゴシック" pitchFamily="-112" charset="-128"/>
                    <a:cs typeface="ＭＳ Ｐゴシック" pitchFamily="-112" charset="-128"/>
                  </a:defRPr>
                </a:lvl1pPr>
                <a:lvl2pPr algn="l" rtl="0" eaLnBrk="1" fontAlgn="base" hangingPunct="1">
                  <a:spcBef>
                    <a:spcPct val="30000"/>
                  </a:spcBef>
                  <a:spcAft>
                    <a:spcPct val="0"/>
                  </a:spcAft>
                  <a:defRPr sz="2900">
                    <a:solidFill>
                      <a:schemeClr val="tx2"/>
                    </a:solidFill>
                    <a:latin typeface="Arial" pitchFamily="-112" charset="0"/>
                    <a:ea typeface="ＭＳ Ｐゴシック" pitchFamily="-112" charset="-128"/>
                    <a:cs typeface="ＭＳ Ｐゴシック" pitchFamily="-112" charset="-128"/>
                  </a:defRPr>
                </a:lvl2pPr>
                <a:lvl3pPr algn="l" rtl="0" eaLnBrk="1" fontAlgn="base" hangingPunct="1">
                  <a:spcBef>
                    <a:spcPct val="30000"/>
                  </a:spcBef>
                  <a:spcAft>
                    <a:spcPct val="0"/>
                  </a:spcAft>
                  <a:defRPr sz="2900">
                    <a:solidFill>
                      <a:schemeClr val="tx2"/>
                    </a:solidFill>
                    <a:latin typeface="Arial" pitchFamily="-112" charset="0"/>
                    <a:ea typeface="ＭＳ Ｐゴシック" pitchFamily="-112" charset="-128"/>
                    <a:cs typeface="ＭＳ Ｐゴシック" pitchFamily="-112" charset="-128"/>
                  </a:defRPr>
                </a:lvl3pPr>
                <a:lvl4pPr algn="l" rtl="0" eaLnBrk="1" fontAlgn="base" hangingPunct="1">
                  <a:spcBef>
                    <a:spcPct val="30000"/>
                  </a:spcBef>
                  <a:spcAft>
                    <a:spcPct val="0"/>
                  </a:spcAft>
                  <a:defRPr sz="2900">
                    <a:solidFill>
                      <a:schemeClr val="tx2"/>
                    </a:solidFill>
                    <a:latin typeface="Arial" pitchFamily="-112" charset="0"/>
                    <a:ea typeface="ＭＳ Ｐゴシック" pitchFamily="-112" charset="-128"/>
                    <a:cs typeface="ＭＳ Ｐゴシック" pitchFamily="-112" charset="-128"/>
                  </a:defRPr>
                </a:lvl4pPr>
                <a:lvl5pPr algn="l" rtl="0" eaLnBrk="1" fontAlgn="base" hangingPunct="1">
                  <a:spcBef>
                    <a:spcPct val="30000"/>
                  </a:spcBef>
                  <a:spcAft>
                    <a:spcPct val="0"/>
                  </a:spcAft>
                  <a:defRPr sz="2900">
                    <a:solidFill>
                      <a:schemeClr val="tx2"/>
                    </a:solidFill>
                    <a:latin typeface="Arial" pitchFamily="-112" charset="0"/>
                    <a:ea typeface="ＭＳ Ｐゴシック" pitchFamily="-112" charset="-128"/>
                    <a:cs typeface="ＭＳ Ｐゴシック" pitchFamily="-112" charset="-128"/>
                  </a:defRPr>
                </a:lvl5pPr>
                <a:lvl6pPr marL="457200" algn="l" rtl="0" eaLnBrk="1" fontAlgn="base" hangingPunct="1">
                  <a:spcBef>
                    <a:spcPct val="30000"/>
                  </a:spcBef>
                  <a:spcAft>
                    <a:spcPct val="0"/>
                  </a:spcAft>
                  <a:defRPr sz="2900">
                    <a:solidFill>
                      <a:schemeClr val="tx2"/>
                    </a:solidFill>
                    <a:latin typeface="Arial" pitchFamily="-112" charset="0"/>
                  </a:defRPr>
                </a:lvl6pPr>
                <a:lvl7pPr marL="914400" algn="l" rtl="0" eaLnBrk="1" fontAlgn="base" hangingPunct="1">
                  <a:spcBef>
                    <a:spcPct val="30000"/>
                  </a:spcBef>
                  <a:spcAft>
                    <a:spcPct val="0"/>
                  </a:spcAft>
                  <a:defRPr sz="2900">
                    <a:solidFill>
                      <a:schemeClr val="tx2"/>
                    </a:solidFill>
                    <a:latin typeface="Arial" pitchFamily="-112" charset="0"/>
                  </a:defRPr>
                </a:lvl7pPr>
                <a:lvl8pPr marL="1371600" algn="l" rtl="0" eaLnBrk="1" fontAlgn="base" hangingPunct="1">
                  <a:spcBef>
                    <a:spcPct val="30000"/>
                  </a:spcBef>
                  <a:spcAft>
                    <a:spcPct val="0"/>
                  </a:spcAft>
                  <a:defRPr sz="2900">
                    <a:solidFill>
                      <a:schemeClr val="tx2"/>
                    </a:solidFill>
                    <a:latin typeface="Arial" pitchFamily="-112" charset="0"/>
                  </a:defRPr>
                </a:lvl8pPr>
                <a:lvl9pPr marL="1828800" algn="l" rtl="0" eaLnBrk="1" fontAlgn="base" hangingPunct="1">
                  <a:spcBef>
                    <a:spcPct val="30000"/>
                  </a:spcBef>
                  <a:spcAft>
                    <a:spcPct val="0"/>
                  </a:spcAft>
                  <a:defRPr sz="2900">
                    <a:solidFill>
                      <a:schemeClr val="tx2"/>
                    </a:solidFill>
                    <a:latin typeface="Arial" pitchFamily="-112" charset="0"/>
                  </a:defRPr>
                </a:lvl9pPr>
              </a:lstStyle>
              <a:p>
                <a:pPr algn="ctr"/>
                <a:r>
                  <a:rPr lang="en-US" altLang="en-US" kern="0" dirty="0">
                    <a:solidFill>
                      <a:schemeClr val="bg1"/>
                    </a:solidFill>
                  </a:rPr>
                  <a:t>Indication for LAAC </a:t>
                </a:r>
              </a:p>
            </p:txBody>
          </p:sp>
          <p:sp>
            <p:nvSpPr>
              <p:cNvPr id="46" name="Rectangle 3">
                <a:extLst>
                  <a:ext uri="{FF2B5EF4-FFF2-40B4-BE49-F238E27FC236}">
                    <a16:creationId xmlns:a16="http://schemas.microsoft.com/office/drawing/2014/main" id="{25019CDE-D7F1-07FE-ECDB-B7A87B1F5AB1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649076" y="3061368"/>
                <a:ext cx="5371470" cy="1697919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lIns="182880" tIns="91440"/>
              <a:lstStyle>
                <a:lvl1pPr marL="265113" indent="-265113" algn="l" rtl="0" fontAlgn="base">
                  <a:spcBef>
                    <a:spcPts val="25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2" pitchFamily="18" charset="2"/>
                  <a:buChar char="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7688" indent="-200025" algn="l" rtl="0" fontAlgn="base">
                  <a:spcBef>
                    <a:spcPts val="25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Verdana" pitchFamily="34" charset="0"/>
                  <a:buChar char="◦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85813" indent="-182563" algn="l" rtl="0" fontAlgn="base">
                  <a:spcBef>
                    <a:spcPts val="250"/>
                  </a:spcBef>
                  <a:spcAft>
                    <a:spcPct val="0"/>
                  </a:spcAft>
                  <a:buClr>
                    <a:srgbClr val="ED3742"/>
                  </a:buClr>
                  <a:buSzPct val="100000"/>
                  <a:buFont typeface="Wingdings 2" pitchFamily="18" charset="2"/>
                  <a:buChar char="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3938" indent="-182563" algn="l" rtl="0" fontAlgn="base">
                  <a:spcBef>
                    <a:spcPts val="225"/>
                  </a:spcBef>
                  <a:spcAft>
                    <a:spcPct val="0"/>
                  </a:spcAft>
                  <a:buClr>
                    <a:srgbClr val="ED3742"/>
                  </a:buClr>
                  <a:buSzPct val="112000"/>
                  <a:buFont typeface="Verdana" pitchFamily="34" charset="0"/>
                  <a:buChar char="◦"/>
                  <a:defRPr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79525" indent="-182563" algn="l" rtl="0" fontAlgn="base">
                  <a:spcBef>
                    <a:spcPts val="250"/>
                  </a:spcBef>
                  <a:spcAft>
                    <a:spcPct val="0"/>
                  </a:spcAft>
                  <a:buClr>
                    <a:srgbClr val="4A85BF"/>
                  </a:buClr>
                  <a:buSzPct val="100000"/>
                  <a:buFont typeface="Wingdings 2" pitchFamily="18" charset="2"/>
                  <a:buChar char="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490472" indent="-182880" algn="l" rtl="0" eaLnBrk="1" latinLnBrk="0" hangingPunct="1">
                  <a:spcBef>
                    <a:spcPts val="250"/>
                  </a:spcBef>
                  <a:buClr>
                    <a:schemeClr val="accent3">
                      <a:tint val="85000"/>
                      <a:satMod val="275000"/>
                    </a:schemeClr>
                  </a:buClr>
                  <a:buSzPct val="100000"/>
                  <a:buFont typeface="Verdana"/>
                  <a:buChar char="◦"/>
                  <a:defRPr kumimoji="0" sz="17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700784" indent="-182880" algn="l" rtl="0" eaLnBrk="1" latinLnBrk="0" hangingPunct="1">
                  <a:spcBef>
                    <a:spcPts val="255"/>
                  </a:spcBef>
                  <a:buClr>
                    <a:schemeClr val="accent3">
                      <a:tint val="85000"/>
                      <a:satMod val="275000"/>
                    </a:schemeClr>
                  </a:buClr>
                  <a:buSzPct val="100000"/>
                  <a:buFont typeface="Wingdings 2"/>
                  <a:buChar char=""/>
                  <a:defRPr kumimoji="0"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920240" indent="-182880" algn="l" rtl="0" eaLnBrk="1" latinLnBrk="0" hangingPunct="1">
                  <a:spcBef>
                    <a:spcPts val="257"/>
                  </a:spcBef>
                  <a:buClr>
                    <a:schemeClr val="accent3">
                      <a:tint val="85000"/>
                      <a:satMod val="275000"/>
                    </a:schemeClr>
                  </a:buClr>
                  <a:buSzPct val="100000"/>
                  <a:buFont typeface="Verdana"/>
                  <a:buChar char="◦"/>
                  <a:defRPr kumimoji="0" sz="15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148840" indent="-182880" algn="l" rtl="0" eaLnBrk="1" latinLnBrk="0" hangingPunct="1">
                  <a:spcBef>
                    <a:spcPts val="255"/>
                  </a:spcBef>
                  <a:buClr>
                    <a:schemeClr val="accent3">
                      <a:tint val="85000"/>
                      <a:satMod val="275000"/>
                    </a:schemeClr>
                  </a:buClr>
                  <a:buSzPct val="100000"/>
                  <a:buFont typeface="Wingdings 2"/>
                  <a:buChar char=""/>
                  <a:defRPr kumimoji="0"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  <a:extLst/>
              </a:lstStyle>
              <a:p>
                <a:pPr algn="ctr">
                  <a:lnSpc>
                    <a:spcPts val="2880"/>
                  </a:lnSpc>
                  <a:defRPr/>
                </a:pPr>
                <a:r>
                  <a:rPr lang="en-US" sz="2400" dirty="0" err="1"/>
                  <a:t>CHADsVASc</a:t>
                </a:r>
                <a:r>
                  <a:rPr lang="en-US" sz="2400" dirty="0"/>
                  <a:t>&gt;2 </a:t>
                </a:r>
              </a:p>
              <a:p>
                <a:pPr marL="0" indent="0" algn="ctr">
                  <a:lnSpc>
                    <a:spcPts val="2880"/>
                  </a:lnSpc>
                  <a:buNone/>
                  <a:defRPr/>
                </a:pPr>
                <a:r>
                  <a:rPr lang="en-US" sz="2400" b="1" dirty="0"/>
                  <a:t>unable to take </a:t>
                </a:r>
                <a:r>
                  <a:rPr lang="en-US" sz="2400" b="1" u="sng" dirty="0"/>
                  <a:t>long term </a:t>
                </a:r>
                <a:r>
                  <a:rPr lang="en-US" sz="2400" b="1" dirty="0"/>
                  <a:t>OAC</a:t>
                </a:r>
              </a:p>
              <a:p>
                <a:pPr marL="0" indent="0" algn="ctr">
                  <a:lnSpc>
                    <a:spcPts val="2880"/>
                  </a:lnSpc>
                  <a:buNone/>
                  <a:defRPr/>
                </a:pPr>
                <a:endParaRPr lang="en-US" sz="2400" dirty="0"/>
              </a:p>
              <a:p>
                <a:pPr>
                  <a:lnSpc>
                    <a:spcPts val="2880"/>
                  </a:lnSpc>
                  <a:defRPr/>
                </a:pPr>
                <a:endParaRPr lang="en-US" sz="2000" dirty="0"/>
              </a:p>
            </p:txBody>
          </p: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DEA5C272-D16D-6FFA-E139-74D6A44BE5EB}"/>
                  </a:ext>
                </a:extLst>
              </p:cNvPr>
              <p:cNvCxnSpPr/>
              <p:nvPr/>
            </p:nvCxnSpPr>
            <p:spPr bwMode="auto">
              <a:xfrm>
                <a:off x="9065230" y="2514600"/>
                <a:ext cx="0" cy="533017"/>
              </a:xfrm>
              <a:prstGeom prst="straightConnector1">
                <a:avLst/>
              </a:prstGeom>
              <a:solidFill>
                <a:schemeClr val="accent1"/>
              </a:solidFill>
              <a:ln w="762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</p:grpSp>
      <p:sp>
        <p:nvSpPr>
          <p:cNvPr id="50" name="Rectangle 3">
            <a:extLst>
              <a:ext uri="{FF2B5EF4-FFF2-40B4-BE49-F238E27FC236}">
                <a16:creationId xmlns:a16="http://schemas.microsoft.com/office/drawing/2014/main" id="{96CC3169-C4F5-14C9-F2E6-B16D929043A2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81001" y="1219200"/>
            <a:ext cx="4800600" cy="9708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26" tIns="45713" rIns="91426" bIns="45713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charset="0"/>
              <a:buChar char="•"/>
              <a:defRPr sz="280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568325" indent="-225425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charset="0"/>
              <a:buChar char="–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863600" indent="-180975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SzPct val="12000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206500" indent="-17938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15986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charset="0"/>
              <a:buChar char="»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5pPr>
            <a:lvl6pPr marL="20558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pitchFamily="-112" charset="0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6pPr>
            <a:lvl7pPr marL="25130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pitchFamily="-112" charset="0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7pPr>
            <a:lvl8pPr marL="29702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pitchFamily="-112" charset="0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8pPr>
            <a:lvl9pPr marL="34274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pitchFamily="-112" charset="0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altLang="en-US" sz="2400" b="1" kern="0" dirty="0"/>
              <a:t>LAAC in patients “contraindicated” to OAC</a:t>
            </a:r>
            <a:endParaRPr lang="en-US" altLang="en-US" sz="2000" kern="0" dirty="0"/>
          </a:p>
          <a:p>
            <a:pPr marL="0" indent="0" algn="ctr">
              <a:buNone/>
            </a:pPr>
            <a:endParaRPr lang="en-US" altLang="en-US" sz="2400" kern="0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43CB8E7-D8DE-DC9C-AED5-F4AFFEAF1808}"/>
              </a:ext>
            </a:extLst>
          </p:cNvPr>
          <p:cNvGrpSpPr/>
          <p:nvPr/>
        </p:nvGrpSpPr>
        <p:grpSpPr>
          <a:xfrm>
            <a:off x="1025790" y="2426134"/>
            <a:ext cx="3942301" cy="2691607"/>
            <a:chOff x="1025790" y="2426134"/>
            <a:chExt cx="3942301" cy="2691607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6EE034B9-DC55-9F47-603C-25400261977B}"/>
                </a:ext>
              </a:extLst>
            </p:cNvPr>
            <p:cNvGrpSpPr/>
            <p:nvPr/>
          </p:nvGrpSpPr>
          <p:grpSpPr>
            <a:xfrm>
              <a:off x="2523425" y="2426134"/>
              <a:ext cx="2286000" cy="1614216"/>
              <a:chOff x="7391400" y="4553623"/>
              <a:chExt cx="2286000" cy="1614216"/>
            </a:xfrm>
          </p:grpSpPr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AA5E472C-FA95-E49C-5119-DFC9C2E5C7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6759" t="38498" r="73147" b="33386"/>
              <a:stretch/>
            </p:blipFill>
            <p:spPr>
              <a:xfrm>
                <a:off x="7391400" y="4553623"/>
                <a:ext cx="2286000" cy="1614216"/>
              </a:xfrm>
              <a:prstGeom prst="rect">
                <a:avLst/>
              </a:prstGeom>
            </p:spPr>
          </p:pic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A67A74BC-B605-6B2E-2CB2-02462E99C160}"/>
                  </a:ext>
                </a:extLst>
              </p:cNvPr>
              <p:cNvSpPr txBox="1"/>
              <p:nvPr/>
            </p:nvSpPr>
            <p:spPr>
              <a:xfrm>
                <a:off x="7731719" y="5360731"/>
                <a:ext cx="558681" cy="461665"/>
              </a:xfrm>
              <a:prstGeom prst="rect">
                <a:avLst/>
              </a:prstGeom>
              <a:solidFill>
                <a:srgbClr val="F0DA1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2a</a:t>
                </a:r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C21EF4CA-CF2C-319A-C793-41AE1B0A0756}"/>
                </a:ext>
              </a:extLst>
            </p:cNvPr>
            <p:cNvGrpSpPr/>
            <p:nvPr/>
          </p:nvGrpSpPr>
          <p:grpSpPr>
            <a:xfrm>
              <a:off x="1292341" y="2819399"/>
              <a:ext cx="2394363" cy="1219201"/>
              <a:chOff x="5996544" y="2937783"/>
              <a:chExt cx="2394363" cy="1219201"/>
            </a:xfrm>
          </p:grpSpPr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DFB138E0-D3E0-FA60-05C4-3E820070D8AA}"/>
                  </a:ext>
                </a:extLst>
              </p:cNvPr>
              <p:cNvSpPr/>
              <p:nvPr/>
            </p:nvSpPr>
            <p:spPr bwMode="auto">
              <a:xfrm>
                <a:off x="7303667" y="2937783"/>
                <a:ext cx="1087240" cy="1219201"/>
              </a:xfrm>
              <a:prstGeom prst="ellipse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D3497DCA-1163-BCC0-1CBA-065FECA6E29D}"/>
                  </a:ext>
                </a:extLst>
              </p:cNvPr>
              <p:cNvSpPr txBox="1"/>
              <p:nvPr/>
            </p:nvSpPr>
            <p:spPr>
              <a:xfrm>
                <a:off x="5996544" y="3351626"/>
                <a:ext cx="558681" cy="461665"/>
              </a:xfrm>
              <a:prstGeom prst="rect">
                <a:avLst/>
              </a:prstGeom>
              <a:solidFill>
                <a:srgbClr val="F0DA1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2b</a:t>
                </a:r>
              </a:p>
            </p:txBody>
          </p:sp>
          <p:sp>
            <p:nvSpPr>
              <p:cNvPr id="57" name="Arrow: Right 56">
                <a:extLst>
                  <a:ext uri="{FF2B5EF4-FFF2-40B4-BE49-F238E27FC236}">
                    <a16:creationId xmlns:a16="http://schemas.microsoft.com/office/drawing/2014/main" id="{1B94DC5B-AC06-9D8E-EB33-BE3F3410D4C2}"/>
                  </a:ext>
                </a:extLst>
              </p:cNvPr>
              <p:cNvSpPr/>
              <p:nvPr/>
            </p:nvSpPr>
            <p:spPr bwMode="auto">
              <a:xfrm>
                <a:off x="6684008" y="3397792"/>
                <a:ext cx="487519" cy="415499"/>
              </a:xfrm>
              <a:prstGeom prst="rightArrow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</a:endParaRPr>
              </a:p>
            </p:txBody>
          </p:sp>
        </p:grp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FEBAEEAA-E59D-36D2-C348-D45A8B5D29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249" t="7916" r="4636" b="16930"/>
            <a:stretch/>
          </p:blipFill>
          <p:spPr>
            <a:xfrm>
              <a:off x="1025790" y="4215141"/>
              <a:ext cx="3942301" cy="902600"/>
            </a:xfrm>
            <a:prstGeom prst="rect">
              <a:avLst/>
            </a:prstGeom>
          </p:spPr>
        </p:pic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319F8A25-287C-E6B8-1EAC-C7843DC134B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4737" b="48460"/>
          <a:stretch/>
        </p:blipFill>
        <p:spPr>
          <a:xfrm>
            <a:off x="6855576" y="3343094"/>
            <a:ext cx="5267401" cy="86441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EF7801C7-4B0F-5C11-BB12-C7D1CAAEBB7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55797" b="34758"/>
          <a:stretch/>
        </p:blipFill>
        <p:spPr>
          <a:xfrm>
            <a:off x="6848768" y="4089218"/>
            <a:ext cx="5267401" cy="304596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138A3BC7-F08C-5761-3274-547A62EF5A7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54694"/>
          <a:stretch/>
        </p:blipFill>
        <p:spPr>
          <a:xfrm>
            <a:off x="6870311" y="4492900"/>
            <a:ext cx="5267401" cy="64633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032D2ED9-EA78-C8F5-6AAD-7DCB3ACE15F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81364"/>
          <a:stretch/>
        </p:blipFill>
        <p:spPr>
          <a:xfrm>
            <a:off x="5904302" y="4544978"/>
            <a:ext cx="736118" cy="933372"/>
          </a:xfrm>
          <a:prstGeom prst="rect">
            <a:avLst/>
          </a:prstGeom>
        </p:spPr>
      </p:pic>
      <p:pic>
        <p:nvPicPr>
          <p:cNvPr id="14336" name="Picture 14335">
            <a:extLst>
              <a:ext uri="{FF2B5EF4-FFF2-40B4-BE49-F238E27FC236}">
                <a16:creationId xmlns:a16="http://schemas.microsoft.com/office/drawing/2014/main" id="{9B40074E-6D6A-3DFE-EF90-5F62B6E8DAA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53157" t="1" r="30775" b="7372"/>
          <a:stretch/>
        </p:blipFill>
        <p:spPr>
          <a:xfrm>
            <a:off x="5913490" y="3726742"/>
            <a:ext cx="662600" cy="902600"/>
          </a:xfrm>
          <a:prstGeom prst="rect">
            <a:avLst/>
          </a:prstGeom>
        </p:spPr>
      </p:pic>
      <p:pic>
        <p:nvPicPr>
          <p:cNvPr id="14337" name="Picture 14336">
            <a:extLst>
              <a:ext uri="{FF2B5EF4-FFF2-40B4-BE49-F238E27FC236}">
                <a16:creationId xmlns:a16="http://schemas.microsoft.com/office/drawing/2014/main" id="{D51B84C9-95E8-B615-BC73-3379C1654DE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6121" r="57812" b="12886"/>
          <a:stretch/>
        </p:blipFill>
        <p:spPr>
          <a:xfrm>
            <a:off x="5937794" y="3002961"/>
            <a:ext cx="630805" cy="808144"/>
          </a:xfrm>
          <a:prstGeom prst="rect">
            <a:avLst/>
          </a:prstGeom>
        </p:spPr>
      </p:pic>
      <p:pic>
        <p:nvPicPr>
          <p:cNvPr id="14339" name="Picture 14338">
            <a:extLst>
              <a:ext uri="{FF2B5EF4-FFF2-40B4-BE49-F238E27FC236}">
                <a16:creationId xmlns:a16="http://schemas.microsoft.com/office/drawing/2014/main" id="{383D3E35-15B4-8EC9-CF43-8871FB7DBA6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83308" b="17913"/>
          <a:stretch/>
        </p:blipFill>
        <p:spPr>
          <a:xfrm>
            <a:off x="5794628" y="2019382"/>
            <a:ext cx="835498" cy="970858"/>
          </a:xfrm>
          <a:prstGeom prst="rect">
            <a:avLst/>
          </a:prstGeom>
        </p:spPr>
      </p:pic>
      <p:pic>
        <p:nvPicPr>
          <p:cNvPr id="14340" name="Picture 14339">
            <a:extLst>
              <a:ext uri="{FF2B5EF4-FFF2-40B4-BE49-F238E27FC236}">
                <a16:creationId xmlns:a16="http://schemas.microsoft.com/office/drawing/2014/main" id="{3FA3FAC4-88C7-1F99-EBA4-BB91EA3043C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r="12186"/>
          <a:stretch/>
        </p:blipFill>
        <p:spPr>
          <a:xfrm>
            <a:off x="5532633" y="694898"/>
            <a:ext cx="1097493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325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25000" decel="2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5E-6 -0.2111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4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9518A6-F637-12F8-4027-B8C8FE88D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0C3B60CC-4C3A-51EF-0170-31DB7A28AAFF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419600" y="2667000"/>
            <a:ext cx="4937125" cy="131553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26" tIns="45713" rIns="91426" bIns="45713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charset="0"/>
              <a:buChar char="•"/>
              <a:defRPr sz="280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568325" indent="-225425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charset="0"/>
              <a:buChar char="–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863600" indent="-180975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SzPct val="12000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206500" indent="-17938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15986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charset="0"/>
              <a:buChar char="»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5pPr>
            <a:lvl6pPr marL="20558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pitchFamily="-112" charset="0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6pPr>
            <a:lvl7pPr marL="25130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pitchFamily="-112" charset="0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7pPr>
            <a:lvl8pPr marL="29702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pitchFamily="-112" charset="0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8pPr>
            <a:lvl9pPr marL="34274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pitchFamily="-112" charset="0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altLang="en-US" sz="2400" b="1" kern="0" dirty="0"/>
              <a:t>LAAC as an alternative to OAC </a:t>
            </a:r>
            <a:r>
              <a:rPr lang="en-US" altLang="en-US" sz="2400" kern="0" dirty="0"/>
              <a:t>reduce the risk of stroke       without the bleeding risk</a:t>
            </a:r>
            <a:endParaRPr lang="en-US" altLang="en-US" sz="2000" kern="0" dirty="0"/>
          </a:p>
          <a:p>
            <a:pPr marL="0" indent="0" algn="ctr">
              <a:buNone/>
            </a:pPr>
            <a:endParaRPr lang="en-US" altLang="en-US" sz="2400" kern="0" dirty="0"/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5A7444CB-FF70-2A4C-21B6-B15C193C70CE}"/>
              </a:ext>
            </a:extLst>
          </p:cNvPr>
          <p:cNvSpPr/>
          <p:nvPr/>
        </p:nvSpPr>
        <p:spPr bwMode="auto">
          <a:xfrm rot="18530210">
            <a:off x="3617549" y="2196384"/>
            <a:ext cx="484632" cy="978408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D34BF3D5-5282-E669-C330-DE3B0118857A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81001" y="1219200"/>
            <a:ext cx="4800600" cy="9708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26" tIns="45713" rIns="91426" bIns="45713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charset="0"/>
              <a:buChar char="•"/>
              <a:defRPr sz="280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568325" indent="-225425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charset="0"/>
              <a:buChar char="–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863600" indent="-180975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SzPct val="12000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206500" indent="-17938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15986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charset="0"/>
              <a:buChar char="»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5pPr>
            <a:lvl6pPr marL="20558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pitchFamily="-112" charset="0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6pPr>
            <a:lvl7pPr marL="25130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pitchFamily="-112" charset="0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7pPr>
            <a:lvl8pPr marL="29702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pitchFamily="-112" charset="0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8pPr>
            <a:lvl9pPr marL="34274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pitchFamily="-112" charset="0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altLang="en-US" sz="2400" b="1" kern="0" dirty="0"/>
              <a:t>LAAC in patients contraindicated to OAC</a:t>
            </a:r>
            <a:endParaRPr lang="en-US" altLang="en-US" sz="2000" kern="0" dirty="0"/>
          </a:p>
          <a:p>
            <a:pPr marL="0" indent="0" algn="ctr">
              <a:buNone/>
            </a:pPr>
            <a:endParaRPr lang="en-US" altLang="en-US" sz="2400" kern="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1A879F1-C26B-103A-58F1-CD41D6E56C40}"/>
              </a:ext>
            </a:extLst>
          </p:cNvPr>
          <p:cNvGrpSpPr/>
          <p:nvPr/>
        </p:nvGrpSpPr>
        <p:grpSpPr>
          <a:xfrm>
            <a:off x="887996" y="4246602"/>
            <a:ext cx="9413041" cy="1015663"/>
            <a:chOff x="915189" y="4246602"/>
            <a:chExt cx="7561243" cy="101566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7FF73B1-65D1-B027-0983-2E44032B1C72}"/>
                </a:ext>
              </a:extLst>
            </p:cNvPr>
            <p:cNvSpPr txBox="1"/>
            <p:nvPr/>
          </p:nvSpPr>
          <p:spPr>
            <a:xfrm>
              <a:off x="3752032" y="4246602"/>
              <a:ext cx="47244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b="1" dirty="0">
                  <a:solidFill>
                    <a:srgbClr val="FF0000"/>
                  </a:solidFill>
                </a:rPr>
                <a:t>OPTION	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b="1" dirty="0"/>
                <a:t>CHAMPION AF</a:t>
              </a:r>
              <a:r>
                <a:rPr lang="en-US" dirty="0"/>
                <a:t> </a:t>
              </a:r>
              <a:r>
                <a:rPr lang="en-US" sz="2000" dirty="0"/>
                <a:t>(enrollment complete)</a:t>
              </a:r>
              <a:endParaRPr lang="en-US" sz="2000" b="1" dirty="0"/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b="1" dirty="0"/>
                <a:t>CATALYST</a:t>
              </a:r>
              <a:r>
                <a:rPr lang="en-US" dirty="0"/>
                <a:t> </a:t>
              </a:r>
              <a:r>
                <a:rPr lang="en-US" sz="2000" dirty="0"/>
                <a:t>(</a:t>
              </a:r>
              <a:r>
                <a:rPr lang="en-US" sz="2000" dirty="0">
                  <a:solidFill>
                    <a:srgbClr val="000000"/>
                  </a:solidFill>
                </a:rPr>
                <a:t>enrolling)</a:t>
              </a:r>
              <a:r>
                <a:rPr lang="en-US" sz="2000" dirty="0"/>
                <a:t> </a:t>
              </a:r>
              <a:r>
                <a:rPr lang="en-US" dirty="0"/>
                <a:t>	</a:t>
              </a:r>
              <a:endParaRPr lang="en-US" b="1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63FB113-AD8D-2242-BE65-EBBF4FA3CB81}"/>
                </a:ext>
              </a:extLst>
            </p:cNvPr>
            <p:cNvSpPr txBox="1"/>
            <p:nvPr/>
          </p:nvSpPr>
          <p:spPr>
            <a:xfrm>
              <a:off x="915189" y="4567535"/>
              <a:ext cx="35101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</a:rPr>
                <a:t>Expanding Indications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267638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22C8A-B3A4-2B47-E679-532B794E2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F2F24917-E8F9-096E-DAD7-618D66B73EB5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419600" y="2667000"/>
            <a:ext cx="4937125" cy="1295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26" tIns="45713" rIns="91426" bIns="45713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charset="0"/>
              <a:buChar char="•"/>
              <a:defRPr sz="280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568325" indent="-225425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charset="0"/>
              <a:buChar char="–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863600" indent="-180975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SzPct val="12000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206500" indent="-17938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15986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charset="0"/>
              <a:buChar char="»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5pPr>
            <a:lvl6pPr marL="20558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pitchFamily="-112" charset="0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6pPr>
            <a:lvl7pPr marL="25130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pitchFamily="-112" charset="0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7pPr>
            <a:lvl8pPr marL="29702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pitchFamily="-112" charset="0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8pPr>
            <a:lvl9pPr marL="34274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pitchFamily="-112" charset="0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altLang="en-US" sz="2400" b="1" kern="0" dirty="0"/>
              <a:t>LAAC as an alternative to OAC </a:t>
            </a:r>
            <a:r>
              <a:rPr lang="en-US" altLang="en-US" sz="2400" kern="0" dirty="0"/>
              <a:t>reduce the risk of stroke       without the bleeding risk</a:t>
            </a:r>
            <a:endParaRPr lang="en-US" altLang="en-US" sz="2000" kern="0" dirty="0"/>
          </a:p>
          <a:p>
            <a:pPr marL="0" indent="0" algn="ctr">
              <a:buNone/>
            </a:pPr>
            <a:endParaRPr lang="en-US" altLang="en-US" sz="2400" kern="0" dirty="0"/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BC1991A9-49BC-B290-DE11-676437ACA5FF}"/>
              </a:ext>
            </a:extLst>
          </p:cNvPr>
          <p:cNvSpPr/>
          <p:nvPr/>
        </p:nvSpPr>
        <p:spPr bwMode="auto">
          <a:xfrm rot="18530210">
            <a:off x="3617549" y="2196384"/>
            <a:ext cx="484632" cy="978408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D1479307-8329-1C2A-ECA3-34D9CE30DD89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81001" y="1219200"/>
            <a:ext cx="4800600" cy="9708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26" tIns="45713" rIns="91426" bIns="45713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charset="0"/>
              <a:buChar char="•"/>
              <a:defRPr sz="280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568325" indent="-225425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charset="0"/>
              <a:buChar char="–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863600" indent="-180975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SzPct val="12000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206500" indent="-17938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15986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charset="0"/>
              <a:buChar char="»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5pPr>
            <a:lvl6pPr marL="20558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pitchFamily="-112" charset="0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6pPr>
            <a:lvl7pPr marL="25130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pitchFamily="-112" charset="0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7pPr>
            <a:lvl8pPr marL="29702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pitchFamily="-112" charset="0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8pPr>
            <a:lvl9pPr marL="34274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pitchFamily="-112" charset="0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altLang="en-US" sz="2400" b="1" kern="0" dirty="0"/>
              <a:t>LAAC in patients contraindicated to OAC</a:t>
            </a:r>
            <a:endParaRPr lang="en-US" altLang="en-US" sz="2000" kern="0" dirty="0"/>
          </a:p>
          <a:p>
            <a:pPr marL="0" indent="0" algn="ctr">
              <a:buNone/>
            </a:pPr>
            <a:endParaRPr lang="en-US" altLang="en-US" sz="2400" kern="0" dirty="0"/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0F71F7CF-72EB-913C-6F4C-B42FCC9F1BF7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 bwMode="gray">
          <a:xfrm>
            <a:off x="7260168" y="4684917"/>
            <a:ext cx="4855632" cy="118248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26" tIns="45713" rIns="91426" bIns="45713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charset="0"/>
              <a:buChar char="•"/>
              <a:defRPr sz="280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568325" indent="-225425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charset="0"/>
              <a:buChar char="–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863600" indent="-180975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SzPct val="12000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206500" indent="-17938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15986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charset="0"/>
              <a:buChar char="»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5pPr>
            <a:lvl6pPr marL="20558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pitchFamily="-112" charset="0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6pPr>
            <a:lvl7pPr marL="25130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pitchFamily="-112" charset="0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7pPr>
            <a:lvl8pPr marL="29702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pitchFamily="-112" charset="0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8pPr>
            <a:lvl9pPr marL="34274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pitchFamily="-112" charset="0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altLang="en-US" b="1" kern="0" dirty="0"/>
              <a:t>LAAC in addition to OAC</a:t>
            </a:r>
          </a:p>
          <a:p>
            <a:pPr marL="0" indent="0" algn="ctr">
              <a:buNone/>
            </a:pPr>
            <a:r>
              <a:rPr lang="en-US" altLang="en-US" sz="2000" dirty="0"/>
              <a:t>Further stroke reduction</a:t>
            </a:r>
            <a:r>
              <a:rPr lang="en-US" altLang="en-US" sz="2000" kern="0" dirty="0"/>
              <a:t> </a:t>
            </a:r>
            <a:endParaRPr lang="en-US" altLang="en-US" sz="2000" dirty="0"/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D2BCCB6E-1CC9-E983-AB98-A2B27856A12A}"/>
              </a:ext>
            </a:extLst>
          </p:cNvPr>
          <p:cNvSpPr/>
          <p:nvPr/>
        </p:nvSpPr>
        <p:spPr bwMode="auto">
          <a:xfrm rot="18530210">
            <a:off x="6280724" y="3950138"/>
            <a:ext cx="484632" cy="978408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3E4A40C-B8B5-8EEB-D96A-13477CE0BECC}"/>
              </a:ext>
            </a:extLst>
          </p:cNvPr>
          <p:cNvSpPr txBox="1">
            <a:spLocks/>
          </p:cNvSpPr>
          <p:nvPr/>
        </p:nvSpPr>
        <p:spPr bwMode="gray">
          <a:xfrm>
            <a:off x="4152409" y="5039432"/>
            <a:ext cx="2255479" cy="70788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26" tIns="45713" rIns="91426" bIns="45713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charset="0"/>
              <a:buChar char="•"/>
              <a:defRPr sz="280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568325" indent="-225425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charset="0"/>
              <a:buChar char="–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863600" indent="-180975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SzPct val="12000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206500" indent="-17938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15986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charset="0"/>
              <a:buChar char="»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5pPr>
            <a:lvl6pPr marL="20558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pitchFamily="-112" charset="0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6pPr>
            <a:lvl7pPr marL="25130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pitchFamily="-112" charset="0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7pPr>
            <a:lvl8pPr marL="29702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pitchFamily="-112" charset="0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8pPr>
            <a:lvl9pPr marL="3427413" indent="-223838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 pitchFamily="-112" charset="0"/>
              <a:defRPr sz="2000">
                <a:solidFill>
                  <a:schemeClr val="tx2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</a:pPr>
            <a:r>
              <a:rPr lang="en-US" sz="1600" b="1" kern="0" dirty="0"/>
              <a:t>LAAOS III</a:t>
            </a:r>
            <a:r>
              <a:rPr lang="en-US" sz="1600" kern="0" dirty="0"/>
              <a:t>: </a:t>
            </a:r>
            <a:r>
              <a:rPr lang="en-US" sz="1600" i="1" kern="0" dirty="0"/>
              <a:t>Benefit of Combination therapy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DDD597-6BFA-A6DA-CA3F-81683AD4F73A}"/>
              </a:ext>
            </a:extLst>
          </p:cNvPr>
          <p:cNvSpPr txBox="1"/>
          <p:nvPr/>
        </p:nvSpPr>
        <p:spPr>
          <a:xfrm>
            <a:off x="8610600" y="5864353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(LAAOS IV)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3D5704-BEB7-BBF8-0DFD-58D3409E3C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204" y="3181119"/>
            <a:ext cx="2852926" cy="23824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B341B7-3EB3-131D-0603-1837F1174BAF}"/>
              </a:ext>
            </a:extLst>
          </p:cNvPr>
          <p:cNvSpPr txBox="1"/>
          <p:nvPr/>
        </p:nvSpPr>
        <p:spPr>
          <a:xfrm>
            <a:off x="429476" y="5459477"/>
            <a:ext cx="31676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/>
            <a:r>
              <a:rPr lang="en-US" b="1" i="0" dirty="0">
                <a:effectLst/>
                <a:latin typeface="-apple-system"/>
              </a:rPr>
              <a:t>Belt and Suspenders: </a:t>
            </a:r>
          </a:p>
          <a:p>
            <a:pPr algn="ctr" fontAlgn="auto"/>
            <a:r>
              <a:rPr lang="en-US" b="1" i="0" dirty="0">
                <a:effectLst/>
                <a:latin typeface="-apple-system"/>
              </a:rPr>
              <a:t>The need for “Safety”</a:t>
            </a:r>
          </a:p>
        </p:txBody>
      </p:sp>
    </p:spTree>
    <p:extLst>
      <p:ext uri="{BB962C8B-B14F-4D97-AF65-F5344CB8AC3E}">
        <p14:creationId xmlns:p14="http://schemas.microsoft.com/office/powerpoint/2010/main" val="23734426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 animBg="1"/>
      <p:bldP spid="18" grpId="0" animBg="1"/>
      <p:bldP spid="12" grpId="0" animBg="1"/>
      <p:bldP spid="3" grpId="0"/>
      <p:bldP spid="7" grpId="0"/>
    </p:bldLst>
  </p:timing>
</p:sld>
</file>

<file path=ppt/theme/theme1.xml><?xml version="1.0" encoding="utf-8"?>
<a:theme xmlns:a="http://schemas.openxmlformats.org/drawingml/2006/main" name="CC_std">
  <a:themeElements>
    <a:clrScheme name="">
      <a:dk1>
        <a:srgbClr val="000000"/>
      </a:dk1>
      <a:lt1>
        <a:srgbClr val="FFFFFF"/>
      </a:lt1>
      <a:dk2>
        <a:srgbClr val="0768A9"/>
      </a:dk2>
      <a:lt2>
        <a:srgbClr val="016A3A"/>
      </a:lt2>
      <a:accent1>
        <a:srgbClr val="A8034F"/>
      </a:accent1>
      <a:accent2>
        <a:srgbClr val="611759"/>
      </a:accent2>
      <a:accent3>
        <a:srgbClr val="FFFFFF"/>
      </a:accent3>
      <a:accent4>
        <a:srgbClr val="000000"/>
      </a:accent4>
      <a:accent5>
        <a:srgbClr val="D1AAB2"/>
      </a:accent5>
      <a:accent6>
        <a:srgbClr val="571450"/>
      </a:accent6>
      <a:hlink>
        <a:srgbClr val="F27D00"/>
      </a:hlink>
      <a:folHlink>
        <a:srgbClr val="EBB700"/>
      </a:folHlink>
    </a:clrScheme>
    <a:fontScheme name="CC_st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</a:objectDefaults>
  <a:extraClrSchemeLst>
    <a:extraClrScheme>
      <a:clrScheme name="CC_std 1">
        <a:dk1>
          <a:srgbClr val="061844"/>
        </a:dk1>
        <a:lt1>
          <a:srgbClr val="FFFFFF"/>
        </a:lt1>
        <a:dk2>
          <a:srgbClr val="474747"/>
        </a:dk2>
        <a:lt2>
          <a:srgbClr val="80A7A5"/>
        </a:lt2>
        <a:accent1>
          <a:srgbClr val="0768A9"/>
        </a:accent1>
        <a:accent2>
          <a:srgbClr val="6EBB1F"/>
        </a:accent2>
        <a:accent3>
          <a:srgbClr val="B1B1B1"/>
        </a:accent3>
        <a:accent4>
          <a:srgbClr val="DADADA"/>
        </a:accent4>
        <a:accent5>
          <a:srgbClr val="AAB9D1"/>
        </a:accent5>
        <a:accent6>
          <a:srgbClr val="63A91B"/>
        </a:accent6>
        <a:hlink>
          <a:srgbClr val="EE014C"/>
        </a:hlink>
        <a:folHlink>
          <a:srgbClr val="FFD1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_std 2">
        <a:dk1>
          <a:srgbClr val="000000"/>
        </a:dk1>
        <a:lt1>
          <a:srgbClr val="FFFFFF"/>
        </a:lt1>
        <a:dk2>
          <a:srgbClr val="B7D30B"/>
        </a:dk2>
        <a:lt2>
          <a:srgbClr val="084887"/>
        </a:lt2>
        <a:accent1>
          <a:srgbClr val="646464"/>
        </a:accent1>
        <a:accent2>
          <a:srgbClr val="2B85BB"/>
        </a:accent2>
        <a:accent3>
          <a:srgbClr val="FFFFFF"/>
        </a:accent3>
        <a:accent4>
          <a:srgbClr val="000000"/>
        </a:accent4>
        <a:accent5>
          <a:srgbClr val="B8B8B8"/>
        </a:accent5>
        <a:accent6>
          <a:srgbClr val="2678A9"/>
        </a:accent6>
        <a:hlink>
          <a:srgbClr val="FFD600"/>
        </a:hlink>
        <a:folHlink>
          <a:srgbClr val="A7AC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_std 3">
        <a:dk1>
          <a:srgbClr val="000000"/>
        </a:dk1>
        <a:lt1>
          <a:srgbClr val="000000"/>
        </a:lt1>
        <a:dk2>
          <a:srgbClr val="FFFFFF"/>
        </a:dk2>
        <a:lt2>
          <a:srgbClr val="9B9C70"/>
        </a:lt2>
        <a:accent1>
          <a:srgbClr val="FFA616"/>
        </a:accent1>
        <a:accent2>
          <a:srgbClr val="666666"/>
        </a:accent2>
        <a:accent3>
          <a:srgbClr val="AAAAAA"/>
        </a:accent3>
        <a:accent4>
          <a:srgbClr val="000000"/>
        </a:accent4>
        <a:accent5>
          <a:srgbClr val="FFD0AB"/>
        </a:accent5>
        <a:accent6>
          <a:srgbClr val="5C5C5C"/>
        </a:accent6>
        <a:hlink>
          <a:srgbClr val="BD3826"/>
        </a:hlink>
        <a:folHlink>
          <a:srgbClr val="45637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18969</TotalTime>
  <Words>1660</Words>
  <Application>Microsoft Office PowerPoint</Application>
  <PresentationFormat>Widescreen</PresentationFormat>
  <Paragraphs>403</Paragraphs>
  <Slides>47</Slides>
  <Notes>39</Notes>
  <HiddenSlides>0</HiddenSlides>
  <MMClips>9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63" baseType="lpstr">
      <vt:lpstr>AdvOTe60b6cd3.B</vt:lpstr>
      <vt:lpstr>Aharoni</vt:lpstr>
      <vt:lpstr>-apple-system</vt:lpstr>
      <vt:lpstr>Arial</vt:lpstr>
      <vt:lpstr>Avenir</vt:lpstr>
      <vt:lpstr>Calibri</vt:lpstr>
      <vt:lpstr>Calibri-Bold</vt:lpstr>
      <vt:lpstr>ff-quadraat-web-pro</vt:lpstr>
      <vt:lpstr>HelveticaNeue</vt:lpstr>
      <vt:lpstr>HelveticaNeueBoldCondensed</vt:lpstr>
      <vt:lpstr>inherit</vt:lpstr>
      <vt:lpstr>OTNEJMScalaSansLF</vt:lpstr>
      <vt:lpstr>SST-Roman</vt:lpstr>
      <vt:lpstr>Verdana</vt:lpstr>
      <vt:lpstr>Wingdings</vt:lpstr>
      <vt:lpstr>CC_std</vt:lpstr>
      <vt:lpstr>Patient Selection for Combined Left Atrial Appendage Closure &amp; AF Ablation in The Era of PFA and OPTION </vt:lpstr>
      <vt:lpstr>Disclosures</vt:lpstr>
      <vt:lpstr>Patient Selection for Combined LAAC &amp; AF Ablation </vt:lpstr>
      <vt:lpstr>John</vt:lpstr>
      <vt:lpstr>Indication for LAAC </vt:lpstr>
      <vt:lpstr>Indication for LAAC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Natural History of AF </vt:lpstr>
      <vt:lpstr>Natural History of AF </vt:lpstr>
      <vt:lpstr>PowerPoint Presentation</vt:lpstr>
      <vt:lpstr>Early AF Ablation</vt:lpstr>
      <vt:lpstr>PowerPoint Presentation</vt:lpstr>
      <vt:lpstr>Current Ablation Technology</vt:lpstr>
      <vt:lpstr>Current Ablation Technology</vt:lpstr>
      <vt:lpstr>Current Ablation Technology</vt:lpstr>
      <vt:lpstr>Current Ablation Technology</vt:lpstr>
      <vt:lpstr>Current Catheters Under Clinical Evaluation for PFA</vt:lpstr>
      <vt:lpstr>PowerPoint Presentation</vt:lpstr>
      <vt:lpstr>Advantages</vt:lpstr>
      <vt:lpstr>Advantages</vt:lpstr>
      <vt:lpstr>Advantages of PFA </vt:lpstr>
      <vt:lpstr>Advantages of PFA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Indication for LAAC </vt:lpstr>
      <vt:lpstr>2. Patients Referred  for LAAC with a “softer” indication for Afib ablation</vt:lpstr>
      <vt:lpstr>3. Patients with planned or inadvertent LAA isolation </vt:lpstr>
      <vt:lpstr>Patient Selection</vt:lpstr>
      <vt:lpstr>Theoretical safety concerns</vt:lpstr>
      <vt:lpstr>PowerPoint Presentation</vt:lpstr>
      <vt:lpstr>Tilting of device</vt:lpstr>
      <vt:lpstr>PowerPoint Presentation</vt:lpstr>
      <vt:lpstr>Patient Selection</vt:lpstr>
      <vt:lpstr>Impact of Future Clinical Trials on Concomitant Procedure</vt:lpstr>
      <vt:lpstr>Conclusion</vt:lpstr>
      <vt:lpstr>Questions for Concomitant Procedures</vt:lpstr>
      <vt:lpstr>EARLY Detection and Intervention: AF as a Disease Continuum</vt:lpstr>
      <vt:lpstr>Next few years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 Kanj</dc:creator>
  <cp:lastModifiedBy>Saliba, M.D., Walid I.</cp:lastModifiedBy>
  <cp:revision>202</cp:revision>
  <cp:lastPrinted>2024-02-19T13:23:48Z</cp:lastPrinted>
  <dcterms:created xsi:type="dcterms:W3CDTF">2021-09-19T23:42:13Z</dcterms:created>
  <dcterms:modified xsi:type="dcterms:W3CDTF">2025-04-01T08:55:27Z</dcterms:modified>
</cp:coreProperties>
</file>