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4" r:id="rId2"/>
    <p:sldId id="332" r:id="rId3"/>
    <p:sldId id="333" r:id="rId4"/>
    <p:sldId id="259" r:id="rId5"/>
    <p:sldId id="327" r:id="rId6"/>
    <p:sldId id="300" r:id="rId7"/>
    <p:sldId id="310" r:id="rId8"/>
    <p:sldId id="353" r:id="rId9"/>
    <p:sldId id="335" r:id="rId10"/>
    <p:sldId id="326" r:id="rId11"/>
    <p:sldId id="336" r:id="rId12"/>
    <p:sldId id="337" r:id="rId13"/>
    <p:sldId id="338" r:id="rId14"/>
    <p:sldId id="339" r:id="rId15"/>
    <p:sldId id="340" r:id="rId16"/>
    <p:sldId id="341" r:id="rId17"/>
    <p:sldId id="274" r:id="rId18"/>
    <p:sldId id="273" r:id="rId19"/>
    <p:sldId id="342" r:id="rId20"/>
    <p:sldId id="343" r:id="rId21"/>
    <p:sldId id="267" r:id="rId22"/>
    <p:sldId id="344" r:id="rId23"/>
    <p:sldId id="329" r:id="rId24"/>
    <p:sldId id="305" r:id="rId25"/>
    <p:sldId id="306" r:id="rId26"/>
    <p:sldId id="319" r:id="rId27"/>
    <p:sldId id="320" r:id="rId28"/>
    <p:sldId id="345" r:id="rId29"/>
    <p:sldId id="346" r:id="rId30"/>
    <p:sldId id="307" r:id="rId31"/>
    <p:sldId id="348" r:id="rId32"/>
    <p:sldId id="347" r:id="rId33"/>
    <p:sldId id="349" r:id="rId34"/>
    <p:sldId id="301" r:id="rId35"/>
    <p:sldId id="302" r:id="rId36"/>
    <p:sldId id="303" r:id="rId37"/>
    <p:sldId id="304" r:id="rId38"/>
    <p:sldId id="352" r:id="rId39"/>
    <p:sldId id="351" r:id="rId40"/>
    <p:sldId id="308" r:id="rId41"/>
    <p:sldId id="350" r:id="rId42"/>
    <p:sldId id="309" r:id="rId43"/>
    <p:sldId id="311" r:id="rId44"/>
    <p:sldId id="312" r:id="rId45"/>
    <p:sldId id="318" r:id="rId46"/>
    <p:sldId id="354" r:id="rId47"/>
    <p:sldId id="32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94721"/>
  </p:normalViewPr>
  <p:slideViewPr>
    <p:cSldViewPr snapToGrid="0" snapToObjects="1">
      <p:cViewPr varScale="1">
        <p:scale>
          <a:sx n="75" d="100"/>
          <a:sy n="7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95871-D574-4326-B935-6CAF79D3558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E424277-098E-4F4C-A419-567322D60F84}">
      <dgm:prSet/>
      <dgm:spPr/>
      <dgm:t>
        <a:bodyPr/>
        <a:lstStyle/>
        <a:p>
          <a:r>
            <a:rPr lang="en-US"/>
            <a:t>LDL&gt;190</a:t>
          </a:r>
        </a:p>
      </dgm:t>
    </dgm:pt>
    <dgm:pt modelId="{292B241D-9FB6-478D-8E65-76F0D6A54FF1}" type="parTrans" cxnId="{82832064-4A00-4CC9-B56D-1C36C4F751FE}">
      <dgm:prSet/>
      <dgm:spPr/>
      <dgm:t>
        <a:bodyPr/>
        <a:lstStyle/>
        <a:p>
          <a:endParaRPr lang="en-US"/>
        </a:p>
      </dgm:t>
    </dgm:pt>
    <dgm:pt modelId="{F3C14F9A-D287-4407-8E8D-313F4FA15283}" type="sibTrans" cxnId="{82832064-4A00-4CC9-B56D-1C36C4F751FE}">
      <dgm:prSet/>
      <dgm:spPr/>
      <dgm:t>
        <a:bodyPr/>
        <a:lstStyle/>
        <a:p>
          <a:endParaRPr lang="en-US"/>
        </a:p>
      </dgm:t>
    </dgm:pt>
    <dgm:pt modelId="{DBD3B1EB-3B02-4FD0-81F5-585624620C23}">
      <dgm:prSet/>
      <dgm:spPr/>
      <dgm:t>
        <a:bodyPr/>
        <a:lstStyle/>
        <a:p>
          <a:r>
            <a:rPr lang="en-US"/>
            <a:t>Diabetics LDL 70-189</a:t>
          </a:r>
        </a:p>
      </dgm:t>
    </dgm:pt>
    <dgm:pt modelId="{19B31D9D-DB77-447F-B356-094B5A1D396E}" type="parTrans" cxnId="{7CA295D9-312E-40D2-8C0D-BDAC3A2A49C3}">
      <dgm:prSet/>
      <dgm:spPr/>
      <dgm:t>
        <a:bodyPr/>
        <a:lstStyle/>
        <a:p>
          <a:endParaRPr lang="en-US"/>
        </a:p>
      </dgm:t>
    </dgm:pt>
    <dgm:pt modelId="{7B78F2F3-786E-4E27-9126-4BF3E36C0421}" type="sibTrans" cxnId="{7CA295D9-312E-40D2-8C0D-BDAC3A2A49C3}">
      <dgm:prSet/>
      <dgm:spPr/>
      <dgm:t>
        <a:bodyPr/>
        <a:lstStyle/>
        <a:p>
          <a:endParaRPr lang="en-US"/>
        </a:p>
      </dgm:t>
    </dgm:pt>
    <dgm:pt modelId="{A1BA6066-C427-4385-9444-9F64023865FA}">
      <dgm:prSet/>
      <dgm:spPr/>
      <dgm:t>
        <a:bodyPr/>
        <a:lstStyle/>
        <a:p>
          <a:r>
            <a:rPr lang="en-US"/>
            <a:t>Non Diabetics  LDL 70-189</a:t>
          </a:r>
        </a:p>
      </dgm:t>
    </dgm:pt>
    <dgm:pt modelId="{6167055D-1EEE-47C6-92FE-0F08E282C10A}" type="parTrans" cxnId="{6074EE56-C319-4ABC-8EE8-7CBDA8CFEAF9}">
      <dgm:prSet/>
      <dgm:spPr/>
      <dgm:t>
        <a:bodyPr/>
        <a:lstStyle/>
        <a:p>
          <a:endParaRPr lang="en-US"/>
        </a:p>
      </dgm:t>
    </dgm:pt>
    <dgm:pt modelId="{C7C65C74-DAB1-476D-B64F-45E6040D2707}" type="sibTrans" cxnId="{6074EE56-C319-4ABC-8EE8-7CBDA8CFEAF9}">
      <dgm:prSet/>
      <dgm:spPr/>
      <dgm:t>
        <a:bodyPr/>
        <a:lstStyle/>
        <a:p>
          <a:endParaRPr lang="en-US"/>
        </a:p>
      </dgm:t>
    </dgm:pt>
    <dgm:pt modelId="{57B059C3-F26D-4A6D-B3BC-7CB943DF022C}" type="pres">
      <dgm:prSet presAssocID="{FC295871-D574-4326-B935-6CAF79D355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BB2C12-CC2D-4835-93C9-89910493F37F}" type="pres">
      <dgm:prSet presAssocID="{1E424277-098E-4F4C-A419-567322D60F84}" presName="hierRoot1" presStyleCnt="0"/>
      <dgm:spPr/>
    </dgm:pt>
    <dgm:pt modelId="{B4BEE8CB-C71A-45AF-BDF2-DF8D59F672DE}" type="pres">
      <dgm:prSet presAssocID="{1E424277-098E-4F4C-A419-567322D60F84}" presName="composite" presStyleCnt="0"/>
      <dgm:spPr/>
    </dgm:pt>
    <dgm:pt modelId="{1A1B1D9B-D885-4F29-BA06-0A672BFAEB18}" type="pres">
      <dgm:prSet presAssocID="{1E424277-098E-4F4C-A419-567322D60F84}" presName="background" presStyleLbl="node0" presStyleIdx="0" presStyleCnt="3"/>
      <dgm:spPr/>
    </dgm:pt>
    <dgm:pt modelId="{EEDAB833-39F0-497A-9FF9-B36302399796}" type="pres">
      <dgm:prSet presAssocID="{1E424277-098E-4F4C-A419-567322D60F84}" presName="text" presStyleLbl="fgAcc0" presStyleIdx="0" presStyleCnt="3">
        <dgm:presLayoutVars>
          <dgm:chPref val="3"/>
        </dgm:presLayoutVars>
      </dgm:prSet>
      <dgm:spPr/>
    </dgm:pt>
    <dgm:pt modelId="{4F5C7165-0412-4A39-9929-9916B3B1BD1D}" type="pres">
      <dgm:prSet presAssocID="{1E424277-098E-4F4C-A419-567322D60F84}" presName="hierChild2" presStyleCnt="0"/>
      <dgm:spPr/>
    </dgm:pt>
    <dgm:pt modelId="{D137F654-B358-49E0-A65C-CF58F0DA8F83}" type="pres">
      <dgm:prSet presAssocID="{DBD3B1EB-3B02-4FD0-81F5-585624620C23}" presName="hierRoot1" presStyleCnt="0"/>
      <dgm:spPr/>
    </dgm:pt>
    <dgm:pt modelId="{C2AAD702-E4EB-413D-9CAF-497D63B4E66D}" type="pres">
      <dgm:prSet presAssocID="{DBD3B1EB-3B02-4FD0-81F5-585624620C23}" presName="composite" presStyleCnt="0"/>
      <dgm:spPr/>
    </dgm:pt>
    <dgm:pt modelId="{E0F33FD6-91AF-4014-A11F-E459BCED0728}" type="pres">
      <dgm:prSet presAssocID="{DBD3B1EB-3B02-4FD0-81F5-585624620C23}" presName="background" presStyleLbl="node0" presStyleIdx="1" presStyleCnt="3"/>
      <dgm:spPr/>
    </dgm:pt>
    <dgm:pt modelId="{C1BFD2DF-5B3C-4045-A82B-FDAD675A6409}" type="pres">
      <dgm:prSet presAssocID="{DBD3B1EB-3B02-4FD0-81F5-585624620C23}" presName="text" presStyleLbl="fgAcc0" presStyleIdx="1" presStyleCnt="3">
        <dgm:presLayoutVars>
          <dgm:chPref val="3"/>
        </dgm:presLayoutVars>
      </dgm:prSet>
      <dgm:spPr/>
    </dgm:pt>
    <dgm:pt modelId="{DB27BD49-2E5A-4D80-85F6-392DCD615BF0}" type="pres">
      <dgm:prSet presAssocID="{DBD3B1EB-3B02-4FD0-81F5-585624620C23}" presName="hierChild2" presStyleCnt="0"/>
      <dgm:spPr/>
    </dgm:pt>
    <dgm:pt modelId="{45FCCF2A-40A9-42D1-90E2-58349139C410}" type="pres">
      <dgm:prSet presAssocID="{A1BA6066-C427-4385-9444-9F64023865FA}" presName="hierRoot1" presStyleCnt="0"/>
      <dgm:spPr/>
    </dgm:pt>
    <dgm:pt modelId="{C226540E-B24E-4290-98E4-88EE1BAC5C81}" type="pres">
      <dgm:prSet presAssocID="{A1BA6066-C427-4385-9444-9F64023865FA}" presName="composite" presStyleCnt="0"/>
      <dgm:spPr/>
    </dgm:pt>
    <dgm:pt modelId="{58FF738C-5690-4464-AAE3-2EA641C3EFBF}" type="pres">
      <dgm:prSet presAssocID="{A1BA6066-C427-4385-9444-9F64023865FA}" presName="background" presStyleLbl="node0" presStyleIdx="2" presStyleCnt="3"/>
      <dgm:spPr/>
    </dgm:pt>
    <dgm:pt modelId="{BAAA00AF-B52D-4B56-B775-F9D022E7A352}" type="pres">
      <dgm:prSet presAssocID="{A1BA6066-C427-4385-9444-9F64023865FA}" presName="text" presStyleLbl="fgAcc0" presStyleIdx="2" presStyleCnt="3">
        <dgm:presLayoutVars>
          <dgm:chPref val="3"/>
        </dgm:presLayoutVars>
      </dgm:prSet>
      <dgm:spPr/>
    </dgm:pt>
    <dgm:pt modelId="{0E92B80A-4A6E-4B42-AD66-110282ADE51A}" type="pres">
      <dgm:prSet presAssocID="{A1BA6066-C427-4385-9444-9F64023865FA}" presName="hierChild2" presStyleCnt="0"/>
      <dgm:spPr/>
    </dgm:pt>
  </dgm:ptLst>
  <dgm:cxnLst>
    <dgm:cxn modelId="{435B1B33-F047-489C-99C3-7A4546C6EF61}" type="presOf" srcId="{DBD3B1EB-3B02-4FD0-81F5-585624620C23}" destId="{C1BFD2DF-5B3C-4045-A82B-FDAD675A6409}" srcOrd="0" destOrd="0" presId="urn:microsoft.com/office/officeart/2005/8/layout/hierarchy1"/>
    <dgm:cxn modelId="{132F9C5B-3A21-48BE-8AAA-CA9FF8B97FE7}" type="presOf" srcId="{A1BA6066-C427-4385-9444-9F64023865FA}" destId="{BAAA00AF-B52D-4B56-B775-F9D022E7A352}" srcOrd="0" destOrd="0" presId="urn:microsoft.com/office/officeart/2005/8/layout/hierarchy1"/>
    <dgm:cxn modelId="{82832064-4A00-4CC9-B56D-1C36C4F751FE}" srcId="{FC295871-D574-4326-B935-6CAF79D35582}" destId="{1E424277-098E-4F4C-A419-567322D60F84}" srcOrd="0" destOrd="0" parTransId="{292B241D-9FB6-478D-8E65-76F0D6A54FF1}" sibTransId="{F3C14F9A-D287-4407-8E8D-313F4FA15283}"/>
    <dgm:cxn modelId="{AC827544-6C9B-439A-88C8-2E29B89359A6}" type="presOf" srcId="{1E424277-098E-4F4C-A419-567322D60F84}" destId="{EEDAB833-39F0-497A-9FF9-B36302399796}" srcOrd="0" destOrd="0" presId="urn:microsoft.com/office/officeart/2005/8/layout/hierarchy1"/>
    <dgm:cxn modelId="{C7920F71-CACB-42BB-B6CB-AB51F1678028}" type="presOf" srcId="{FC295871-D574-4326-B935-6CAF79D35582}" destId="{57B059C3-F26D-4A6D-B3BC-7CB943DF022C}" srcOrd="0" destOrd="0" presId="urn:microsoft.com/office/officeart/2005/8/layout/hierarchy1"/>
    <dgm:cxn modelId="{6074EE56-C319-4ABC-8EE8-7CBDA8CFEAF9}" srcId="{FC295871-D574-4326-B935-6CAF79D35582}" destId="{A1BA6066-C427-4385-9444-9F64023865FA}" srcOrd="2" destOrd="0" parTransId="{6167055D-1EEE-47C6-92FE-0F08E282C10A}" sibTransId="{C7C65C74-DAB1-476D-B64F-45E6040D2707}"/>
    <dgm:cxn modelId="{7CA295D9-312E-40D2-8C0D-BDAC3A2A49C3}" srcId="{FC295871-D574-4326-B935-6CAF79D35582}" destId="{DBD3B1EB-3B02-4FD0-81F5-585624620C23}" srcOrd="1" destOrd="0" parTransId="{19B31D9D-DB77-447F-B356-094B5A1D396E}" sibTransId="{7B78F2F3-786E-4E27-9126-4BF3E36C0421}"/>
    <dgm:cxn modelId="{7D6CD695-5A87-4B1C-9206-EAA32CFCD2E7}" type="presParOf" srcId="{57B059C3-F26D-4A6D-B3BC-7CB943DF022C}" destId="{41BB2C12-CC2D-4835-93C9-89910493F37F}" srcOrd="0" destOrd="0" presId="urn:microsoft.com/office/officeart/2005/8/layout/hierarchy1"/>
    <dgm:cxn modelId="{FCD742AE-DE55-41FD-8143-EAA61D2DDF83}" type="presParOf" srcId="{41BB2C12-CC2D-4835-93C9-89910493F37F}" destId="{B4BEE8CB-C71A-45AF-BDF2-DF8D59F672DE}" srcOrd="0" destOrd="0" presId="urn:microsoft.com/office/officeart/2005/8/layout/hierarchy1"/>
    <dgm:cxn modelId="{19AA7ECB-4262-47E5-8943-A0638CE7AB3B}" type="presParOf" srcId="{B4BEE8CB-C71A-45AF-BDF2-DF8D59F672DE}" destId="{1A1B1D9B-D885-4F29-BA06-0A672BFAEB18}" srcOrd="0" destOrd="0" presId="urn:microsoft.com/office/officeart/2005/8/layout/hierarchy1"/>
    <dgm:cxn modelId="{83D57EC1-07E3-4478-98AB-FC5AC470D696}" type="presParOf" srcId="{B4BEE8CB-C71A-45AF-BDF2-DF8D59F672DE}" destId="{EEDAB833-39F0-497A-9FF9-B36302399796}" srcOrd="1" destOrd="0" presId="urn:microsoft.com/office/officeart/2005/8/layout/hierarchy1"/>
    <dgm:cxn modelId="{F857BD7E-594E-4BE3-9A40-1A2A0A76FB0A}" type="presParOf" srcId="{41BB2C12-CC2D-4835-93C9-89910493F37F}" destId="{4F5C7165-0412-4A39-9929-9916B3B1BD1D}" srcOrd="1" destOrd="0" presId="urn:microsoft.com/office/officeart/2005/8/layout/hierarchy1"/>
    <dgm:cxn modelId="{DC5A512F-ED20-4B3A-83AA-91B61FA23B85}" type="presParOf" srcId="{57B059C3-F26D-4A6D-B3BC-7CB943DF022C}" destId="{D137F654-B358-49E0-A65C-CF58F0DA8F83}" srcOrd="1" destOrd="0" presId="urn:microsoft.com/office/officeart/2005/8/layout/hierarchy1"/>
    <dgm:cxn modelId="{FF0AA4D5-3A18-4DE7-8E90-04C97C645BE0}" type="presParOf" srcId="{D137F654-B358-49E0-A65C-CF58F0DA8F83}" destId="{C2AAD702-E4EB-413D-9CAF-497D63B4E66D}" srcOrd="0" destOrd="0" presId="urn:microsoft.com/office/officeart/2005/8/layout/hierarchy1"/>
    <dgm:cxn modelId="{6223F159-CC57-451C-ACCF-3E3A6997F879}" type="presParOf" srcId="{C2AAD702-E4EB-413D-9CAF-497D63B4E66D}" destId="{E0F33FD6-91AF-4014-A11F-E459BCED0728}" srcOrd="0" destOrd="0" presId="urn:microsoft.com/office/officeart/2005/8/layout/hierarchy1"/>
    <dgm:cxn modelId="{283CC3A5-D4E5-4565-83F5-3A199DC4CA2F}" type="presParOf" srcId="{C2AAD702-E4EB-413D-9CAF-497D63B4E66D}" destId="{C1BFD2DF-5B3C-4045-A82B-FDAD675A6409}" srcOrd="1" destOrd="0" presId="urn:microsoft.com/office/officeart/2005/8/layout/hierarchy1"/>
    <dgm:cxn modelId="{1F0EFC7C-BC5B-4BEA-A7DA-F1D7A288A30C}" type="presParOf" srcId="{D137F654-B358-49E0-A65C-CF58F0DA8F83}" destId="{DB27BD49-2E5A-4D80-85F6-392DCD615BF0}" srcOrd="1" destOrd="0" presId="urn:microsoft.com/office/officeart/2005/8/layout/hierarchy1"/>
    <dgm:cxn modelId="{AC7F79D0-75E6-4EBD-A1C8-6CD24BE5C626}" type="presParOf" srcId="{57B059C3-F26D-4A6D-B3BC-7CB943DF022C}" destId="{45FCCF2A-40A9-42D1-90E2-58349139C410}" srcOrd="2" destOrd="0" presId="urn:microsoft.com/office/officeart/2005/8/layout/hierarchy1"/>
    <dgm:cxn modelId="{1378CDB6-C148-4FD8-B20D-DCC78C94A967}" type="presParOf" srcId="{45FCCF2A-40A9-42D1-90E2-58349139C410}" destId="{C226540E-B24E-4290-98E4-88EE1BAC5C81}" srcOrd="0" destOrd="0" presId="urn:microsoft.com/office/officeart/2005/8/layout/hierarchy1"/>
    <dgm:cxn modelId="{9A6AACE7-3E0A-4760-9A28-3D2958426841}" type="presParOf" srcId="{C226540E-B24E-4290-98E4-88EE1BAC5C81}" destId="{58FF738C-5690-4464-AAE3-2EA641C3EFBF}" srcOrd="0" destOrd="0" presId="urn:microsoft.com/office/officeart/2005/8/layout/hierarchy1"/>
    <dgm:cxn modelId="{BA8AE2B9-2F44-469A-8481-90EEECC660F0}" type="presParOf" srcId="{C226540E-B24E-4290-98E4-88EE1BAC5C81}" destId="{BAAA00AF-B52D-4B56-B775-F9D022E7A352}" srcOrd="1" destOrd="0" presId="urn:microsoft.com/office/officeart/2005/8/layout/hierarchy1"/>
    <dgm:cxn modelId="{66CC385F-5A52-4697-9F97-DA2DE9959BCC}" type="presParOf" srcId="{45FCCF2A-40A9-42D1-90E2-58349139C410}" destId="{0E92B80A-4A6E-4B42-AD66-110282ADE5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26E7F-96B1-4ED8-AD30-6BB24CB43F2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B5F306-1859-4ED6-AA05-82FCB3C437A8}">
      <dgm:prSet/>
      <dgm:spPr/>
      <dgm:t>
        <a:bodyPr/>
        <a:lstStyle/>
        <a:p>
          <a:r>
            <a:rPr lang="en-US"/>
            <a:t>LDL &lt;10</a:t>
          </a:r>
        </a:p>
      </dgm:t>
    </dgm:pt>
    <dgm:pt modelId="{1E547AC1-0123-40E3-82CF-7C078521FC93}" type="parTrans" cxnId="{9CFD5B52-79EE-4098-897F-3D131DA085F4}">
      <dgm:prSet/>
      <dgm:spPr/>
      <dgm:t>
        <a:bodyPr/>
        <a:lstStyle/>
        <a:p>
          <a:endParaRPr lang="en-US"/>
        </a:p>
      </dgm:t>
    </dgm:pt>
    <dgm:pt modelId="{C8FEDB84-3ED8-4DE1-BE06-4AAD76E7D483}" type="sibTrans" cxnId="{9CFD5B52-79EE-4098-897F-3D131DA085F4}">
      <dgm:prSet/>
      <dgm:spPr/>
      <dgm:t>
        <a:bodyPr/>
        <a:lstStyle/>
        <a:p>
          <a:endParaRPr lang="en-US"/>
        </a:p>
      </dgm:t>
    </dgm:pt>
    <dgm:pt modelId="{6125BA76-678B-4ADC-9040-EA46DFFD3AAD}">
      <dgm:prSet/>
      <dgm:spPr/>
      <dgm:t>
        <a:bodyPr/>
        <a:lstStyle/>
        <a:p>
          <a:r>
            <a:rPr lang="en-US"/>
            <a:t>Chol 69</a:t>
          </a:r>
        </a:p>
      </dgm:t>
    </dgm:pt>
    <dgm:pt modelId="{E3B5A1D3-C33D-4A85-8D76-AFB9A400D162}" type="parTrans" cxnId="{11008BC7-8ACF-453F-8CE8-5B9DB01243F0}">
      <dgm:prSet/>
      <dgm:spPr/>
      <dgm:t>
        <a:bodyPr/>
        <a:lstStyle/>
        <a:p>
          <a:endParaRPr lang="en-US"/>
        </a:p>
      </dgm:t>
    </dgm:pt>
    <dgm:pt modelId="{8643E0BA-01D3-4FB4-A516-6A2578FEF682}" type="sibTrans" cxnId="{11008BC7-8ACF-453F-8CE8-5B9DB01243F0}">
      <dgm:prSet/>
      <dgm:spPr/>
      <dgm:t>
        <a:bodyPr/>
        <a:lstStyle/>
        <a:p>
          <a:endParaRPr lang="en-US"/>
        </a:p>
      </dgm:t>
    </dgm:pt>
    <dgm:pt modelId="{690D3DE1-2C4C-4618-AF7C-75C3C0D77FFE}">
      <dgm:prSet/>
      <dgm:spPr/>
      <dgm:t>
        <a:bodyPr/>
        <a:lstStyle/>
        <a:p>
          <a:r>
            <a:rPr lang="en-US"/>
            <a:t>HDL 45</a:t>
          </a:r>
        </a:p>
      </dgm:t>
    </dgm:pt>
    <dgm:pt modelId="{D5DE6540-6BA2-4561-98C1-8F209A93EBC7}" type="parTrans" cxnId="{5355099D-1BB2-44DF-A4B4-37CEF48ACFCD}">
      <dgm:prSet/>
      <dgm:spPr/>
      <dgm:t>
        <a:bodyPr/>
        <a:lstStyle/>
        <a:p>
          <a:endParaRPr lang="en-US"/>
        </a:p>
      </dgm:t>
    </dgm:pt>
    <dgm:pt modelId="{794A6FFD-643A-4623-B6F7-270301F8D065}" type="sibTrans" cxnId="{5355099D-1BB2-44DF-A4B4-37CEF48ACFCD}">
      <dgm:prSet/>
      <dgm:spPr/>
      <dgm:t>
        <a:bodyPr/>
        <a:lstStyle/>
        <a:p>
          <a:endParaRPr lang="en-US"/>
        </a:p>
      </dgm:t>
    </dgm:pt>
    <dgm:pt modelId="{DB6D0B24-7602-419C-B01F-8744465D1E16}">
      <dgm:prSet/>
      <dgm:spPr/>
      <dgm:t>
        <a:bodyPr/>
        <a:lstStyle/>
        <a:p>
          <a:r>
            <a:rPr lang="en-US"/>
            <a:t>Tg 79</a:t>
          </a:r>
        </a:p>
      </dgm:t>
    </dgm:pt>
    <dgm:pt modelId="{DBA65603-A8DA-4EE8-BCD4-1A3A1860429D}" type="parTrans" cxnId="{8623FF47-11A0-4D9F-A0E6-84C684E43724}">
      <dgm:prSet/>
      <dgm:spPr/>
      <dgm:t>
        <a:bodyPr/>
        <a:lstStyle/>
        <a:p>
          <a:endParaRPr lang="en-US"/>
        </a:p>
      </dgm:t>
    </dgm:pt>
    <dgm:pt modelId="{695AB378-B881-4619-A434-9529E635A89C}" type="sibTrans" cxnId="{8623FF47-11A0-4D9F-A0E6-84C684E43724}">
      <dgm:prSet/>
      <dgm:spPr/>
      <dgm:t>
        <a:bodyPr/>
        <a:lstStyle/>
        <a:p>
          <a:endParaRPr lang="en-US"/>
        </a:p>
      </dgm:t>
    </dgm:pt>
    <dgm:pt modelId="{5028E8D8-98C5-46A2-B3C2-01DD8F3A4BE5}" type="pres">
      <dgm:prSet presAssocID="{97826E7F-96B1-4ED8-AD30-6BB24CB43F23}" presName="matrix" presStyleCnt="0">
        <dgm:presLayoutVars>
          <dgm:chMax val="1"/>
          <dgm:dir/>
          <dgm:resizeHandles val="exact"/>
        </dgm:presLayoutVars>
      </dgm:prSet>
      <dgm:spPr/>
    </dgm:pt>
    <dgm:pt modelId="{071F1C5E-AAF0-47BD-AB63-DCDDD56174E3}" type="pres">
      <dgm:prSet presAssocID="{97826E7F-96B1-4ED8-AD30-6BB24CB43F23}" presName="diamond" presStyleLbl="bgShp" presStyleIdx="0" presStyleCnt="1"/>
      <dgm:spPr/>
    </dgm:pt>
    <dgm:pt modelId="{330D550A-313C-4597-A41E-878D8BF57D70}" type="pres">
      <dgm:prSet presAssocID="{97826E7F-96B1-4ED8-AD30-6BB24CB43F2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DD7E091-7717-4FCF-BC08-F8E5173C64A0}" type="pres">
      <dgm:prSet presAssocID="{97826E7F-96B1-4ED8-AD30-6BB24CB43F2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43F6330-7D16-43C0-B3C8-AF27323D02D0}" type="pres">
      <dgm:prSet presAssocID="{97826E7F-96B1-4ED8-AD30-6BB24CB43F2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CE177D-6BE7-4325-AE76-4B44F72B72F5}" type="pres">
      <dgm:prSet presAssocID="{97826E7F-96B1-4ED8-AD30-6BB24CB43F2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1D3A701-18E1-4022-BD55-856545E93C89}" type="presOf" srcId="{6125BA76-678B-4ADC-9040-EA46DFFD3AAD}" destId="{3DD7E091-7717-4FCF-BC08-F8E5173C64A0}" srcOrd="0" destOrd="0" presId="urn:microsoft.com/office/officeart/2005/8/layout/matrix3"/>
    <dgm:cxn modelId="{8623FF47-11A0-4D9F-A0E6-84C684E43724}" srcId="{97826E7F-96B1-4ED8-AD30-6BB24CB43F23}" destId="{DB6D0B24-7602-419C-B01F-8744465D1E16}" srcOrd="3" destOrd="0" parTransId="{DBA65603-A8DA-4EE8-BCD4-1A3A1860429D}" sibTransId="{695AB378-B881-4619-A434-9529E635A89C}"/>
    <dgm:cxn modelId="{2239B96F-588A-4C5F-B8C5-A8797056F2B6}" type="presOf" srcId="{FBB5F306-1859-4ED6-AA05-82FCB3C437A8}" destId="{330D550A-313C-4597-A41E-878D8BF57D70}" srcOrd="0" destOrd="0" presId="urn:microsoft.com/office/officeart/2005/8/layout/matrix3"/>
    <dgm:cxn modelId="{9CFD5B52-79EE-4098-897F-3D131DA085F4}" srcId="{97826E7F-96B1-4ED8-AD30-6BB24CB43F23}" destId="{FBB5F306-1859-4ED6-AA05-82FCB3C437A8}" srcOrd="0" destOrd="0" parTransId="{1E547AC1-0123-40E3-82CF-7C078521FC93}" sibTransId="{C8FEDB84-3ED8-4DE1-BE06-4AAD76E7D483}"/>
    <dgm:cxn modelId="{BC508880-172F-4042-8EB4-E3287FABE1B6}" type="presOf" srcId="{690D3DE1-2C4C-4618-AF7C-75C3C0D77FFE}" destId="{A43F6330-7D16-43C0-B3C8-AF27323D02D0}" srcOrd="0" destOrd="0" presId="urn:microsoft.com/office/officeart/2005/8/layout/matrix3"/>
    <dgm:cxn modelId="{DA173096-CBF8-4504-8D53-D76669122020}" type="presOf" srcId="{97826E7F-96B1-4ED8-AD30-6BB24CB43F23}" destId="{5028E8D8-98C5-46A2-B3C2-01DD8F3A4BE5}" srcOrd="0" destOrd="0" presId="urn:microsoft.com/office/officeart/2005/8/layout/matrix3"/>
    <dgm:cxn modelId="{5355099D-1BB2-44DF-A4B4-37CEF48ACFCD}" srcId="{97826E7F-96B1-4ED8-AD30-6BB24CB43F23}" destId="{690D3DE1-2C4C-4618-AF7C-75C3C0D77FFE}" srcOrd="2" destOrd="0" parTransId="{D5DE6540-6BA2-4561-98C1-8F209A93EBC7}" sibTransId="{794A6FFD-643A-4623-B6F7-270301F8D065}"/>
    <dgm:cxn modelId="{11008BC7-8ACF-453F-8CE8-5B9DB01243F0}" srcId="{97826E7F-96B1-4ED8-AD30-6BB24CB43F23}" destId="{6125BA76-678B-4ADC-9040-EA46DFFD3AAD}" srcOrd="1" destOrd="0" parTransId="{E3B5A1D3-C33D-4A85-8D76-AFB9A400D162}" sibTransId="{8643E0BA-01D3-4FB4-A516-6A2578FEF682}"/>
    <dgm:cxn modelId="{35D780F2-AFDE-416D-A226-D965E5CC4909}" type="presOf" srcId="{DB6D0B24-7602-419C-B01F-8744465D1E16}" destId="{12CE177D-6BE7-4325-AE76-4B44F72B72F5}" srcOrd="0" destOrd="0" presId="urn:microsoft.com/office/officeart/2005/8/layout/matrix3"/>
    <dgm:cxn modelId="{C3466BEB-8A73-44AB-9D70-04B1795E27D2}" type="presParOf" srcId="{5028E8D8-98C5-46A2-B3C2-01DD8F3A4BE5}" destId="{071F1C5E-AAF0-47BD-AB63-DCDDD56174E3}" srcOrd="0" destOrd="0" presId="urn:microsoft.com/office/officeart/2005/8/layout/matrix3"/>
    <dgm:cxn modelId="{6A14FDE6-E0D4-4361-BC9A-2EA23AD5C760}" type="presParOf" srcId="{5028E8D8-98C5-46A2-B3C2-01DD8F3A4BE5}" destId="{330D550A-313C-4597-A41E-878D8BF57D70}" srcOrd="1" destOrd="0" presId="urn:microsoft.com/office/officeart/2005/8/layout/matrix3"/>
    <dgm:cxn modelId="{E1D2326A-1AD0-4624-8BCF-AD6A5ABD6367}" type="presParOf" srcId="{5028E8D8-98C5-46A2-B3C2-01DD8F3A4BE5}" destId="{3DD7E091-7717-4FCF-BC08-F8E5173C64A0}" srcOrd="2" destOrd="0" presId="urn:microsoft.com/office/officeart/2005/8/layout/matrix3"/>
    <dgm:cxn modelId="{E84D3B2C-C819-4E18-8AB1-A2CF6C8A7771}" type="presParOf" srcId="{5028E8D8-98C5-46A2-B3C2-01DD8F3A4BE5}" destId="{A43F6330-7D16-43C0-B3C8-AF27323D02D0}" srcOrd="3" destOrd="0" presId="urn:microsoft.com/office/officeart/2005/8/layout/matrix3"/>
    <dgm:cxn modelId="{BF651858-FC12-4078-8D73-99E8F2FF1121}" type="presParOf" srcId="{5028E8D8-98C5-46A2-B3C2-01DD8F3A4BE5}" destId="{12CE177D-6BE7-4325-AE76-4B44F72B72F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B1D9B-D885-4F29-BA06-0A672BFAEB18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AB833-39F0-497A-9FF9-B36302399796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LDL&gt;190</a:t>
          </a:r>
        </a:p>
      </dsp:txBody>
      <dsp:txXfrm>
        <a:off x="378614" y="886531"/>
        <a:ext cx="2810360" cy="1744948"/>
      </dsp:txXfrm>
    </dsp:sp>
    <dsp:sp modelId="{E0F33FD6-91AF-4014-A11F-E459BCED0728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FD2DF-5B3C-4045-A82B-FDAD675A6409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Diabetics LDL 70-189</a:t>
          </a:r>
        </a:p>
      </dsp:txBody>
      <dsp:txXfrm>
        <a:off x="3946203" y="886531"/>
        <a:ext cx="2810360" cy="1744948"/>
      </dsp:txXfrm>
    </dsp:sp>
    <dsp:sp modelId="{58FF738C-5690-4464-AAE3-2EA641C3EFBF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A00AF-B52D-4B56-B775-F9D022E7A352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Non Diabetics  LDL 70-189</a:t>
          </a:r>
        </a:p>
      </dsp:txBody>
      <dsp:txXfrm>
        <a:off x="7513791" y="886531"/>
        <a:ext cx="2810360" cy="1744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F1C5E-AAF0-47BD-AB63-DCDDD56174E3}">
      <dsp:nvSpPr>
        <dsp:cNvPr id="0" name=""/>
        <dsp:cNvSpPr/>
      </dsp:nvSpPr>
      <dsp:spPr>
        <a:xfrm>
          <a:off x="3367512" y="0"/>
          <a:ext cx="4192805" cy="419280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D550A-313C-4597-A41E-878D8BF57D70}">
      <dsp:nvSpPr>
        <dsp:cNvPr id="0" name=""/>
        <dsp:cNvSpPr/>
      </dsp:nvSpPr>
      <dsp:spPr>
        <a:xfrm>
          <a:off x="3765828" y="398316"/>
          <a:ext cx="1635193" cy="16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LDL &lt;10</a:t>
          </a:r>
        </a:p>
      </dsp:txBody>
      <dsp:txXfrm>
        <a:off x="3845652" y="478140"/>
        <a:ext cx="1475545" cy="1475545"/>
      </dsp:txXfrm>
    </dsp:sp>
    <dsp:sp modelId="{3DD7E091-7717-4FCF-BC08-F8E5173C64A0}">
      <dsp:nvSpPr>
        <dsp:cNvPr id="0" name=""/>
        <dsp:cNvSpPr/>
      </dsp:nvSpPr>
      <dsp:spPr>
        <a:xfrm>
          <a:off x="5526806" y="398316"/>
          <a:ext cx="1635193" cy="16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Chol 69</a:t>
          </a:r>
        </a:p>
      </dsp:txBody>
      <dsp:txXfrm>
        <a:off x="5606630" y="478140"/>
        <a:ext cx="1475545" cy="1475545"/>
      </dsp:txXfrm>
    </dsp:sp>
    <dsp:sp modelId="{A43F6330-7D16-43C0-B3C8-AF27323D02D0}">
      <dsp:nvSpPr>
        <dsp:cNvPr id="0" name=""/>
        <dsp:cNvSpPr/>
      </dsp:nvSpPr>
      <dsp:spPr>
        <a:xfrm>
          <a:off x="3765828" y="2159294"/>
          <a:ext cx="1635193" cy="16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HDL 45</a:t>
          </a:r>
        </a:p>
      </dsp:txBody>
      <dsp:txXfrm>
        <a:off x="3845652" y="2239118"/>
        <a:ext cx="1475545" cy="1475545"/>
      </dsp:txXfrm>
    </dsp:sp>
    <dsp:sp modelId="{12CE177D-6BE7-4325-AE76-4B44F72B72F5}">
      <dsp:nvSpPr>
        <dsp:cNvPr id="0" name=""/>
        <dsp:cNvSpPr/>
      </dsp:nvSpPr>
      <dsp:spPr>
        <a:xfrm>
          <a:off x="5526806" y="2159294"/>
          <a:ext cx="1635193" cy="16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Tg 79</a:t>
          </a:r>
        </a:p>
      </dsp:txBody>
      <dsp:txXfrm>
        <a:off x="5606630" y="2239118"/>
        <a:ext cx="1475545" cy="1475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B52A-1C7C-994A-B922-D2113D95A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62F4D-8D24-C944-A5CB-2D2F97816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26EC-E090-9948-9A7C-8A94FCDE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A3F-B95C-9C4B-8198-1A61037437B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045B6-E2D2-2146-94A9-88AB35E0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1857B-83A9-CA4B-84D0-B6BB7324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410-2D65-974E-A945-19E254B5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7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50E0-29B2-704F-9A12-BE099E3A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D4CA4-275F-014A-ACB1-5DE4FB05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77020-120F-084A-9265-DD0171DB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A3F-B95C-9C4B-8198-1A61037437B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CD49-7A68-F045-9EDE-FBB5FDC9F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A00DF-0316-7746-A519-A171138B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410-2D65-974E-A945-19E254B5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8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D38FD0-49B3-6946-8871-67D7F5B9B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A8E49-6FF7-5942-83FB-344B18B9A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2B8DE-D238-8F47-B35F-D9E8C7D00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A3F-B95C-9C4B-8198-1A61037437B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68C6B-208A-A844-85CB-297333E6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AAAB-91AE-DD4F-8CDC-B4A64718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410-2D65-974E-A945-19E254B5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1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BF7BC-5825-6545-BF31-1DE7F3E4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941C0-0C46-AA42-B8D1-AE191E053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BAA24-8398-EE4B-ACF4-81A8E6FC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A3F-B95C-9C4B-8198-1A61037437B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4957C-0E9C-5846-A4E2-064610CC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23FEB-3C87-0A46-81EE-41A3BAA0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410-2D65-974E-A945-19E254B5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C0AF-7B43-054C-A85E-037EED5F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B7DF2-6C37-2249-B7DD-460E2846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390C3-AD36-3643-8752-452596C2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A3F-B95C-9C4B-8198-1A61037437B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D8C04-0C7E-1145-AA20-2D67ADE9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B687-BC26-3847-80FA-B86AEBEC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410-2D65-974E-A945-19E254B5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2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75B4-2BA5-F240-A8C2-0CCED0CB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5572B-91C8-674D-A53C-9E709ABF7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8DDF0-7077-9F41-9803-E65F817B2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DFF7A-4AEC-DC46-8A26-EC590BDB5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A3F-B95C-9C4B-8198-1A61037437B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2601C-21A8-EA43-BA01-CF7B4EB7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62294-058A-EA4A-94D5-8B59384C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410-2D65-974E-A945-19E254B5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4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9BA4-1BE3-1840-A6E1-FB1B06BB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5BE5B-5F67-EA45-B748-DB20ACC11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7BC52-11F5-C042-A896-79D63952C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5A3BD-968C-7E4D-B199-9A2691E79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C90B4F-28E5-A647-8B16-4A1ACE935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1AD1E-0915-B342-8521-A3AC2404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A3F-B95C-9C4B-8198-1A61037437B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F6377-C9D5-C04D-859F-9F27DCFA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F4062-7ADE-2249-9694-6B780354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410-2D65-974E-A945-19E254B5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64C16-5FDF-9F41-829B-F4167BA7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6BFCC-39EA-8E43-AB1B-E21603B7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A3F-B95C-9C4B-8198-1A61037437B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F61A1-9026-CA4A-A669-177322C3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17F58-D54D-3A48-AF27-C44EEF46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410-2D65-974E-A945-19E254B5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4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052936-844D-ED42-A7A2-CF4571E3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A3F-B95C-9C4B-8198-1A61037437B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D9648-A9A5-6B44-BEAE-296887D6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67B4A-00C2-3049-A2B9-CFD812BB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410-2D65-974E-A945-19E254B5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9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B8F8-8FA4-D649-A219-A46ABCE1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739F-A686-1C41-B0CF-6E0AD9C5E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D1AA5-2138-7B47-941F-551658E8A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DDB4-F9C2-8548-A8D7-06FA56F1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A3F-B95C-9C4B-8198-1A61037437B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BE723-13C0-C942-A491-E9AB953A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34C49-34D9-B64B-9A9F-4995AFB0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410-2D65-974E-A945-19E254B5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5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417F-A56E-D146-A85D-254136F5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812F0-67F8-9846-978C-E42F37DEB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D0FE3-9EC8-344B-8603-76001739A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7F339-B1CA-A54B-A1F7-C3DC17CC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A3F-B95C-9C4B-8198-1A61037437B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A2D9F-4932-1A48-AAFD-B5B8943C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67207-6A13-CE41-877B-59325686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410-2D65-974E-A945-19E254B5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A5AF4-EFB7-9548-9E84-3C83EC3F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2ADD1-2BB7-414E-BADD-ADB23A5D3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7097E-EB84-3B41-944D-DAEC21898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BBA3F-B95C-9C4B-8198-1A61037437B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45E96-3C03-8B42-8357-8F6663BC4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70F33-4DA7-864D-9BC4-D1B867FC0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6410-2D65-974E-A945-19E254B55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D3648-2801-1247-B532-100349A0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Lipid Review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ADB3-0FCC-774B-9802-D56F703E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What</a:t>
            </a:r>
          </a:p>
          <a:p>
            <a:r>
              <a:rPr lang="en-US" dirty="0"/>
              <a:t>When</a:t>
            </a:r>
          </a:p>
          <a:p>
            <a:r>
              <a:rPr lang="en-US" dirty="0"/>
              <a:t>Whom</a:t>
            </a:r>
          </a:p>
          <a:p>
            <a:r>
              <a:rPr lang="en-US" dirty="0"/>
              <a:t>Goal of therapy</a:t>
            </a:r>
          </a:p>
        </p:txBody>
      </p:sp>
    </p:spTree>
    <p:extLst>
      <p:ext uri="{BB962C8B-B14F-4D97-AF65-F5344CB8AC3E}">
        <p14:creationId xmlns:p14="http://schemas.microsoft.com/office/powerpoint/2010/main" val="277811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FE629-14C6-7242-A48D-345A6618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Primary Prevention    Age &gt;75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B910E1-F1D3-9246-BF0B-2C775F860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95"/>
          <a:stretch/>
        </p:blipFill>
        <p:spPr>
          <a:xfrm>
            <a:off x="432225" y="2899862"/>
            <a:ext cx="11327549" cy="17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2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68A2F-0C45-0C4F-844E-F8600F1A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Age 40-75,  Primary Prevention, 3 categories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F2BF9B-CAE5-BCF9-A36F-E92104E02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52897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36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FB54C-8C53-FD45-9027-AB6A11007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Primary prevention Age 40-75 LDL&gt;190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B3093872-59E0-6E45-BE9D-1AD22789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636" y="678900"/>
            <a:ext cx="5456836" cy="5119233"/>
          </a:xfrm>
        </p:spPr>
        <p:txBody>
          <a:bodyPr anchor="ctr">
            <a:normAutofit/>
          </a:bodyPr>
          <a:lstStyle/>
          <a:p>
            <a:r>
              <a:rPr lang="en-US" sz="2200" dirty="0"/>
              <a:t>High dose statin- Don’t need to calculate 10 year risk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If max dose statin and LDL&gt;100, add ezetimibe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If on max dose statin + ezetimibe LDL still&gt;100 – adding PCSK9 inhibitor is reasonable if patient has increased ASCVD risk</a:t>
            </a:r>
          </a:p>
        </p:txBody>
      </p:sp>
    </p:spTree>
    <p:extLst>
      <p:ext uri="{BB962C8B-B14F-4D97-AF65-F5344CB8AC3E}">
        <p14:creationId xmlns:p14="http://schemas.microsoft.com/office/powerpoint/2010/main" val="199435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8E8BE-4A9A-FF44-955E-A71638C9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dirty="0"/>
              <a:t>Age 40-75 Primary Prevention - Diabetics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8F28F44C-E5E9-9340-BCE6-0B08B0833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Age 40-75</a:t>
            </a:r>
          </a:p>
          <a:p>
            <a:pPr marL="0" indent="0">
              <a:buNone/>
            </a:pPr>
            <a:r>
              <a:rPr lang="en-US" sz="2000" dirty="0"/>
              <a:t>    If LDL&gt;70: moderate intensity statin regardless of ASCVD risk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If age 50-75 or multiple risk factors: high dose statin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16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BE46C-5C54-DF4B-BF5E-14820233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dirty="0"/>
              <a:t>Age 40-75 non-diabetics Primary prevention LDL 70-189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17F4B-A010-C244-ABC6-4DDEFED21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857" y="2168166"/>
            <a:ext cx="4693265" cy="3639223"/>
          </a:xfrm>
        </p:spPr>
        <p:txBody>
          <a:bodyPr anchor="ctr">
            <a:noAutofit/>
          </a:bodyPr>
          <a:lstStyle/>
          <a:p>
            <a:r>
              <a:rPr lang="en-US" sz="1900" dirty="0"/>
              <a:t>Assess patient risk with Prevent risk calculator (or ASCVD risk calculator)</a:t>
            </a:r>
          </a:p>
          <a:p>
            <a:endParaRPr lang="en-US" sz="1900" dirty="0"/>
          </a:p>
          <a:p>
            <a:r>
              <a:rPr lang="en-US" sz="1900" dirty="0"/>
              <a:t>Ten year risk &lt;5% -“low risk” – lifestyle/diet changes are only recommendation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Ten year risk 5-7.5% -“Borderline Risk” – if risk enhancers present consider moderate dose statin (2B)</a:t>
            </a:r>
          </a:p>
          <a:p>
            <a:endParaRPr lang="en-US" sz="1900" dirty="0"/>
          </a:p>
          <a:p>
            <a:r>
              <a:rPr lang="en-US" sz="1900" dirty="0"/>
              <a:t>Ten year risk 7.5-20% - “Intermediate Risk” – if risk enhancers present moderate dose statin (class 1), goal to lower LDL 30% - Consider calcium score</a:t>
            </a:r>
          </a:p>
          <a:p>
            <a:endParaRPr lang="en-US" sz="1900" dirty="0"/>
          </a:p>
          <a:p>
            <a:r>
              <a:rPr lang="en-US" sz="1900" dirty="0"/>
              <a:t>Ten year Risk &gt; 20% - “High Risk” – high dose statin (class 1) to reduce LDL by 50%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161803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9ED09-CBC7-2E45-BA44-D0306958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/>
              <a:t>What are the risk enhancing factors?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0AAEC-7B15-CD46-A989-100A49009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294" y="952107"/>
            <a:ext cx="5527453" cy="4968403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400" dirty="0"/>
              <a:t>Lipoprotein (a) &gt;50mg/dl</a:t>
            </a:r>
          </a:p>
          <a:p>
            <a:r>
              <a:rPr lang="en-US" sz="2400" dirty="0"/>
              <a:t>Apolipoprotein B &gt;130mg/dl</a:t>
            </a:r>
          </a:p>
          <a:p>
            <a:r>
              <a:rPr lang="en-US" sz="2400" dirty="0"/>
              <a:t>CRP&gt; 2.0mg/dl</a:t>
            </a:r>
          </a:p>
          <a:p>
            <a:r>
              <a:rPr lang="en-US" sz="2400" dirty="0"/>
              <a:t>ABI &lt;0.9. (subclinical PVD)</a:t>
            </a:r>
          </a:p>
          <a:p>
            <a:r>
              <a:rPr lang="en-US" sz="2400" dirty="0"/>
              <a:t>TG persistently&gt;175</a:t>
            </a:r>
          </a:p>
          <a:p>
            <a:r>
              <a:rPr lang="en-US" sz="2400" dirty="0"/>
              <a:t>LDL persistently&gt;160</a:t>
            </a:r>
          </a:p>
          <a:p>
            <a:r>
              <a:rPr lang="en-US" sz="2400" dirty="0"/>
              <a:t>Family history of ASCVD (male &lt;55yo, female&lt;65yo)</a:t>
            </a:r>
          </a:p>
          <a:p>
            <a:r>
              <a:rPr lang="en-US" sz="2400" dirty="0"/>
              <a:t>CKD</a:t>
            </a:r>
          </a:p>
          <a:p>
            <a:r>
              <a:rPr lang="en-US" sz="2400" dirty="0"/>
              <a:t>metabolic syndrome</a:t>
            </a:r>
          </a:p>
          <a:p>
            <a:r>
              <a:rPr lang="en-US" sz="2400" dirty="0" err="1"/>
              <a:t>Hx</a:t>
            </a:r>
            <a:r>
              <a:rPr lang="en-US" sz="2400" dirty="0"/>
              <a:t> pre eclampsia or premature menopause</a:t>
            </a:r>
          </a:p>
          <a:p>
            <a:r>
              <a:rPr lang="en-US" sz="2400" dirty="0"/>
              <a:t>South Asian</a:t>
            </a:r>
          </a:p>
          <a:p>
            <a:r>
              <a:rPr lang="en-US" sz="2400" dirty="0"/>
              <a:t>Chronic inflammatory disease – RA psoriasis HIV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64331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C344F-5974-EB44-B787-C8E8AC014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b="1" dirty="0"/>
              <a:t>What About Coronary Calcium?  </a:t>
            </a:r>
            <a:r>
              <a:rPr lang="en-US" sz="4800" dirty="0"/>
              <a:t>2018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8587-5838-264A-87D4-CB2213A35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Role primarily limited to those patients &lt;75 with intermediate risk</a:t>
            </a:r>
          </a:p>
          <a:p>
            <a:endParaRPr lang="en-US" sz="2000" dirty="0"/>
          </a:p>
          <a:p>
            <a:r>
              <a:rPr lang="en-US" sz="2000" dirty="0"/>
              <a:t>Ca score 0 -&gt; may with hold statin (with exception of patients with strong </a:t>
            </a:r>
            <a:r>
              <a:rPr lang="en-US" sz="2000" dirty="0" err="1"/>
              <a:t>Fhx</a:t>
            </a:r>
            <a:r>
              <a:rPr lang="en-US" sz="2000" dirty="0"/>
              <a:t>, DM or smokers)</a:t>
            </a:r>
          </a:p>
          <a:p>
            <a:endParaRPr lang="en-US" sz="2000" dirty="0"/>
          </a:p>
          <a:p>
            <a:r>
              <a:rPr lang="en-US" sz="2000" dirty="0"/>
              <a:t>Ca score 1-99 -&gt;favors statin especially if age&gt;55yo</a:t>
            </a:r>
          </a:p>
          <a:p>
            <a:endParaRPr lang="en-US" sz="2000" dirty="0"/>
          </a:p>
          <a:p>
            <a:r>
              <a:rPr lang="en-US" sz="2000" dirty="0"/>
              <a:t>Ca score &gt;100 or &gt;75</a:t>
            </a:r>
            <a:r>
              <a:rPr lang="en-US" sz="2000" baseline="30000" dirty="0"/>
              <a:t>th</a:t>
            </a:r>
            <a:r>
              <a:rPr lang="en-US" sz="2000" dirty="0"/>
              <a:t> percentile for age/sex/race statin therapy is indicated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80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C10CD-866F-9A46-A169-89FD810B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332782" cy="4680583"/>
          </a:xfrm>
        </p:spPr>
        <p:txBody>
          <a:bodyPr anchor="ctr">
            <a:normAutofit/>
          </a:bodyPr>
          <a:lstStyle/>
          <a:p>
            <a:r>
              <a:rPr lang="en-US" sz="4800" dirty="0"/>
              <a:t>Subclinical Atherosclerosis:2022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7DE70-3331-EB4A-812F-603160457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/>
              <a:t>Ca score 1-99 or &lt;75</a:t>
            </a:r>
            <a:r>
              <a:rPr lang="en-US" sz="2000" baseline="30000"/>
              <a:t>th</a:t>
            </a:r>
            <a:r>
              <a:rPr lang="en-US" sz="2000"/>
              <a:t> percentile – moderate to high intensity statin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Ca score 100-999 or &gt;75</a:t>
            </a:r>
            <a:r>
              <a:rPr lang="en-US" sz="2000" baseline="30000"/>
              <a:t>th</a:t>
            </a:r>
            <a:r>
              <a:rPr lang="en-US" sz="2000"/>
              <a:t> percentile –high intensity statin.  If LDL doesn’t decrease by 50% or LDL remains &gt;70, addition of ezetimibe is recommended </a:t>
            </a:r>
          </a:p>
          <a:p>
            <a:endParaRPr lang="en-US" sz="2000"/>
          </a:p>
          <a:p>
            <a:r>
              <a:rPr lang="en-US" sz="2000"/>
              <a:t>If Ca score &gt;1000 – high intensity statin, ezetimibe f LDL doesn’t decrease by 50% or LDL remains&gt;70.  If still not above 70 add PCSK9 inhibitor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0894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9DA0D6-3A0D-934B-8FDA-FEDF39714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915" y="1836406"/>
            <a:ext cx="11525864" cy="178650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411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9E5E7-7469-FC44-8970-4398B96D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dirty="0"/>
              <a:t>Incidental Coronary Calcium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D8AB4-8233-E445-B354-42236A11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/>
              <a:t>90% of these patients have an indication for statin without the presence of coronary calcification</a:t>
            </a:r>
          </a:p>
          <a:p>
            <a:r>
              <a:rPr lang="en-US" sz="2400"/>
              <a:t>In age&gt;75 again an ascvd risk discussion should be made with the patient prior to starting therapy</a:t>
            </a:r>
          </a:p>
          <a:p>
            <a:r>
              <a:rPr lang="en-US" sz="2400"/>
              <a:t>This is not an indication for ischemia testing in itself</a:t>
            </a:r>
          </a:p>
        </p:txBody>
      </p:sp>
    </p:spTree>
    <p:extLst>
      <p:ext uri="{BB962C8B-B14F-4D97-AF65-F5344CB8AC3E}">
        <p14:creationId xmlns:p14="http://schemas.microsoft.com/office/powerpoint/2010/main" val="320314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3C28B-6884-0A40-BE3A-8B7CB28B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45yo smoker with HTN and insomnia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A2F8-176F-BB42-BCE9-556EFEF6B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On amlodipine and lisinopril</a:t>
            </a:r>
          </a:p>
          <a:p>
            <a:pPr marL="0" indent="0">
              <a:buNone/>
            </a:pPr>
            <a:r>
              <a:rPr lang="en-US" dirty="0"/>
              <a:t>Lipids checked:</a:t>
            </a:r>
          </a:p>
          <a:p>
            <a:r>
              <a:rPr lang="en-US" dirty="0"/>
              <a:t>Chol 267</a:t>
            </a:r>
          </a:p>
          <a:p>
            <a:r>
              <a:rPr lang="en-US" dirty="0"/>
              <a:t>LDL 204</a:t>
            </a:r>
          </a:p>
          <a:p>
            <a:r>
              <a:rPr lang="en-US" dirty="0"/>
              <a:t>HDL 43</a:t>
            </a:r>
          </a:p>
          <a:p>
            <a:r>
              <a:rPr lang="en-US" dirty="0"/>
              <a:t>TG 98</a:t>
            </a:r>
          </a:p>
          <a:p>
            <a:endParaRPr lang="en-US" dirty="0"/>
          </a:p>
          <a:p>
            <a:r>
              <a:rPr lang="en-US" dirty="0"/>
              <a:t>Action taken- advise diet for lipids, prescribe trazodone for sleep</a:t>
            </a:r>
          </a:p>
        </p:txBody>
      </p:sp>
    </p:spTree>
    <p:extLst>
      <p:ext uri="{BB962C8B-B14F-4D97-AF65-F5344CB8AC3E}">
        <p14:creationId xmlns:p14="http://schemas.microsoft.com/office/powerpoint/2010/main" val="794805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22578-D68B-B54E-9634-365D6A68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 dirty="0"/>
              <a:t>Secondary Prevention in Patients With History of Clinical ASCVD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4DB21-CD8D-1B48-8531-896A6E5D4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2559235"/>
            <a:ext cx="10143668" cy="3435531"/>
          </a:xfrm>
        </p:spPr>
        <p:txBody>
          <a:bodyPr anchor="ctr">
            <a:noAutofit/>
          </a:bodyPr>
          <a:lstStyle/>
          <a:p>
            <a:r>
              <a:rPr lang="en-US" sz="1800" dirty="0"/>
              <a:t>60yo presented with angina in 2022.  +</a:t>
            </a:r>
            <a:r>
              <a:rPr lang="en-US" sz="1800" dirty="0" err="1"/>
              <a:t>Fhx</a:t>
            </a:r>
            <a:r>
              <a:rPr lang="en-US" sz="1800" dirty="0"/>
              <a:t>, HTN on moderate dose statin</a:t>
            </a:r>
          </a:p>
          <a:p>
            <a:r>
              <a:rPr lang="en-US" sz="1800" dirty="0"/>
              <a:t>CTO  of RCA severe disease in circumflex – </a:t>
            </a:r>
            <a:r>
              <a:rPr lang="en-US" sz="1800" dirty="0" err="1"/>
              <a:t>Cx</a:t>
            </a:r>
            <a:r>
              <a:rPr lang="en-US" sz="1800" dirty="0"/>
              <a:t> PCI 7/2022</a:t>
            </a:r>
          </a:p>
          <a:p>
            <a:r>
              <a:rPr lang="en-US" sz="1800" dirty="0"/>
              <a:t>Persistent CP c/o – sought CTO specialist – PCI of RCA 10/2022</a:t>
            </a:r>
          </a:p>
          <a:p>
            <a:r>
              <a:rPr lang="en-US" sz="1800" dirty="0"/>
              <a:t>Crestor 40mg, ezetimibe 10mg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Chol 108   </a:t>
            </a:r>
          </a:p>
          <a:p>
            <a:pPr marL="0" indent="0">
              <a:buNone/>
            </a:pPr>
            <a:r>
              <a:rPr lang="en-US" sz="1800" dirty="0"/>
              <a:t>Triglycerides 70   </a:t>
            </a:r>
          </a:p>
          <a:p>
            <a:pPr marL="0" indent="0">
              <a:buNone/>
            </a:pPr>
            <a:r>
              <a:rPr lang="en-US" sz="1800" dirty="0"/>
              <a:t>HDL 37    </a:t>
            </a:r>
          </a:p>
          <a:p>
            <a:pPr marL="0" indent="0">
              <a:buNone/>
            </a:pPr>
            <a:r>
              <a:rPr lang="en-US" sz="1800" dirty="0"/>
              <a:t>LDL 57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“I want </a:t>
            </a:r>
            <a:r>
              <a:rPr lang="en-US" sz="1800" dirty="0" err="1"/>
              <a:t>inclisiran</a:t>
            </a:r>
            <a:r>
              <a:rPr lang="en-US" sz="1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3515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74AE-BEC6-9147-B642-02DA61D3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0369EE-CBE5-9946-8A47-1AC3F69F0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212" y="927100"/>
            <a:ext cx="6615576" cy="5224463"/>
          </a:xfrm>
        </p:spPr>
      </p:pic>
    </p:spTree>
    <p:extLst>
      <p:ext uri="{BB962C8B-B14F-4D97-AF65-F5344CB8AC3E}">
        <p14:creationId xmlns:p14="http://schemas.microsoft.com/office/powerpoint/2010/main" val="347432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38887-9BD7-964C-9470-BEABCA53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 dirty="0"/>
              <a:t>What is the Risk of a Second Event?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46588-4B3E-224E-85A7-61304E913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dirty="0"/>
              <a:t>MI recurrence rate </a:t>
            </a:r>
          </a:p>
          <a:p>
            <a:pPr marL="0" indent="0">
              <a:buNone/>
            </a:pPr>
            <a:r>
              <a:rPr lang="en-US" sz="2600" dirty="0"/>
              <a:t>5.7% at 6m </a:t>
            </a:r>
          </a:p>
          <a:p>
            <a:pPr marL="0" indent="0">
              <a:buNone/>
            </a:pPr>
            <a:r>
              <a:rPr lang="en-US" sz="2600" dirty="0"/>
              <a:t>7.7% at 1 year, </a:t>
            </a:r>
          </a:p>
          <a:p>
            <a:pPr marL="0" indent="0">
              <a:buNone/>
            </a:pPr>
            <a:r>
              <a:rPr lang="en-US" sz="2600" dirty="0"/>
              <a:t>11.7% at 3 years </a:t>
            </a:r>
          </a:p>
          <a:p>
            <a:pPr marL="0" indent="0">
              <a:buNone/>
            </a:pPr>
            <a:r>
              <a:rPr lang="en-US" sz="2600" dirty="0"/>
              <a:t>14.3% at 6 years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7455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43C0-561D-1448-9942-66D91453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FOURNIER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1074C-844C-5A4F-84D2-9F279C2D1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570" y="81078"/>
            <a:ext cx="4445393" cy="6695844"/>
          </a:xfrm>
        </p:spPr>
      </p:pic>
    </p:spTree>
    <p:extLst>
      <p:ext uri="{BB962C8B-B14F-4D97-AF65-F5344CB8AC3E}">
        <p14:creationId xmlns:p14="http://schemas.microsoft.com/office/powerpoint/2010/main" val="2064996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0B928D-D9FD-3E4F-AD85-888DBBA0B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75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23A9DA-6E2F-844A-BF83-2CDA5CD74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594" y="643466"/>
            <a:ext cx="96888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12AFD-39E4-D943-8580-867A4520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CTT (Cholesterol Treatment Trialists)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9AB6-2E4A-FF42-8B99-A267737DD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Meta-analysis from 5 randomized controlled trials</a:t>
            </a:r>
          </a:p>
          <a:p>
            <a:r>
              <a:rPr lang="en-US" dirty="0"/>
              <a:t>Showed LDL-C lowering with high intensity statins compared with moderate intensity statins: reduced vascular events by 15% in patients with established ASCVD</a:t>
            </a:r>
          </a:p>
          <a:p>
            <a:r>
              <a:rPr lang="en-US" dirty="0"/>
              <a:t>Greater absolute LDL reductions were associated with greater reduction in MACE</a:t>
            </a:r>
          </a:p>
          <a:p>
            <a:r>
              <a:rPr lang="en-US" dirty="0"/>
              <a:t>The greatest absolute benefit from statin therapy is observed in those with the highest baseline LDL-C</a:t>
            </a:r>
          </a:p>
        </p:txBody>
      </p:sp>
    </p:spTree>
    <p:extLst>
      <p:ext uri="{BB962C8B-B14F-4D97-AF65-F5344CB8AC3E}">
        <p14:creationId xmlns:p14="http://schemas.microsoft.com/office/powerpoint/2010/main" val="3826533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8DA37-8101-304B-9B60-86FEA273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Meta Analysis - 2018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D065C-9834-1140-8802-9616D4629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Although the more the absolute decrease in the LDL, the greater the absolute risk reduction</a:t>
            </a:r>
          </a:p>
          <a:p>
            <a:endParaRPr lang="en-US" dirty="0"/>
          </a:p>
          <a:p>
            <a:r>
              <a:rPr lang="en-US" dirty="0"/>
              <a:t> On average there is a 20% relative risk reduction for every 39mg/dl decrease in LDL-C regardless of baseline LDL value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96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7BC41-D282-FB46-A17F-D4D6719E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For Those Not at Very High Risk: Secondary Prevention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CD92A-62CB-5F44-A641-C51A7081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Age &lt;75</a:t>
            </a:r>
          </a:p>
          <a:p>
            <a:r>
              <a:rPr lang="en-US" dirty="0"/>
              <a:t>High intensity statin – goal is 50% reduction of LDL</a:t>
            </a:r>
          </a:p>
          <a:p>
            <a:r>
              <a:rPr lang="en-US" dirty="0"/>
              <a:t>If high intensity statin not tolerated, can use moderate intensity</a:t>
            </a:r>
          </a:p>
          <a:p>
            <a:r>
              <a:rPr lang="en-US" dirty="0"/>
              <a:t>If LDL remains&gt; 70 – add Ezetimibe (class 2a)</a:t>
            </a:r>
          </a:p>
          <a:p>
            <a:endParaRPr lang="en-US" dirty="0"/>
          </a:p>
          <a:p>
            <a:r>
              <a:rPr lang="en-US" dirty="0"/>
              <a:t>Age&gt;75</a:t>
            </a:r>
          </a:p>
          <a:p>
            <a:r>
              <a:rPr lang="en-US" dirty="0"/>
              <a:t>Moderate or high intensity statin</a:t>
            </a:r>
          </a:p>
          <a:p>
            <a:r>
              <a:rPr lang="en-US" dirty="0"/>
              <a:t>LDL goal not specified</a:t>
            </a:r>
          </a:p>
        </p:txBody>
      </p:sp>
    </p:spTree>
    <p:extLst>
      <p:ext uri="{BB962C8B-B14F-4D97-AF65-F5344CB8AC3E}">
        <p14:creationId xmlns:p14="http://schemas.microsoft.com/office/powerpoint/2010/main" val="2014083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721BC-6199-F542-B976-D428C083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 dirty="0"/>
              <a:t>2022 Update Secondary Prevention: Not at Very High Risk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6ACF-48BA-7D40-98F8-6EB23B44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High dose statin – goal is 50% reduction and LDL&lt;70</a:t>
            </a:r>
          </a:p>
          <a:p>
            <a:r>
              <a:rPr lang="en-US" sz="2400" dirty="0"/>
              <a:t>If not at goal can consider non-statin therapy as needed to achieve goal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In order: </a:t>
            </a:r>
          </a:p>
          <a:p>
            <a:pPr marL="0" indent="0">
              <a:buNone/>
            </a:pPr>
            <a:r>
              <a:rPr lang="en-US" sz="2400" dirty="0"/>
              <a:t>1. Zetia</a:t>
            </a:r>
          </a:p>
          <a:p>
            <a:pPr marL="0" indent="0">
              <a:buNone/>
            </a:pPr>
            <a:r>
              <a:rPr lang="en-US" sz="2400" dirty="0"/>
              <a:t>2. PCSK9 inhibitor</a:t>
            </a:r>
          </a:p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Bempedoic</a:t>
            </a:r>
            <a:r>
              <a:rPr lang="en-US" sz="2400" dirty="0"/>
              <a:t> acid or </a:t>
            </a:r>
            <a:r>
              <a:rPr lang="en-US" sz="2400" dirty="0" err="1"/>
              <a:t>inclisiran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8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5022F-7D99-134F-9836-44C3BB6F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2 years later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384D0-7C42-174F-A114-6814C566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Lipids never reanalyzed</a:t>
            </a:r>
          </a:p>
          <a:p>
            <a:r>
              <a:rPr lang="en-US" dirty="0"/>
              <a:t>Still smoking still on lisinopril amlodipine and trazodone</a:t>
            </a:r>
          </a:p>
          <a:p>
            <a:endParaRPr lang="en-US" dirty="0"/>
          </a:p>
          <a:p>
            <a:r>
              <a:rPr lang="en-US" dirty="0"/>
              <a:t>Presents with inferior STEMI: occluded anomalous </a:t>
            </a:r>
            <a:r>
              <a:rPr lang="en-US" dirty="0" err="1"/>
              <a:t>Cx</a:t>
            </a:r>
            <a:r>
              <a:rPr lang="en-US" dirty="0"/>
              <a:t>, 3-vessel CAD, MV PCI</a:t>
            </a:r>
          </a:p>
          <a:p>
            <a:r>
              <a:rPr lang="en-US" dirty="0"/>
              <a:t>Chol 249</a:t>
            </a:r>
          </a:p>
          <a:p>
            <a:r>
              <a:rPr lang="en-US" dirty="0"/>
              <a:t>TG 164</a:t>
            </a:r>
          </a:p>
          <a:p>
            <a:r>
              <a:rPr lang="en-US" dirty="0"/>
              <a:t>HDL 42</a:t>
            </a:r>
          </a:p>
          <a:p>
            <a:r>
              <a:rPr lang="en-US" dirty="0"/>
              <a:t>LDL 204</a:t>
            </a:r>
          </a:p>
        </p:txBody>
      </p:sp>
    </p:spTree>
    <p:extLst>
      <p:ext uri="{BB962C8B-B14F-4D97-AF65-F5344CB8AC3E}">
        <p14:creationId xmlns:p14="http://schemas.microsoft.com/office/powerpoint/2010/main" val="1992084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45857A-D1DB-FD4D-8A65-F6BDB7857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39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EB002-56D8-794F-AA61-2457CBD4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LDL reductions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F7B7-734F-1041-93CE-66A9A14B7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Doubling of a statin dose –lowers LDL additional 6%</a:t>
            </a:r>
          </a:p>
          <a:p>
            <a:r>
              <a:rPr lang="en-US" dirty="0"/>
              <a:t> Ezetimibe – lower LDL 18% when added to statin</a:t>
            </a:r>
          </a:p>
          <a:p>
            <a:r>
              <a:rPr lang="en-US" dirty="0"/>
              <a:t>PCSK9 inhibitor- lower LDL 60% when added to statin</a:t>
            </a:r>
          </a:p>
          <a:p>
            <a:r>
              <a:rPr lang="en-US" dirty="0" err="1"/>
              <a:t>Bempedoic</a:t>
            </a:r>
            <a:r>
              <a:rPr lang="en-US" dirty="0"/>
              <a:t> acid- lower LDL 17-18% when added to stain</a:t>
            </a:r>
          </a:p>
          <a:p>
            <a:r>
              <a:rPr lang="en-US" dirty="0" err="1"/>
              <a:t>Bempedoic</a:t>
            </a:r>
            <a:r>
              <a:rPr lang="en-US" dirty="0"/>
              <a:t> acid/Ezetimibe combo – 38% LDL reduction on top of statin</a:t>
            </a:r>
          </a:p>
          <a:p>
            <a:r>
              <a:rPr lang="en-US" dirty="0" err="1"/>
              <a:t>Inclisiran</a:t>
            </a:r>
            <a:r>
              <a:rPr lang="en-US" dirty="0"/>
              <a:t> – lowers LDL 50%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12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8DDD4-801C-7E4D-96A6-9BC59B81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2022 Update – Secondary Prevention: For Those at Very High Risk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632CF-81BF-0343-8A73-7E1F2520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High dose statin – goal is 55 reduction of LDL and LDL &lt; 55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goal not achieved consider addition of non-statin</a:t>
            </a:r>
          </a:p>
          <a:p>
            <a:endParaRPr lang="en-US" dirty="0"/>
          </a:p>
          <a:p>
            <a:r>
              <a:rPr lang="en-US" dirty="0"/>
              <a:t>In order</a:t>
            </a:r>
          </a:p>
          <a:p>
            <a:pPr marL="0" indent="0">
              <a:buNone/>
            </a:pPr>
            <a:r>
              <a:rPr lang="en-US" dirty="0"/>
              <a:t>1.  Ezetimibe and/or PCSK9 inhibitor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Bempedoic</a:t>
            </a:r>
            <a:r>
              <a:rPr lang="en-US" dirty="0"/>
              <a:t> acid or </a:t>
            </a:r>
            <a:r>
              <a:rPr lang="en-US" dirty="0" err="1"/>
              <a:t>Inclisiran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05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14BA35-5347-AF4E-8685-65354F713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06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EF6E14-6310-A74D-B7C0-95D68F6B5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75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F073B6-A94E-E74B-B8EE-BC966D86C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79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820285-0CAF-E24F-946E-122381377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89" b="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16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D154BF5-B74C-0249-85A0-9817DC35C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41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789049-D5A8-1F45-ACBD-C58E8E324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06871"/>
            <a:ext cx="10905066" cy="32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C2A0F-3DF4-3E43-92E5-8ADC7B18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Triglycerides are to be Addressed After LDL is at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0FFB1-9CA4-0748-89B4-1847F24A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4014"/>
            <a:ext cx="10346268" cy="3438166"/>
          </a:xfrm>
        </p:spPr>
        <p:txBody>
          <a:bodyPr anchor="ctr">
            <a:normAutofit/>
          </a:bodyPr>
          <a:lstStyle/>
          <a:p>
            <a:r>
              <a:rPr lang="en-US" sz="2600" dirty="0"/>
              <a:t>2b recommendation to treat persistently elevated TG 150-499 with </a:t>
            </a:r>
            <a:r>
              <a:rPr lang="en-US" sz="2600" dirty="0" err="1"/>
              <a:t>icosapent</a:t>
            </a:r>
            <a:r>
              <a:rPr lang="en-US" sz="2600" dirty="0"/>
              <a:t> ethyl.</a:t>
            </a:r>
          </a:p>
          <a:p>
            <a:r>
              <a:rPr lang="en-US" sz="2600" dirty="0"/>
              <a:t>No role for fibrate therapy or fish oil omega 3 FA niacin in primary or secondary prevention of ASCVD</a:t>
            </a:r>
          </a:p>
          <a:p>
            <a:r>
              <a:rPr lang="en-US" sz="2600" dirty="0"/>
              <a:t>Treating TG&gt;500 is to reduce risk of pancreatitis – not to reduce ASCVD events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78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ED11BF-4C1D-4C44-B77D-19349300C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029" y="643467"/>
            <a:ext cx="747794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84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C5092B-A283-334E-9840-57D8AFA42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355" y="643466"/>
            <a:ext cx="960529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94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0085BF-08F5-B94E-9670-FA9255AA6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968" y="643466"/>
            <a:ext cx="95640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1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7EE54C-26C5-BB40-8FED-74F15C30A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020" y="643466"/>
            <a:ext cx="1003795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46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1678CD-F93C-8D42-8D57-B6C5A7714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571" y="643466"/>
            <a:ext cx="98168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162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FBE9FA-076B-4E40-B487-282FC6C88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571" y="643466"/>
            <a:ext cx="98168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03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A2B382-0DE2-B94A-9F9C-AAF20CF87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707" y="643466"/>
            <a:ext cx="924658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5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7230F-9789-8540-BEB3-959BF6C2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Back to Our Patient With His LDL of 57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5D445-6A18-AF49-AE28-93ECD085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Choices:</a:t>
            </a:r>
          </a:p>
          <a:p>
            <a:pPr marL="0" indent="0">
              <a:buNone/>
            </a:pPr>
            <a:r>
              <a:rPr lang="en-US" dirty="0"/>
              <a:t>Continue rosuvastatin and ezetimibe</a:t>
            </a:r>
          </a:p>
          <a:p>
            <a:pPr marL="0" indent="0">
              <a:buNone/>
            </a:pPr>
            <a:r>
              <a:rPr lang="en-US" dirty="0"/>
              <a:t>Remember – need to lower his LDL by 39mg/dl to give him a 20% relative risk reduction so he needs to get to an LDL of 18 – so he would need a 68% reduction in his current LDL</a:t>
            </a:r>
          </a:p>
          <a:p>
            <a:pPr marL="0" indent="0">
              <a:buNone/>
            </a:pPr>
            <a:r>
              <a:rPr lang="en-US" dirty="0"/>
              <a:t>His risk (using the smart 2 risk score - a secondary prevention risk score used by the ESC)  = 12% ten year risk</a:t>
            </a:r>
          </a:p>
          <a:p>
            <a:pPr marL="0" indent="0">
              <a:buNone/>
            </a:pPr>
            <a:r>
              <a:rPr lang="en-US" dirty="0"/>
              <a:t>So if we get his his LDL to 18, his absolute risk reduction will be 0.24% per year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833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6734A-0EEB-2C4D-BC0D-6F02A2A2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He got his inclisiran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375B5564-3C91-1B7D-9278-4CC518360B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48891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8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1FB156-96E7-2441-8747-6E280A37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75250"/>
            <a:ext cx="10905066" cy="43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7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AA6502-C4B0-6744-9889-800DCCC4B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3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F69AF6-CE84-D144-A50F-90488DFE9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708" y="643467"/>
            <a:ext cx="92465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7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91DD0E-8D29-E145-8B9E-025980C58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06872"/>
            <a:ext cx="10905066" cy="32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4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80BA0-7761-B348-A13B-BFC14D86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Primary Prevention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F97C-01D3-9348-B9B4-AE76A9E76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3000" b="1" dirty="0"/>
              <a:t>Age categories</a:t>
            </a:r>
          </a:p>
          <a:p>
            <a:endParaRPr lang="en-US" dirty="0"/>
          </a:p>
          <a:p>
            <a:r>
              <a:rPr lang="en-US" b="1" dirty="0"/>
              <a:t>0-19</a:t>
            </a:r>
            <a:r>
              <a:rPr lang="en-US" dirty="0"/>
              <a:t> – unless </a:t>
            </a:r>
            <a:r>
              <a:rPr lang="en-US" dirty="0" err="1"/>
              <a:t>pt</a:t>
            </a:r>
            <a:r>
              <a:rPr lang="en-US" dirty="0"/>
              <a:t> has familial hypercholesterolemia-&gt;diet/lifestyle</a:t>
            </a:r>
          </a:p>
          <a:p>
            <a:r>
              <a:rPr lang="en-US" b="1" dirty="0"/>
              <a:t>20-39</a:t>
            </a:r>
            <a:r>
              <a:rPr lang="en-US" dirty="0"/>
              <a:t> – statin for family history of CAD and LDL&gt;160</a:t>
            </a:r>
          </a:p>
          <a:p>
            <a:r>
              <a:rPr lang="en-US" b="1" dirty="0"/>
              <a:t>40-75</a:t>
            </a:r>
            <a:r>
              <a:rPr lang="en-US" dirty="0"/>
              <a:t> – will be further stratified</a:t>
            </a:r>
          </a:p>
          <a:p>
            <a:r>
              <a:rPr lang="en-US" b="1" dirty="0"/>
              <a:t>&gt;75 </a:t>
            </a:r>
            <a:r>
              <a:rPr lang="en-US" dirty="0"/>
              <a:t>– “clinical assessment/risk discussion”</a:t>
            </a:r>
          </a:p>
        </p:txBody>
      </p:sp>
    </p:spTree>
    <p:extLst>
      <p:ext uri="{BB962C8B-B14F-4D97-AF65-F5344CB8AC3E}">
        <p14:creationId xmlns:p14="http://schemas.microsoft.com/office/powerpoint/2010/main" val="1869921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3295195</TotalTime>
  <Words>1221</Words>
  <Application>Microsoft Office PowerPoint</Application>
  <PresentationFormat>Widescreen</PresentationFormat>
  <Paragraphs>165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Lipid Review</vt:lpstr>
      <vt:lpstr>45yo smoker with HTN and insomnia</vt:lpstr>
      <vt:lpstr>2 years later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Prevention</vt:lpstr>
      <vt:lpstr>  Primary Prevention    Age &gt;75   </vt:lpstr>
      <vt:lpstr>Age 40-75,  Primary Prevention, 3 categories</vt:lpstr>
      <vt:lpstr>Primary prevention Age 40-75 LDL&gt;190</vt:lpstr>
      <vt:lpstr>Age 40-75 Primary Prevention - Diabetics</vt:lpstr>
      <vt:lpstr>Age 40-75 non-diabetics Primary prevention LDL 70-189</vt:lpstr>
      <vt:lpstr>What are the risk enhancing factors?</vt:lpstr>
      <vt:lpstr>What About Coronary Calcium?  2018 guidelines</vt:lpstr>
      <vt:lpstr>Subclinical Atherosclerosis:2022 update</vt:lpstr>
      <vt:lpstr>PowerPoint Presentation</vt:lpstr>
      <vt:lpstr>Incidental Coronary Calcium</vt:lpstr>
      <vt:lpstr>Secondary Prevention in Patients With History of Clinical ASCVD</vt:lpstr>
      <vt:lpstr>2018</vt:lpstr>
      <vt:lpstr>What is the Risk of a Second Event?</vt:lpstr>
      <vt:lpstr>FOURNIER</vt:lpstr>
      <vt:lpstr>PowerPoint Presentation</vt:lpstr>
      <vt:lpstr>PowerPoint Presentation</vt:lpstr>
      <vt:lpstr>CTT (Cholesterol Treatment Trialists)</vt:lpstr>
      <vt:lpstr>Meta Analysis - 2018</vt:lpstr>
      <vt:lpstr>For Those Not at Very High Risk: Secondary Prevention</vt:lpstr>
      <vt:lpstr>2022 Update Secondary Prevention: Not at Very High Risk</vt:lpstr>
      <vt:lpstr>PowerPoint Presentation</vt:lpstr>
      <vt:lpstr>LDL reductions</vt:lpstr>
      <vt:lpstr>2022 Update – Secondary Prevention: For Those at Very High Risk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Triglycerides are to be Addressed After LDL is at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to Our Patient With His LDL of 57</vt:lpstr>
      <vt:lpstr>He got his inclisiran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Stephanie Herbert</cp:lastModifiedBy>
  <cp:revision>46</cp:revision>
  <dcterms:created xsi:type="dcterms:W3CDTF">2025-03-23T16:29:35Z</dcterms:created>
  <dcterms:modified xsi:type="dcterms:W3CDTF">2025-04-04T15:17:49Z</dcterms:modified>
</cp:coreProperties>
</file>