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Lst>
  <p:sldSz cy="5143500" cx="9144000"/>
  <p:notesSz cx="6858000" cy="9144000"/>
  <p:embeddedFontLst>
    <p:embeddedFont>
      <p:font typeface="Noto Emoji"/>
      <p:regular r:id="rId143"/>
      <p:bold r:id="rId144"/>
    </p:embeddedFont>
    <p:embeddedFont>
      <p:font typeface="Roboto"/>
      <p:regular r:id="rId145"/>
      <p:bold r:id="rId146"/>
      <p:italic r:id="rId147"/>
      <p:boldItalic r:id="rId148"/>
    </p:embeddedFont>
    <p:embeddedFont>
      <p:font typeface="Nunito"/>
      <p:regular r:id="rId149"/>
      <p:bold r:id="rId150"/>
      <p:italic r:id="rId151"/>
      <p:boldItalic r:id="rId152"/>
    </p:embeddedFont>
    <p:embeddedFont>
      <p:font typeface="Young Serif"/>
      <p:regular r:id="rId153"/>
    </p:embeddedFont>
    <p:embeddedFont>
      <p:font typeface="Maven Pro"/>
      <p:regular r:id="rId154"/>
      <p:bold r:id="rId155"/>
    </p:embeddedFont>
    <p:embeddedFont>
      <p:font typeface="Rubik"/>
      <p:regular r:id="rId156"/>
      <p:bold r:id="rId157"/>
      <p:italic r:id="rId158"/>
      <p:boldItalic r:id="rId159"/>
    </p:embeddedFont>
    <p:embeddedFont>
      <p:font typeface="Roboto Mono"/>
      <p:regular r:id="rId160"/>
      <p:bold r:id="rId161"/>
      <p:italic r:id="rId162"/>
      <p:boldItalic r:id="rId1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Nunito-bold.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Nunito-regular.fntdata"/><Relationship Id="rId4" Type="http://schemas.openxmlformats.org/officeDocument/2006/relationships/slideMaster" Target="slideMasters/slideMaster1.xml"/><Relationship Id="rId148" Type="http://schemas.openxmlformats.org/officeDocument/2006/relationships/font" Target="fonts/Roboto-boldItalic.fntdata"/><Relationship Id="rId9" Type="http://schemas.openxmlformats.org/officeDocument/2006/relationships/slide" Target="slides/slide4.xml"/><Relationship Id="rId143" Type="http://schemas.openxmlformats.org/officeDocument/2006/relationships/font" Target="fonts/NotoEmoji-regular.fntdata"/><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font" Target="fonts/Roboto-italic.fntdata"/><Relationship Id="rId6" Type="http://schemas.openxmlformats.org/officeDocument/2006/relationships/slide" Target="slides/slide1.xml"/><Relationship Id="rId146" Type="http://schemas.openxmlformats.org/officeDocument/2006/relationships/font" Target="fonts/Roboto-bold.fntdata"/><Relationship Id="rId7" Type="http://schemas.openxmlformats.org/officeDocument/2006/relationships/slide" Target="slides/slide2.xml"/><Relationship Id="rId145" Type="http://schemas.openxmlformats.org/officeDocument/2006/relationships/font" Target="fonts/Roboto-regular.fntdata"/><Relationship Id="rId8" Type="http://schemas.openxmlformats.org/officeDocument/2006/relationships/slide" Target="slides/slide3.xml"/><Relationship Id="rId144" Type="http://schemas.openxmlformats.org/officeDocument/2006/relationships/font" Target="fonts/NotoEmoji-bold.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163" Type="http://schemas.openxmlformats.org/officeDocument/2006/relationships/font" Target="fonts/RobotoMono-boldItalic.fntdata"/><Relationship Id="rId162" Type="http://schemas.openxmlformats.org/officeDocument/2006/relationships/font" Target="fonts/RobotoMono-italic.fntdata"/><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font" Target="fonts/RobotoMono-bold.fntdata"/><Relationship Id="rId54" Type="http://schemas.openxmlformats.org/officeDocument/2006/relationships/slide" Target="slides/slide49.xml"/><Relationship Id="rId160" Type="http://schemas.openxmlformats.org/officeDocument/2006/relationships/font" Target="fonts/RobotoMono-regular.fntdata"/><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font" Target="fonts/Rubik-boldItalic.fntdata"/><Relationship Id="rId59" Type="http://schemas.openxmlformats.org/officeDocument/2006/relationships/slide" Target="slides/slide54.xml"/><Relationship Id="rId154" Type="http://schemas.openxmlformats.org/officeDocument/2006/relationships/font" Target="fonts/MavenPro-regular.fntdata"/><Relationship Id="rId58" Type="http://schemas.openxmlformats.org/officeDocument/2006/relationships/slide" Target="slides/slide53.xml"/><Relationship Id="rId153" Type="http://schemas.openxmlformats.org/officeDocument/2006/relationships/font" Target="fonts/YoungSerif-regular.fntdata"/><Relationship Id="rId152" Type="http://schemas.openxmlformats.org/officeDocument/2006/relationships/font" Target="fonts/Nunito-boldItalic.fntdata"/><Relationship Id="rId151" Type="http://schemas.openxmlformats.org/officeDocument/2006/relationships/font" Target="fonts/Nunito-italic.fntdata"/><Relationship Id="rId158" Type="http://schemas.openxmlformats.org/officeDocument/2006/relationships/font" Target="fonts/Rubik-italic.fntdata"/><Relationship Id="rId157" Type="http://schemas.openxmlformats.org/officeDocument/2006/relationships/font" Target="fonts/Rubik-bold.fntdata"/><Relationship Id="rId156" Type="http://schemas.openxmlformats.org/officeDocument/2006/relationships/font" Target="fonts/Rubik-regular.fntdata"/><Relationship Id="rId155" Type="http://schemas.openxmlformats.org/officeDocument/2006/relationships/font" Target="fonts/MavenPr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46f96cde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46f96cde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470ce852d0_0_1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470ce852d0_0_1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470221e8b3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470221e8b3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3470221e8b3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3470221e8b3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470ce852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3470ce852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470ce852d0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3470ce852d0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3470ce852d0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3470ce852d0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4703cec67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34703cec67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47cd5ae3c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47cd5ae3c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47cd5ae3c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47cd5ae3c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47d2b9a90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47d2b9a90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47d2b9a90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47d2b9a90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470ce852d0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470ce852d0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470ce852d0_0_1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470ce852d0_0_1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470ce852d0_0_1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470ce852d0_0_1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3470ce852d0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3470ce852d0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3470ce852d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3470ce852d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470ce852d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3470ce852d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470ce852d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470ce852d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3470ce852d0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3470ce852d0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470ce852d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470ce852d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3470ce852d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3470ce852d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3470ce852d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3470ce852d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470ce852d0_0_1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470ce852d0_0_1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3470ce852d0_0_1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3470ce852d0_0_1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470ce852d0_0_1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3470ce852d0_0_1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470ce852d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470ce852d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3470221e8b3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3470221e8b3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3470ce852d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3470ce852d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470ce852d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3470ce852d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346f96cde0e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346f96cde0e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46f96cde0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346f96cde0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46f96cde0e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346f96cde0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46f96cde0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346f96cde0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470ce852d0_0_1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470ce852d0_0_1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46f96cde0e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346f96cde0e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46f96cde0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46f96cde0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346f96cde0e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46f96cde0e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346f96cde0e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346f96cde0e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346f96cde0e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346f96cde0e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346f96cde0e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346f96cde0e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46f96cde0e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46f96cde0e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46f96cde0e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46f96cde0e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470ce852d0_0_1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470ce852d0_0_1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470ce852d0_0_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470ce852d0_0_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470ce852d0_0_1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470ce852d0_0_1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470ce852d0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470ce852d0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470ce852d0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470ce852d0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470ce852d0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470ce852d0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470b4d9e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470b4d9e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470ce852d0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470ce852d0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470ce852d0_0_1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470ce852d0_0_1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470ce852d0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470ce852d0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470ce852d0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470ce852d0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470ce852d0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470ce852d0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470ce852d0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470ce852d0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470ce852d0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470ce852d0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470ce852d0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470ce852d0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470ce852d0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470ce852d0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470ce852d0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470ce852d0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470ce852d0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470ce852d0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470ce852d0_0_1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470ce852d0_0_1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470ce852d0_0_1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470ce852d0_0_1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470ce852d0_0_1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470ce852d0_0_1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470ce852d0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470ce852d0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470ce852d0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470ce852d0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470ce852d0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470ce852d0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470ce852d0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470ce852d0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470ce852d0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470ce852d0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470221e8b3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470221e8b3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470ce852d0_0_1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470ce852d0_0_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470ce852d0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470ce852d0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470ce852d0_0_1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470ce852d0_0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470ce852d0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470ce852d0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470280563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470280563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470280563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470280563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4703cec67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4703cec67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470ce852d0_0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470ce852d0_0_1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470ce852d0_0_1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470ce852d0_0_1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470ce852d0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470ce852d0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470ce852d0_0_1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470ce852d0_0_1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470ce852d0_0_1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470ce852d0_0_1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470ce852d0_0_1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470ce852d0_0_1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470ce852d0_0_1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470ce852d0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470ce852d0_0_1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470ce852d0_0_1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470ce852d0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470ce852d0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470ce852d0_0_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470ce852d0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470ce852d0_0_1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470ce852d0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470ce852d0_0_1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470ce852d0_0_1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470ce852d0_0_1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470ce852d0_0_1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470ce852d0_0_1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470ce852d0_0_1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470ce852d0_0_1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470ce852d0_0_1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470ce852d0_0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470ce852d0_0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470ce852d0_0_1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470ce852d0_0_1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470ce852d0_0_1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470ce852d0_0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470ce852d0_0_1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470ce852d0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470ce852d0_0_1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470ce852d0_0_1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470ce852d0_0_1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470ce852d0_0_1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470ce852d0_0_1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470ce852d0_0_1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470ce852d0_0_1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470ce852d0_0_1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470ce852d0_0_1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470ce852d0_0_1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470ce852d0_0_1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470ce852d0_0_1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470ce852d0_0_1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470ce852d0_0_1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470ce852d0_0_1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470ce852d0_0_1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470ce852d0_0_1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470ce852d0_0_1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470ce852d0_0_1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470ce852d0_0_1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470ce852d0_0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470ce852d0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470ce852d0_0_1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470ce852d0_0_1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470ce852d0_0_1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470ce852d0_0_1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470ce852d0_0_1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470ce852d0_0_1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470ce852d0_0_1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470ce852d0_0_1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470ce852d0_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470ce852d0_0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470ce852d0_0_1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470ce852d0_0_1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470ce852d0_0_1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470ce852d0_0_1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470ce852d0_0_1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470ce852d0_0_1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470ce852d0_0_1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470ce852d0_0_1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470ce852d0_0_1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470ce852d0_0_1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470ce852d0_0_1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470ce852d0_0_1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470ce852d0_0_1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470ce852d0_0_1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470ce852d0_0_1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470ce852d0_0_1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470ce852d0_0_1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3470ce852d0_0_1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470ce852d0_0_1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470ce852d0_0_1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470ce852d0_0_1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3470ce852d0_0_1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470ce852d0_0_1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470ce852d0_0_1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470ce852d0_0_1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3470ce852d0_0_1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470ce852d0_0_1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3470ce852d0_0_1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470ce852d0_0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470ce852d0_0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470ce852d0_0_1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470ce852d0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470ce852d0_0_1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470ce852d0_0_1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470ce852d0_0_1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470ce852d0_0_1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470ce852d0_0_1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470ce852d0_0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470ce852d0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470ce852d0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470ce852d0_0_1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470ce852d0_0_1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470ce852d0_0_1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470ce852d0_0_1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470ce852d0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470ce852d0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470ce852d0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3470ce852d0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470ce852d0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470ce852d0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SECTION_HEADER_1">
    <p:bg>
      <p:bgPr>
        <a:solidFill>
          <a:schemeClr val="dk2"/>
        </a:solidFill>
      </p:bgPr>
    </p:bg>
    <p:spTree>
      <p:nvGrpSpPr>
        <p:cNvPr id="273" name="Shape 273"/>
        <p:cNvGrpSpPr/>
        <p:nvPr/>
      </p:nvGrpSpPr>
      <p:grpSpPr>
        <a:xfrm>
          <a:off x="0" y="0"/>
          <a:ext cx="0" cy="0"/>
          <a:chOff x="0" y="0"/>
          <a:chExt cx="0" cy="0"/>
        </a:xfrm>
      </p:grpSpPr>
      <p:sp>
        <p:nvSpPr>
          <p:cNvPr id="274" name="Google Shape;274;p13"/>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5" name="Google Shape;275;p13"/>
          <p:cNvSpPr/>
          <p:nvPr/>
        </p:nvSpPr>
        <p:spPr>
          <a:xfrm>
            <a:off x="228600" y="228600"/>
            <a:ext cx="8686800" cy="468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accent3"/>
              </a:buClr>
              <a:buSzPts val="1100"/>
              <a:buNone/>
            </a:pPr>
            <a:r>
              <a:t/>
            </a:r>
            <a:endParaRPr sz="5600">
              <a:solidFill>
                <a:schemeClr val="lt2"/>
              </a:solidFill>
              <a:latin typeface="Young Serif"/>
              <a:ea typeface="Young Serif"/>
              <a:cs typeface="Young Serif"/>
              <a:sym typeface="Young Serif"/>
            </a:endParaRPr>
          </a:p>
        </p:txBody>
      </p:sp>
      <p:sp>
        <p:nvSpPr>
          <p:cNvPr id="276" name="Google Shape;276;p1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lvl1pPr lvl="0" algn="ctr">
              <a:lnSpc>
                <a:spcPct val="90000"/>
              </a:lnSpc>
              <a:spcBef>
                <a:spcPts val="0"/>
              </a:spcBef>
              <a:spcAft>
                <a:spcPts val="0"/>
              </a:spcAft>
              <a:buSzPts val="5600"/>
              <a:buNone/>
              <a:defRPr sz="5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7" name="Google Shape;277;p1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300"/>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and body">
  <p:cSld name="CUSTOM">
    <p:bg>
      <p:bgPr>
        <a:solidFill>
          <a:schemeClr val="lt1"/>
        </a:solidFill>
      </p:bgPr>
    </p:bg>
    <p:spTree>
      <p:nvGrpSpPr>
        <p:cNvPr id="278" name="Shape 278"/>
        <p:cNvGrpSpPr/>
        <p:nvPr/>
      </p:nvGrpSpPr>
      <p:grpSpPr>
        <a:xfrm>
          <a:off x="0" y="0"/>
          <a:ext cx="0" cy="0"/>
          <a:chOff x="0" y="0"/>
          <a:chExt cx="0" cy="0"/>
        </a:xfrm>
      </p:grpSpPr>
      <p:sp>
        <p:nvSpPr>
          <p:cNvPr id="279" name="Google Shape;279;p14"/>
          <p:cNvSpPr/>
          <p:nvPr/>
        </p:nvSpPr>
        <p:spPr>
          <a:xfrm>
            <a:off x="228475" y="228600"/>
            <a:ext cx="8686800" cy="86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ubik"/>
              <a:ea typeface="Rubik"/>
              <a:cs typeface="Rubik"/>
              <a:sym typeface="Rubik"/>
            </a:endParaRPr>
          </a:p>
        </p:txBody>
      </p:sp>
      <p:sp>
        <p:nvSpPr>
          <p:cNvPr id="280" name="Google Shape;280;p14"/>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2800"/>
              <a:buNone/>
              <a:defRPr>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281" name="Google Shape;281;p14"/>
          <p:cNvSpPr/>
          <p:nvPr/>
        </p:nvSpPr>
        <p:spPr>
          <a:xfrm>
            <a:off x="228600" y="1092900"/>
            <a:ext cx="8686800" cy="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solidFill>
                <a:schemeClr val="dk1"/>
              </a:solidFill>
              <a:latin typeface="Young Serif"/>
              <a:ea typeface="Young Serif"/>
              <a:cs typeface="Young Serif"/>
              <a:sym typeface="Young Serif"/>
            </a:endParaRPr>
          </a:p>
        </p:txBody>
      </p:sp>
      <p:sp>
        <p:nvSpPr>
          <p:cNvPr id="282" name="Google Shape;282;p14"/>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1"/>
              </a:buClr>
              <a:buSzPts val="1300"/>
              <a:buNone/>
              <a:defRPr>
                <a:solidFill>
                  <a:schemeClr val="accent1"/>
                </a:solidFill>
              </a:defRPr>
            </a:lvl1pPr>
            <a:lvl2pPr lvl="1" algn="ctr">
              <a:spcBef>
                <a:spcPts val="0"/>
              </a:spcBef>
              <a:spcAft>
                <a:spcPts val="0"/>
              </a:spcAft>
              <a:buClr>
                <a:schemeClr val="accent1"/>
              </a:buClr>
              <a:buSzPts val="1100"/>
              <a:buNone/>
              <a:defRPr>
                <a:solidFill>
                  <a:schemeClr val="accent1"/>
                </a:solidFill>
              </a:defRPr>
            </a:lvl2pPr>
            <a:lvl3pPr lvl="2" algn="ctr">
              <a:spcBef>
                <a:spcPts val="0"/>
              </a:spcBef>
              <a:spcAft>
                <a:spcPts val="0"/>
              </a:spcAft>
              <a:buClr>
                <a:schemeClr val="accent1"/>
              </a:buClr>
              <a:buSzPts val="1100"/>
              <a:buNone/>
              <a:defRPr>
                <a:solidFill>
                  <a:schemeClr val="accent1"/>
                </a:solidFill>
              </a:defRPr>
            </a:lvl3pPr>
            <a:lvl4pPr lvl="3" algn="ctr">
              <a:spcBef>
                <a:spcPts val="0"/>
              </a:spcBef>
              <a:spcAft>
                <a:spcPts val="0"/>
              </a:spcAft>
              <a:buClr>
                <a:schemeClr val="accent1"/>
              </a:buClr>
              <a:buSzPts val="1100"/>
              <a:buNone/>
              <a:defRPr>
                <a:solidFill>
                  <a:schemeClr val="accent1"/>
                </a:solidFill>
              </a:defRPr>
            </a:lvl4pPr>
            <a:lvl5pPr lvl="4" algn="ctr">
              <a:spcBef>
                <a:spcPts val="0"/>
              </a:spcBef>
              <a:spcAft>
                <a:spcPts val="0"/>
              </a:spcAft>
              <a:buClr>
                <a:schemeClr val="accent1"/>
              </a:buClr>
              <a:buSzPts val="1100"/>
              <a:buNone/>
              <a:defRPr>
                <a:solidFill>
                  <a:schemeClr val="accent1"/>
                </a:solidFill>
              </a:defRPr>
            </a:lvl5pPr>
            <a:lvl6pPr lvl="5" algn="ctr">
              <a:spcBef>
                <a:spcPts val="0"/>
              </a:spcBef>
              <a:spcAft>
                <a:spcPts val="0"/>
              </a:spcAft>
              <a:buClr>
                <a:schemeClr val="accent1"/>
              </a:buClr>
              <a:buSzPts val="1100"/>
              <a:buNone/>
              <a:defRPr>
                <a:solidFill>
                  <a:schemeClr val="accent1"/>
                </a:solidFill>
              </a:defRPr>
            </a:lvl6pPr>
            <a:lvl7pPr lvl="6" algn="ctr">
              <a:spcBef>
                <a:spcPts val="0"/>
              </a:spcBef>
              <a:spcAft>
                <a:spcPts val="0"/>
              </a:spcAft>
              <a:buClr>
                <a:schemeClr val="accent1"/>
              </a:buClr>
              <a:buSzPts val="1100"/>
              <a:buNone/>
              <a:defRPr>
                <a:solidFill>
                  <a:schemeClr val="accent1"/>
                </a:solidFill>
              </a:defRPr>
            </a:lvl7pPr>
            <a:lvl8pPr lvl="7" algn="ctr">
              <a:spcBef>
                <a:spcPts val="0"/>
              </a:spcBef>
              <a:spcAft>
                <a:spcPts val="0"/>
              </a:spcAft>
              <a:buClr>
                <a:schemeClr val="accent1"/>
              </a:buClr>
              <a:buSzPts val="1100"/>
              <a:buNone/>
              <a:defRPr>
                <a:solidFill>
                  <a:schemeClr val="accent1"/>
                </a:solidFill>
              </a:defRPr>
            </a:lvl8pPr>
            <a:lvl9pPr lvl="8" algn="ctr">
              <a:spcBef>
                <a:spcPts val="0"/>
              </a:spcBef>
              <a:spcAft>
                <a:spcPts val="0"/>
              </a:spcAft>
              <a:buClr>
                <a:schemeClr val="accent1"/>
              </a:buClr>
              <a:buSzPts val="1100"/>
              <a:buNone/>
              <a:defRPr>
                <a:solidFill>
                  <a:schemeClr val="accent1"/>
                </a:solidFill>
              </a:defRPr>
            </a:lvl9pPr>
          </a:lstStyle>
          <a:p/>
        </p:txBody>
      </p:sp>
      <p:sp>
        <p:nvSpPr>
          <p:cNvPr id="283" name="Google Shape;283;p14"/>
          <p:cNvSpPr/>
          <p:nvPr/>
        </p:nvSpPr>
        <p:spPr>
          <a:xfrm>
            <a:off x="228450" y="1762300"/>
            <a:ext cx="8686800" cy="3152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ubik"/>
              <a:ea typeface="Rubik"/>
              <a:cs typeface="Rubik"/>
              <a:sym typeface="Rubik"/>
            </a:endParaRPr>
          </a:p>
        </p:txBody>
      </p:sp>
      <p:sp>
        <p:nvSpPr>
          <p:cNvPr id="284" name="Google Shape;284;p14"/>
          <p:cNvSpPr txBox="1"/>
          <p:nvPr>
            <p:ph idx="2" type="body"/>
          </p:nvPr>
        </p:nvSpPr>
        <p:spPr>
          <a:xfrm>
            <a:off x="456400" y="1983350"/>
            <a:ext cx="8113800" cy="271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2"/>
              </a:buClr>
              <a:buSzPts val="1300"/>
              <a:buChar char="●"/>
              <a:defRPr>
                <a:solidFill>
                  <a:schemeClr val="lt2"/>
                </a:solidFill>
              </a:defRPr>
            </a:lvl1pPr>
            <a:lvl2pPr indent="-298450" lvl="1" marL="914400">
              <a:spcBef>
                <a:spcPts val="0"/>
              </a:spcBef>
              <a:spcAft>
                <a:spcPts val="0"/>
              </a:spcAft>
              <a:buClr>
                <a:schemeClr val="lt2"/>
              </a:buClr>
              <a:buSzPts val="1100"/>
              <a:buChar char="○"/>
              <a:defRPr>
                <a:solidFill>
                  <a:schemeClr val="lt2"/>
                </a:solidFill>
              </a:defRPr>
            </a:lvl2pPr>
            <a:lvl3pPr indent="-298450" lvl="2" marL="1371600">
              <a:spcBef>
                <a:spcPts val="0"/>
              </a:spcBef>
              <a:spcAft>
                <a:spcPts val="0"/>
              </a:spcAft>
              <a:buClr>
                <a:schemeClr val="lt2"/>
              </a:buClr>
              <a:buSzPts val="1100"/>
              <a:buChar char="■"/>
              <a:defRPr>
                <a:solidFill>
                  <a:schemeClr val="lt2"/>
                </a:solidFill>
              </a:defRPr>
            </a:lvl3pPr>
            <a:lvl4pPr indent="-298450" lvl="3" marL="1828800">
              <a:spcBef>
                <a:spcPts val="0"/>
              </a:spcBef>
              <a:spcAft>
                <a:spcPts val="0"/>
              </a:spcAft>
              <a:buClr>
                <a:schemeClr val="lt2"/>
              </a:buClr>
              <a:buSzPts val="1100"/>
              <a:buChar char="●"/>
              <a:defRPr>
                <a:solidFill>
                  <a:schemeClr val="lt2"/>
                </a:solidFill>
              </a:defRPr>
            </a:lvl4pPr>
            <a:lvl5pPr indent="-298450" lvl="4" marL="2286000">
              <a:spcBef>
                <a:spcPts val="0"/>
              </a:spcBef>
              <a:spcAft>
                <a:spcPts val="0"/>
              </a:spcAft>
              <a:buClr>
                <a:schemeClr val="lt2"/>
              </a:buClr>
              <a:buSzPts val="1100"/>
              <a:buChar char="○"/>
              <a:defRPr>
                <a:solidFill>
                  <a:schemeClr val="lt2"/>
                </a:solidFill>
              </a:defRPr>
            </a:lvl5pPr>
            <a:lvl6pPr indent="-298450" lvl="5" marL="2743200">
              <a:spcBef>
                <a:spcPts val="0"/>
              </a:spcBef>
              <a:spcAft>
                <a:spcPts val="0"/>
              </a:spcAft>
              <a:buClr>
                <a:schemeClr val="lt2"/>
              </a:buClr>
              <a:buSzPts val="1100"/>
              <a:buChar char="■"/>
              <a:defRPr>
                <a:solidFill>
                  <a:schemeClr val="lt2"/>
                </a:solidFill>
              </a:defRPr>
            </a:lvl6pPr>
            <a:lvl7pPr indent="-298450" lvl="6" marL="3200400">
              <a:spcBef>
                <a:spcPts val="0"/>
              </a:spcBef>
              <a:spcAft>
                <a:spcPts val="0"/>
              </a:spcAft>
              <a:buClr>
                <a:schemeClr val="lt2"/>
              </a:buClr>
              <a:buSzPts val="1100"/>
              <a:buChar char="●"/>
              <a:defRPr>
                <a:solidFill>
                  <a:schemeClr val="lt2"/>
                </a:solidFill>
              </a:defRPr>
            </a:lvl7pPr>
            <a:lvl8pPr indent="-298450" lvl="7" marL="3657600">
              <a:spcBef>
                <a:spcPts val="0"/>
              </a:spcBef>
              <a:spcAft>
                <a:spcPts val="0"/>
              </a:spcAft>
              <a:buClr>
                <a:schemeClr val="lt2"/>
              </a:buClr>
              <a:buSzPts val="1100"/>
              <a:buChar char="○"/>
              <a:defRPr>
                <a:solidFill>
                  <a:schemeClr val="lt2"/>
                </a:solidFill>
              </a:defRPr>
            </a:lvl8pPr>
            <a:lvl9pPr indent="-298450" lvl="8" marL="4114800">
              <a:spcBef>
                <a:spcPts val="0"/>
              </a:spcBef>
              <a:spcAft>
                <a:spcPts val="0"/>
              </a:spcAft>
              <a:buClr>
                <a:schemeClr val="lt2"/>
              </a:buClr>
              <a:buSzPts val="1100"/>
              <a:buChar char="■"/>
              <a:defRPr>
                <a:solidFill>
                  <a:schemeClr val="lt2"/>
                </a:solidFill>
              </a:defRPr>
            </a:lvl9pPr>
          </a:lstStyle>
          <a:p/>
        </p:txBody>
      </p:sp>
      <p:sp>
        <p:nvSpPr>
          <p:cNvPr id="285" name="Google Shape;285;p14"/>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
    <p:spTree>
      <p:nvGrpSpPr>
        <p:cNvPr id="286" name="Shape 28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287" name="Shape 287"/>
        <p:cNvGrpSpPr/>
        <p:nvPr/>
      </p:nvGrpSpPr>
      <p:grpSpPr>
        <a:xfrm>
          <a:off x="0" y="0"/>
          <a:ext cx="0" cy="0"/>
          <a:chOff x="0" y="0"/>
          <a:chExt cx="0" cy="0"/>
        </a:xfrm>
      </p:grpSpPr>
      <p:sp>
        <p:nvSpPr>
          <p:cNvPr id="288" name="Google Shape;288;p16"/>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16"/>
          <p:cNvSpPr txBox="1"/>
          <p:nvPr>
            <p:ph idx="1" type="subTitle"/>
          </p:nvPr>
        </p:nvSpPr>
        <p:spPr>
          <a:xfrm>
            <a:off x="4406650" y="393750"/>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91" name="Google Shape;291;p16"/>
          <p:cNvSpPr txBox="1"/>
          <p:nvPr>
            <p:ph idx="2" type="subTitle"/>
          </p:nvPr>
        </p:nvSpPr>
        <p:spPr>
          <a:xfrm>
            <a:off x="4406650" y="1151705"/>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92" name="Google Shape;292;p16"/>
          <p:cNvSpPr txBox="1"/>
          <p:nvPr>
            <p:ph idx="3" type="subTitle"/>
          </p:nvPr>
        </p:nvSpPr>
        <p:spPr>
          <a:xfrm>
            <a:off x="4406650" y="3425570"/>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93" name="Google Shape;293;p16"/>
          <p:cNvSpPr txBox="1"/>
          <p:nvPr>
            <p:ph idx="4" type="subTitle"/>
          </p:nvPr>
        </p:nvSpPr>
        <p:spPr>
          <a:xfrm>
            <a:off x="4406650" y="1909660"/>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94" name="Google Shape;294;p16"/>
          <p:cNvSpPr txBox="1"/>
          <p:nvPr>
            <p:ph idx="5" type="subTitle"/>
          </p:nvPr>
        </p:nvSpPr>
        <p:spPr>
          <a:xfrm>
            <a:off x="4406650" y="4183525"/>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95" name="Google Shape;295;p16"/>
          <p:cNvSpPr txBox="1"/>
          <p:nvPr>
            <p:ph idx="6" type="subTitle"/>
          </p:nvPr>
        </p:nvSpPr>
        <p:spPr>
          <a:xfrm>
            <a:off x="4406650" y="2667615"/>
            <a:ext cx="4409700" cy="5427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AND_BODY_1">
    <p:bg>
      <p:bgPr>
        <a:solidFill>
          <a:schemeClr val="lt1"/>
        </a:solidFill>
      </p:bgPr>
    </p:bg>
    <p:spTree>
      <p:nvGrpSpPr>
        <p:cNvPr id="296" name="Shape 296"/>
        <p:cNvGrpSpPr/>
        <p:nvPr/>
      </p:nvGrpSpPr>
      <p:grpSpPr>
        <a:xfrm>
          <a:off x="0" y="0"/>
          <a:ext cx="0" cy="0"/>
          <a:chOff x="0" y="0"/>
          <a:chExt cx="0" cy="0"/>
        </a:xfrm>
      </p:grpSpPr>
      <p:sp>
        <p:nvSpPr>
          <p:cNvPr id="297" name="Google Shape;297;p17"/>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17"/>
          <p:cNvSpPr/>
          <p:nvPr>
            <p:ph idx="2" type="pic"/>
          </p:nvPr>
        </p:nvSpPr>
        <p:spPr>
          <a:xfrm>
            <a:off x="228600" y="1322475"/>
            <a:ext cx="8686800" cy="3592500"/>
          </a:xfrm>
          <a:prstGeom prst="rect">
            <a:avLst/>
          </a:prstGeom>
          <a:noFill/>
          <a:ln>
            <a:noFill/>
          </a:ln>
        </p:spPr>
      </p:sp>
      <p:sp>
        <p:nvSpPr>
          <p:cNvPr id="299" name="Google Shape;299;p17"/>
          <p:cNvSpPr/>
          <p:nvPr/>
        </p:nvSpPr>
        <p:spPr>
          <a:xfrm>
            <a:off x="228475" y="228600"/>
            <a:ext cx="8686800" cy="86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ubik"/>
              <a:ea typeface="Rubik"/>
              <a:cs typeface="Rubik"/>
              <a:sym typeface="Rubik"/>
            </a:endParaRPr>
          </a:p>
        </p:txBody>
      </p:sp>
      <p:sp>
        <p:nvSpPr>
          <p:cNvPr id="300" name="Google Shape;300;p17"/>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2800"/>
              <a:buNone/>
              <a:defRPr>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column and image">
  <p:cSld name="CUSTOM_1">
    <p:bg>
      <p:bgPr>
        <a:solidFill>
          <a:schemeClr val="lt1"/>
        </a:solidFill>
      </p:bgPr>
    </p:bg>
    <p:spTree>
      <p:nvGrpSpPr>
        <p:cNvPr id="301" name="Shape 301"/>
        <p:cNvGrpSpPr/>
        <p:nvPr/>
      </p:nvGrpSpPr>
      <p:grpSpPr>
        <a:xfrm>
          <a:off x="0" y="0"/>
          <a:ext cx="0" cy="0"/>
          <a:chOff x="0" y="0"/>
          <a:chExt cx="0" cy="0"/>
        </a:xfrm>
      </p:grpSpPr>
      <p:sp>
        <p:nvSpPr>
          <p:cNvPr id="302" name="Google Shape;302;p18"/>
          <p:cNvSpPr/>
          <p:nvPr/>
        </p:nvSpPr>
        <p:spPr>
          <a:xfrm>
            <a:off x="228475" y="228600"/>
            <a:ext cx="8686800" cy="86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ubik"/>
              <a:ea typeface="Rubik"/>
              <a:cs typeface="Rubik"/>
              <a:sym typeface="Rubik"/>
            </a:endParaRPr>
          </a:p>
        </p:txBody>
      </p:sp>
      <p:sp>
        <p:nvSpPr>
          <p:cNvPr id="303" name="Google Shape;303;p18"/>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2800"/>
              <a:buNone/>
              <a:defRPr>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304" name="Google Shape;304;p18"/>
          <p:cNvSpPr/>
          <p:nvPr/>
        </p:nvSpPr>
        <p:spPr>
          <a:xfrm>
            <a:off x="228600" y="1092900"/>
            <a:ext cx="8686800" cy="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solidFill>
                <a:schemeClr val="dk1"/>
              </a:solidFill>
              <a:latin typeface="Young Serif"/>
              <a:ea typeface="Young Serif"/>
              <a:cs typeface="Young Serif"/>
              <a:sym typeface="Young Serif"/>
            </a:endParaRPr>
          </a:p>
        </p:txBody>
      </p:sp>
      <p:sp>
        <p:nvSpPr>
          <p:cNvPr id="305" name="Google Shape;305;p18"/>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1"/>
              </a:buClr>
              <a:buSzPts val="1300"/>
              <a:buNone/>
              <a:defRPr>
                <a:solidFill>
                  <a:schemeClr val="accent1"/>
                </a:solidFill>
              </a:defRPr>
            </a:lvl1pPr>
            <a:lvl2pPr lvl="1" algn="ctr">
              <a:spcBef>
                <a:spcPts val="0"/>
              </a:spcBef>
              <a:spcAft>
                <a:spcPts val="0"/>
              </a:spcAft>
              <a:buClr>
                <a:schemeClr val="accent1"/>
              </a:buClr>
              <a:buSzPts val="1100"/>
              <a:buNone/>
              <a:defRPr>
                <a:solidFill>
                  <a:schemeClr val="accent1"/>
                </a:solidFill>
              </a:defRPr>
            </a:lvl2pPr>
            <a:lvl3pPr lvl="2" algn="ctr">
              <a:spcBef>
                <a:spcPts val="0"/>
              </a:spcBef>
              <a:spcAft>
                <a:spcPts val="0"/>
              </a:spcAft>
              <a:buClr>
                <a:schemeClr val="accent1"/>
              </a:buClr>
              <a:buSzPts val="1100"/>
              <a:buNone/>
              <a:defRPr>
                <a:solidFill>
                  <a:schemeClr val="accent1"/>
                </a:solidFill>
              </a:defRPr>
            </a:lvl3pPr>
            <a:lvl4pPr lvl="3" algn="ctr">
              <a:spcBef>
                <a:spcPts val="0"/>
              </a:spcBef>
              <a:spcAft>
                <a:spcPts val="0"/>
              </a:spcAft>
              <a:buClr>
                <a:schemeClr val="accent1"/>
              </a:buClr>
              <a:buSzPts val="1100"/>
              <a:buNone/>
              <a:defRPr>
                <a:solidFill>
                  <a:schemeClr val="accent1"/>
                </a:solidFill>
              </a:defRPr>
            </a:lvl4pPr>
            <a:lvl5pPr lvl="4" algn="ctr">
              <a:spcBef>
                <a:spcPts val="0"/>
              </a:spcBef>
              <a:spcAft>
                <a:spcPts val="0"/>
              </a:spcAft>
              <a:buClr>
                <a:schemeClr val="accent1"/>
              </a:buClr>
              <a:buSzPts val="1100"/>
              <a:buNone/>
              <a:defRPr>
                <a:solidFill>
                  <a:schemeClr val="accent1"/>
                </a:solidFill>
              </a:defRPr>
            </a:lvl5pPr>
            <a:lvl6pPr lvl="5" algn="ctr">
              <a:spcBef>
                <a:spcPts val="0"/>
              </a:spcBef>
              <a:spcAft>
                <a:spcPts val="0"/>
              </a:spcAft>
              <a:buClr>
                <a:schemeClr val="accent1"/>
              </a:buClr>
              <a:buSzPts val="1100"/>
              <a:buNone/>
              <a:defRPr>
                <a:solidFill>
                  <a:schemeClr val="accent1"/>
                </a:solidFill>
              </a:defRPr>
            </a:lvl6pPr>
            <a:lvl7pPr lvl="6" algn="ctr">
              <a:spcBef>
                <a:spcPts val="0"/>
              </a:spcBef>
              <a:spcAft>
                <a:spcPts val="0"/>
              </a:spcAft>
              <a:buClr>
                <a:schemeClr val="accent1"/>
              </a:buClr>
              <a:buSzPts val="1100"/>
              <a:buNone/>
              <a:defRPr>
                <a:solidFill>
                  <a:schemeClr val="accent1"/>
                </a:solidFill>
              </a:defRPr>
            </a:lvl7pPr>
            <a:lvl8pPr lvl="7" algn="ctr">
              <a:spcBef>
                <a:spcPts val="0"/>
              </a:spcBef>
              <a:spcAft>
                <a:spcPts val="0"/>
              </a:spcAft>
              <a:buClr>
                <a:schemeClr val="accent1"/>
              </a:buClr>
              <a:buSzPts val="1100"/>
              <a:buNone/>
              <a:defRPr>
                <a:solidFill>
                  <a:schemeClr val="accent1"/>
                </a:solidFill>
              </a:defRPr>
            </a:lvl8pPr>
            <a:lvl9pPr lvl="8" algn="ctr">
              <a:spcBef>
                <a:spcPts val="0"/>
              </a:spcBef>
              <a:spcAft>
                <a:spcPts val="0"/>
              </a:spcAft>
              <a:buClr>
                <a:schemeClr val="accent1"/>
              </a:buClr>
              <a:buSzPts val="1100"/>
              <a:buNone/>
              <a:defRPr>
                <a:solidFill>
                  <a:schemeClr val="accent1"/>
                </a:solidFill>
              </a:defRPr>
            </a:lvl9pPr>
          </a:lstStyle>
          <a:p/>
        </p:txBody>
      </p:sp>
      <p:sp>
        <p:nvSpPr>
          <p:cNvPr id="306" name="Google Shape;306;p18"/>
          <p:cNvSpPr/>
          <p:nvPr>
            <p:ph idx="2" type="pic"/>
          </p:nvPr>
        </p:nvSpPr>
        <p:spPr>
          <a:xfrm>
            <a:off x="4685900" y="1762300"/>
            <a:ext cx="4229400" cy="3152400"/>
          </a:xfrm>
          <a:prstGeom prst="rect">
            <a:avLst/>
          </a:prstGeom>
          <a:noFill/>
          <a:ln>
            <a:noFill/>
          </a:ln>
        </p:spPr>
      </p:sp>
      <p:sp>
        <p:nvSpPr>
          <p:cNvPr id="307" name="Google Shape;307;p18"/>
          <p:cNvSpPr/>
          <p:nvPr/>
        </p:nvSpPr>
        <p:spPr>
          <a:xfrm>
            <a:off x="228450" y="1762300"/>
            <a:ext cx="4229400" cy="3152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ubik"/>
              <a:ea typeface="Rubik"/>
              <a:cs typeface="Rubik"/>
              <a:sym typeface="Rubik"/>
            </a:endParaRPr>
          </a:p>
        </p:txBody>
      </p:sp>
      <p:sp>
        <p:nvSpPr>
          <p:cNvPr id="308" name="Google Shape;308;p18"/>
          <p:cNvSpPr txBox="1"/>
          <p:nvPr>
            <p:ph idx="3" type="body"/>
          </p:nvPr>
        </p:nvSpPr>
        <p:spPr>
          <a:xfrm>
            <a:off x="456400" y="1983350"/>
            <a:ext cx="3780300" cy="271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2"/>
              </a:buClr>
              <a:buSzPts val="1300"/>
              <a:buChar char="●"/>
              <a:defRPr>
                <a:solidFill>
                  <a:schemeClr val="lt2"/>
                </a:solidFill>
              </a:defRPr>
            </a:lvl1pPr>
            <a:lvl2pPr indent="-298450" lvl="1" marL="914400">
              <a:spcBef>
                <a:spcPts val="0"/>
              </a:spcBef>
              <a:spcAft>
                <a:spcPts val="0"/>
              </a:spcAft>
              <a:buClr>
                <a:schemeClr val="lt2"/>
              </a:buClr>
              <a:buSzPts val="1100"/>
              <a:buChar char="○"/>
              <a:defRPr>
                <a:solidFill>
                  <a:schemeClr val="lt2"/>
                </a:solidFill>
              </a:defRPr>
            </a:lvl2pPr>
            <a:lvl3pPr indent="-298450" lvl="2" marL="1371600">
              <a:spcBef>
                <a:spcPts val="0"/>
              </a:spcBef>
              <a:spcAft>
                <a:spcPts val="0"/>
              </a:spcAft>
              <a:buClr>
                <a:schemeClr val="lt2"/>
              </a:buClr>
              <a:buSzPts val="1100"/>
              <a:buChar char="■"/>
              <a:defRPr>
                <a:solidFill>
                  <a:schemeClr val="lt2"/>
                </a:solidFill>
              </a:defRPr>
            </a:lvl3pPr>
            <a:lvl4pPr indent="-298450" lvl="3" marL="1828800">
              <a:spcBef>
                <a:spcPts val="0"/>
              </a:spcBef>
              <a:spcAft>
                <a:spcPts val="0"/>
              </a:spcAft>
              <a:buClr>
                <a:schemeClr val="lt2"/>
              </a:buClr>
              <a:buSzPts val="1100"/>
              <a:buChar char="●"/>
              <a:defRPr>
                <a:solidFill>
                  <a:schemeClr val="lt2"/>
                </a:solidFill>
              </a:defRPr>
            </a:lvl4pPr>
            <a:lvl5pPr indent="-298450" lvl="4" marL="2286000">
              <a:spcBef>
                <a:spcPts val="0"/>
              </a:spcBef>
              <a:spcAft>
                <a:spcPts val="0"/>
              </a:spcAft>
              <a:buClr>
                <a:schemeClr val="lt2"/>
              </a:buClr>
              <a:buSzPts val="1100"/>
              <a:buChar char="○"/>
              <a:defRPr>
                <a:solidFill>
                  <a:schemeClr val="lt2"/>
                </a:solidFill>
              </a:defRPr>
            </a:lvl5pPr>
            <a:lvl6pPr indent="-298450" lvl="5" marL="2743200">
              <a:spcBef>
                <a:spcPts val="0"/>
              </a:spcBef>
              <a:spcAft>
                <a:spcPts val="0"/>
              </a:spcAft>
              <a:buClr>
                <a:schemeClr val="lt2"/>
              </a:buClr>
              <a:buSzPts val="1100"/>
              <a:buChar char="■"/>
              <a:defRPr>
                <a:solidFill>
                  <a:schemeClr val="lt2"/>
                </a:solidFill>
              </a:defRPr>
            </a:lvl6pPr>
            <a:lvl7pPr indent="-298450" lvl="6" marL="3200400">
              <a:spcBef>
                <a:spcPts val="0"/>
              </a:spcBef>
              <a:spcAft>
                <a:spcPts val="0"/>
              </a:spcAft>
              <a:buClr>
                <a:schemeClr val="lt2"/>
              </a:buClr>
              <a:buSzPts val="1100"/>
              <a:buChar char="●"/>
              <a:defRPr>
                <a:solidFill>
                  <a:schemeClr val="lt2"/>
                </a:solidFill>
              </a:defRPr>
            </a:lvl7pPr>
            <a:lvl8pPr indent="-298450" lvl="7" marL="3657600">
              <a:spcBef>
                <a:spcPts val="0"/>
              </a:spcBef>
              <a:spcAft>
                <a:spcPts val="0"/>
              </a:spcAft>
              <a:buClr>
                <a:schemeClr val="lt2"/>
              </a:buClr>
              <a:buSzPts val="1100"/>
              <a:buChar char="○"/>
              <a:defRPr>
                <a:solidFill>
                  <a:schemeClr val="lt2"/>
                </a:solidFill>
              </a:defRPr>
            </a:lvl8pPr>
            <a:lvl9pPr indent="-298450" lvl="8" marL="4114800">
              <a:spcBef>
                <a:spcPts val="0"/>
              </a:spcBef>
              <a:spcAft>
                <a:spcPts val="0"/>
              </a:spcAft>
              <a:buClr>
                <a:schemeClr val="lt2"/>
              </a:buClr>
              <a:buSzPts val="1100"/>
              <a:buChar char="■"/>
              <a:defRPr>
                <a:solidFill>
                  <a:schemeClr val="lt2"/>
                </a:solidFill>
              </a:defRPr>
            </a:lvl9pPr>
          </a:lstStyle>
          <a:p/>
        </p:txBody>
      </p:sp>
      <p:sp>
        <p:nvSpPr>
          <p:cNvPr id="309" name="Google Shape;309;p18"/>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CUSTOM_3">
    <p:bg>
      <p:bgPr>
        <a:solidFill>
          <a:schemeClr val="dk2"/>
        </a:solidFill>
      </p:bgPr>
    </p:bg>
    <p:spTree>
      <p:nvGrpSpPr>
        <p:cNvPr id="310" name="Shape 310"/>
        <p:cNvGrpSpPr/>
        <p:nvPr/>
      </p:nvGrpSpPr>
      <p:grpSpPr>
        <a:xfrm>
          <a:off x="0" y="0"/>
          <a:ext cx="0" cy="0"/>
          <a:chOff x="0" y="0"/>
          <a:chExt cx="0" cy="0"/>
        </a:xfrm>
      </p:grpSpPr>
      <p:sp>
        <p:nvSpPr>
          <p:cNvPr id="311" name="Google Shape;311;p19"/>
          <p:cNvSpPr/>
          <p:nvPr/>
        </p:nvSpPr>
        <p:spPr>
          <a:xfrm>
            <a:off x="228600" y="228600"/>
            <a:ext cx="8686800" cy="468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accent3"/>
              </a:buClr>
              <a:buSzPts val="1100"/>
              <a:buNone/>
            </a:pPr>
            <a:r>
              <a:t/>
            </a:r>
            <a:endParaRPr sz="5600">
              <a:solidFill>
                <a:schemeClr val="lt2"/>
              </a:solidFill>
              <a:latin typeface="Young Serif"/>
              <a:ea typeface="Young Serif"/>
              <a:cs typeface="Young Serif"/>
              <a:sym typeface="Young Serif"/>
            </a:endParaRPr>
          </a:p>
        </p:txBody>
      </p:sp>
      <p:sp>
        <p:nvSpPr>
          <p:cNvPr id="312" name="Google Shape;312;p19"/>
          <p:cNvSpPr txBox="1"/>
          <p:nvPr>
            <p:ph type="title"/>
          </p:nvPr>
        </p:nvSpPr>
        <p:spPr>
          <a:xfrm>
            <a:off x="1248900" y="1777350"/>
            <a:ext cx="6646200" cy="1588800"/>
          </a:xfrm>
          <a:prstGeom prst="rect">
            <a:avLst/>
          </a:prstGeom>
        </p:spPr>
        <p:txBody>
          <a:bodyPr anchorCtr="0" anchor="ctr" bIns="91425" lIns="91425" spcFirstLastPara="1" rIns="91425" wrap="square" tIns="91425">
            <a:normAutofit/>
          </a:bodyPr>
          <a:lstStyle>
            <a:lvl1pPr lvl="0" algn="ctr">
              <a:lnSpc>
                <a:spcPct val="90000"/>
              </a:lnSpc>
              <a:spcBef>
                <a:spcPts val="0"/>
              </a:spcBef>
              <a:spcAft>
                <a:spcPts val="0"/>
              </a:spcAft>
              <a:buClr>
                <a:schemeClr val="dk2"/>
              </a:buClr>
              <a:buSzPts val="5600"/>
              <a:buNone/>
              <a:defRPr sz="5600">
                <a:solidFill>
                  <a:schemeClr val="dk2"/>
                </a:solidFill>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p:txBody>
      </p:sp>
      <p:sp>
        <p:nvSpPr>
          <p:cNvPr id="313" name="Google Shape;313;p19"/>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 Id="rId3" Type="http://schemas.openxmlformats.org/officeDocument/2006/relationships/image" Target="../media/image2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2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7.xml"/><Relationship Id="rId3" Type="http://schemas.openxmlformats.org/officeDocument/2006/relationships/image" Target="../media/image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8.xml"/><Relationship Id="rId3" Type="http://schemas.openxmlformats.org/officeDocument/2006/relationships/image" Target="../media/image17.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9.xml"/><Relationship Id="rId3" Type="http://schemas.openxmlformats.org/officeDocument/2006/relationships/image" Target="../media/image17.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0.xml"/><Relationship Id="rId3" Type="http://schemas.openxmlformats.org/officeDocument/2006/relationships/image" Target="../media/image17.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1.xml"/><Relationship Id="rId3" Type="http://schemas.openxmlformats.org/officeDocument/2006/relationships/image" Target="../media/image17.jpg"/><Relationship Id="rId4" Type="http://schemas.openxmlformats.org/officeDocument/2006/relationships/image" Target="../media/image32.png"/><Relationship Id="rId5" Type="http://schemas.openxmlformats.org/officeDocument/2006/relationships/image" Target="../media/image3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2.xml"/><Relationship Id="rId3" Type="http://schemas.openxmlformats.org/officeDocument/2006/relationships/image" Target="../media/image3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3.xml"/><Relationship Id="rId3" Type="http://schemas.openxmlformats.org/officeDocument/2006/relationships/image" Target="../media/image16.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4.xml"/><Relationship Id="rId3" Type="http://schemas.openxmlformats.org/officeDocument/2006/relationships/image" Target="../media/image24.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7.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www.nejm.org/doi/full/10.1056/NEJM199809033391003#tab-contributors" TargetMode="External"/><Relationship Id="rId4" Type="http://schemas.openxmlformats.org/officeDocument/2006/relationships/hyperlink" Target="https://www.nejm.org/toc/nejm/339/10" TargetMode="External"/><Relationship Id="rId5" Type="http://schemas.openxmlformats.org/officeDocument/2006/relationships/hyperlink" Target="https://www.nejm.org/doi/full/10.1056/NEJM199809033391003#tab-informa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www.nejm.org/doi/full/10.1056/NEJMoa021375#FN1" TargetMode="External"/><Relationship Id="rId4" Type="http://schemas.openxmlformats.org/officeDocument/2006/relationships/hyperlink" Target="https://www.nejm.org/doi/full/10.1056/NEJMoa021375#tab-contributors" TargetMode="External"/><Relationship Id="rId5" Type="http://schemas.openxmlformats.org/officeDocument/2006/relationships/hyperlink" Target="https://www.nejm.org/toc/nejm/347/23" TargetMode="External"/><Relationship Id="rId6" Type="http://schemas.openxmlformats.org/officeDocument/2006/relationships/hyperlink" Target="https://www.nejm.org/doi/full/10.1056/NEJMoa021375#tab-informatio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hyperlink" Target="https://www.jacc.org/doi/10.1016/j.jacc.2023.08.017#bib1360" TargetMode="External"/><Relationship Id="rId4" Type="http://schemas.openxmlformats.org/officeDocument/2006/relationships/hyperlink" Target="https://www.jacc.org/doi/10.1016/j.jacc.2023.08.017#bib136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hyperlink" Target="https://www.bing.com/search?q=Electric%20field%20wikipedia&amp;form=WIKIRE" TargetMode="External"/><Relationship Id="rId4" Type="http://schemas.openxmlformats.org/officeDocument/2006/relationships/hyperlink" Target="https://www.bing.com/search?q=Electroporation%20wikipedia&amp;form=WIKIR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3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1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1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hyperlink" Target="https://www.jacc.org/doi/10.1016/j.jacc.2023.08.017#bib1230"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33.png"/><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0"/>
          <p:cNvSpPr txBox="1"/>
          <p:nvPr>
            <p:ph type="title"/>
          </p:nvPr>
        </p:nvSpPr>
        <p:spPr>
          <a:xfrm>
            <a:off x="1248900" y="337450"/>
            <a:ext cx="6646200" cy="158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AF OVERVIEW</a:t>
            </a:r>
            <a:endParaRPr/>
          </a:p>
        </p:txBody>
      </p:sp>
      <p:sp>
        <p:nvSpPr>
          <p:cNvPr id="319" name="Google Shape;319;p20"/>
          <p:cNvSpPr txBox="1"/>
          <p:nvPr>
            <p:ph idx="1" type="subTitle"/>
          </p:nvPr>
        </p:nvSpPr>
        <p:spPr>
          <a:xfrm>
            <a:off x="2369850" y="2015800"/>
            <a:ext cx="4404300" cy="207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Arial"/>
                <a:ea typeface="Arial"/>
                <a:cs typeface="Arial"/>
                <a:sym typeface="Arial"/>
              </a:rPr>
              <a:t>M. M. A. Migeed</a:t>
            </a:r>
            <a:endParaRPr b="1" sz="2200">
              <a:latin typeface="Arial"/>
              <a:ea typeface="Arial"/>
              <a:cs typeface="Arial"/>
              <a:sym typeface="Arial"/>
            </a:endParaRPr>
          </a:p>
          <a:p>
            <a:pPr indent="0" lvl="0" marL="0" rtl="0" algn="ctr">
              <a:spcBef>
                <a:spcPts val="1200"/>
              </a:spcBef>
              <a:spcAft>
                <a:spcPts val="0"/>
              </a:spcAft>
              <a:buNone/>
            </a:pPr>
            <a:r>
              <a:rPr b="1" lang="en" sz="2200">
                <a:latin typeface="Arial"/>
                <a:ea typeface="Arial"/>
                <a:cs typeface="Arial"/>
                <a:sym typeface="Arial"/>
              </a:rPr>
              <a:t>Co-director </a:t>
            </a:r>
            <a:endParaRPr b="1" sz="2200">
              <a:latin typeface="Arial"/>
              <a:ea typeface="Arial"/>
              <a:cs typeface="Arial"/>
              <a:sym typeface="Arial"/>
            </a:endParaRPr>
          </a:p>
          <a:p>
            <a:pPr indent="0" lvl="0" marL="0" rtl="0" algn="ctr">
              <a:spcBef>
                <a:spcPts val="1200"/>
              </a:spcBef>
              <a:spcAft>
                <a:spcPts val="0"/>
              </a:spcAft>
              <a:buNone/>
            </a:pPr>
            <a:r>
              <a:rPr b="1" lang="en" sz="2200">
                <a:latin typeface="Arial"/>
                <a:ea typeface="Arial"/>
                <a:cs typeface="Arial"/>
                <a:sym typeface="Arial"/>
              </a:rPr>
              <a:t>electrophysiology/arrhythmia</a:t>
            </a:r>
            <a:endParaRPr b="1" sz="2200">
              <a:latin typeface="Arial"/>
              <a:ea typeface="Arial"/>
              <a:cs typeface="Arial"/>
              <a:sym typeface="Arial"/>
            </a:endParaRPr>
          </a:p>
          <a:p>
            <a:pPr indent="0" lvl="0" marL="0" rtl="0" algn="ctr">
              <a:spcBef>
                <a:spcPts val="1200"/>
              </a:spcBef>
              <a:spcAft>
                <a:spcPts val="1200"/>
              </a:spcAft>
              <a:buNone/>
            </a:pPr>
            <a:r>
              <a:rPr b="1" lang="en" sz="2200">
                <a:latin typeface="Arial"/>
                <a:ea typeface="Arial"/>
                <a:cs typeface="Arial"/>
                <a:sym typeface="Arial"/>
              </a:rPr>
              <a:t>St. Joseph’s Hospital</a:t>
            </a:r>
            <a:endParaRPr b="1" sz="22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9"/>
          <p:cNvSpPr txBox="1"/>
          <p:nvPr>
            <p:ph type="title"/>
          </p:nvPr>
        </p:nvSpPr>
        <p:spPr>
          <a:xfrm>
            <a:off x="1193000" y="25752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4050">
                <a:solidFill>
                  <a:srgbClr val="000000"/>
                </a:solidFill>
                <a:highlight>
                  <a:srgbClr val="FCE5CD"/>
                </a:highlight>
                <a:latin typeface="Roboto"/>
                <a:ea typeface="Roboto"/>
                <a:cs typeface="Roboto"/>
                <a:sym typeface="Roboto"/>
              </a:rPr>
              <a:t>Permanent AF</a:t>
            </a:r>
            <a:endParaRPr b="1" sz="8600">
              <a:solidFill>
                <a:srgbClr val="000000"/>
              </a:solidFill>
              <a:highlight>
                <a:srgbClr val="FCE5CD"/>
              </a:highlight>
            </a:endParaRPr>
          </a:p>
        </p:txBody>
      </p:sp>
      <p:sp>
        <p:nvSpPr>
          <p:cNvPr id="380" name="Google Shape;380;p29"/>
          <p:cNvSpPr txBox="1"/>
          <p:nvPr>
            <p:ph idx="1" type="subTitle"/>
          </p:nvPr>
        </p:nvSpPr>
        <p:spPr>
          <a:xfrm>
            <a:off x="335450" y="1531875"/>
            <a:ext cx="8453100" cy="33432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550">
                <a:solidFill>
                  <a:srgbClr val="333333"/>
                </a:solidFill>
                <a:highlight>
                  <a:srgbClr val="FFFFFF"/>
                </a:highlight>
                <a:latin typeface="Roboto"/>
                <a:ea typeface="Roboto"/>
                <a:cs typeface="Roboto"/>
                <a:sym typeface="Roboto"/>
              </a:rPr>
              <a:t>Pt and clinician make a </a:t>
            </a:r>
            <a:r>
              <a:rPr b="1" lang="en" sz="2550">
                <a:solidFill>
                  <a:srgbClr val="333333"/>
                </a:solidFill>
                <a:highlight>
                  <a:srgbClr val="FFE599"/>
                </a:highlight>
                <a:latin typeface="Roboto"/>
                <a:ea typeface="Roboto"/>
                <a:cs typeface="Roboto"/>
                <a:sym typeface="Roboto"/>
              </a:rPr>
              <a:t>joint decision</a:t>
            </a:r>
            <a:r>
              <a:rPr lang="en" sz="2550">
                <a:solidFill>
                  <a:srgbClr val="333333"/>
                </a:solidFill>
                <a:highlight>
                  <a:srgbClr val="FFFFFF"/>
                </a:highlight>
                <a:latin typeface="Roboto"/>
                <a:ea typeface="Roboto"/>
                <a:cs typeface="Roboto"/>
                <a:sym typeface="Roboto"/>
              </a:rPr>
              <a:t> to stop further attempts to restore / maintain sinus rhythm</a:t>
            </a:r>
            <a:endParaRPr sz="2550">
              <a:solidFill>
                <a:srgbClr val="333333"/>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accent6"/>
              </a:buClr>
              <a:buSzPts val="1100"/>
              <a:buFont typeface="Arial"/>
              <a:buNone/>
            </a:pPr>
            <a:r>
              <a:t/>
            </a:r>
            <a:endParaRPr sz="2550">
              <a:solidFill>
                <a:srgbClr val="333333"/>
              </a:solidFill>
              <a:highlight>
                <a:srgbClr val="FFFFFF"/>
              </a:highlight>
              <a:latin typeface="Roboto"/>
              <a:ea typeface="Roboto"/>
              <a:cs typeface="Roboto"/>
              <a:sym typeface="Roboto"/>
            </a:endParaRPr>
          </a:p>
          <a:p>
            <a:pPr indent="0" lvl="0" marL="0" rtl="0" algn="ctr">
              <a:spcBef>
                <a:spcPts val="1200"/>
              </a:spcBef>
              <a:spcAft>
                <a:spcPts val="1200"/>
              </a:spcAft>
              <a:buNone/>
            </a:pPr>
            <a:r>
              <a:rPr b="1" lang="en" sz="2550">
                <a:solidFill>
                  <a:srgbClr val="333333"/>
                </a:solidFill>
                <a:highlight>
                  <a:srgbClr val="FFFFFF"/>
                </a:highlight>
                <a:latin typeface="Roboto"/>
                <a:ea typeface="Roboto"/>
                <a:cs typeface="Roboto"/>
                <a:sym typeface="Roboto"/>
              </a:rPr>
              <a:t>Acceptance of AF</a:t>
            </a:r>
            <a:r>
              <a:rPr lang="en" sz="2550">
                <a:solidFill>
                  <a:srgbClr val="333333"/>
                </a:solidFill>
                <a:highlight>
                  <a:srgbClr val="FFFFFF"/>
                </a:highlight>
                <a:latin typeface="Roboto"/>
                <a:ea typeface="Roboto"/>
                <a:cs typeface="Roboto"/>
                <a:sym typeface="Roboto"/>
              </a:rPr>
              <a:t> represents a </a:t>
            </a:r>
            <a:r>
              <a:rPr b="1" lang="en" sz="2550">
                <a:solidFill>
                  <a:srgbClr val="333333"/>
                </a:solidFill>
                <a:highlight>
                  <a:srgbClr val="FFFFFF"/>
                </a:highlight>
                <a:latin typeface="Roboto"/>
                <a:ea typeface="Roboto"/>
                <a:cs typeface="Roboto"/>
                <a:sym typeface="Roboto"/>
              </a:rPr>
              <a:t>therapeutic decision</a:t>
            </a:r>
            <a:r>
              <a:rPr lang="en" sz="2550">
                <a:solidFill>
                  <a:srgbClr val="333333"/>
                </a:solidFill>
                <a:highlight>
                  <a:srgbClr val="FFFFFF"/>
                </a:highlight>
                <a:latin typeface="Roboto"/>
                <a:ea typeface="Roboto"/>
                <a:cs typeface="Roboto"/>
                <a:sym typeface="Roboto"/>
              </a:rPr>
              <a:t> and does not represent an inherent pathophysiological attribute of AF</a:t>
            </a:r>
            <a:endParaRPr sz="3500">
              <a:solidFill>
                <a:srgbClr val="333333"/>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9"/>
          <p:cNvSpPr txBox="1"/>
          <p:nvPr>
            <p:ph type="title"/>
          </p:nvPr>
        </p:nvSpPr>
        <p:spPr>
          <a:xfrm>
            <a:off x="2369850" y="212800"/>
            <a:ext cx="4404300" cy="1218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650">
                <a:solidFill>
                  <a:schemeClr val="accent6"/>
                </a:solidFill>
                <a:highlight>
                  <a:srgbClr val="FFFFFF"/>
                </a:highlight>
                <a:latin typeface="Roboto"/>
                <a:ea typeface="Roboto"/>
                <a:cs typeface="Roboto"/>
                <a:sym typeface="Roboto"/>
              </a:rPr>
              <a:t>Clinical AF</a:t>
            </a:r>
            <a:endParaRPr sz="8200"/>
          </a:p>
        </p:txBody>
      </p:sp>
      <p:sp>
        <p:nvSpPr>
          <p:cNvPr id="935" name="Google Shape;935;p119"/>
          <p:cNvSpPr txBox="1"/>
          <p:nvPr>
            <p:ph idx="1" type="subTitle"/>
          </p:nvPr>
        </p:nvSpPr>
        <p:spPr>
          <a:xfrm>
            <a:off x="2212650" y="480800"/>
            <a:ext cx="5994600" cy="429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50">
                <a:solidFill>
                  <a:schemeClr val="accent6"/>
                </a:solidFill>
                <a:highlight>
                  <a:srgbClr val="FFFFFF"/>
                </a:highlight>
                <a:latin typeface="Roboto"/>
                <a:ea typeface="Roboto"/>
                <a:cs typeface="Roboto"/>
                <a:sym typeface="Roboto"/>
              </a:rPr>
              <a:t>With the increasing availability of wearable devices and other continuous monitoring technologies, the distinction between clinical and subclinical AF has become increasingly blurred, thus the writing committee felt the term clinical AF has become less useful. Yet, the term was kept because most of the evidence from randomized trials that have led to guideline recommendations for the treatment of AF refer to “clinical AF.” These trials required electrocardiographic documentation of the arrhythmia for inclusion and most patients presented for clinical evaluation and/or therapy of the arrhythmia.</a:t>
            </a:r>
            <a:endParaRPr sz="25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20"/>
          <p:cNvSpPr txBox="1"/>
          <p:nvPr>
            <p:ph type="title"/>
          </p:nvPr>
        </p:nvSpPr>
        <p:spPr>
          <a:xfrm>
            <a:off x="1137075" y="4028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Subclinical AF</a:t>
            </a:r>
            <a:endParaRPr/>
          </a:p>
        </p:txBody>
      </p:sp>
      <p:sp>
        <p:nvSpPr>
          <p:cNvPr id="941" name="Google Shape;941;p120"/>
          <p:cNvSpPr txBox="1"/>
          <p:nvPr>
            <p:ph idx="1" type="subTitle"/>
          </p:nvPr>
        </p:nvSpPr>
        <p:spPr>
          <a:xfrm>
            <a:off x="626175" y="1632850"/>
            <a:ext cx="7269000" cy="3219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950">
                <a:solidFill>
                  <a:schemeClr val="accent6"/>
                </a:solidFill>
                <a:highlight>
                  <a:srgbClr val="FFFFFF"/>
                </a:highlight>
                <a:latin typeface="Roboto"/>
                <a:ea typeface="Roboto"/>
                <a:cs typeface="Roboto"/>
                <a:sym typeface="Roboto"/>
              </a:rPr>
              <a:t>Arrhythmia identified in individuals who do not have sx attributable to AF and in whom there are no previous ECGs documenting AF</a:t>
            </a:r>
            <a:endParaRPr sz="2350">
              <a:solidFill>
                <a:schemeClr val="accent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accent6"/>
              </a:buClr>
              <a:buSzPts val="1100"/>
              <a:buFont typeface="Arial"/>
              <a:buNone/>
            </a:pPr>
            <a:r>
              <a:t/>
            </a:r>
            <a:endParaRPr sz="1950">
              <a:solidFill>
                <a:schemeClr val="accent6"/>
              </a:solidFill>
              <a:highlight>
                <a:srgbClr val="FFFFFF"/>
              </a:highlight>
              <a:latin typeface="Roboto"/>
              <a:ea typeface="Roboto"/>
              <a:cs typeface="Roboto"/>
              <a:sym typeface="Roboto"/>
            </a:endParaRPr>
          </a:p>
          <a:p>
            <a:pPr indent="0" lvl="0" marL="0" rtl="0" algn="l">
              <a:spcBef>
                <a:spcPts val="1200"/>
              </a:spcBef>
              <a:spcAft>
                <a:spcPts val="0"/>
              </a:spcAft>
              <a:buNone/>
            </a:pPr>
            <a:r>
              <a:rPr lang="en" sz="1950">
                <a:solidFill>
                  <a:schemeClr val="accent6"/>
                </a:solidFill>
                <a:highlight>
                  <a:srgbClr val="FFFFFF"/>
                </a:highlight>
                <a:latin typeface="Roboto"/>
                <a:ea typeface="Roboto"/>
                <a:cs typeface="Roboto"/>
                <a:sym typeface="Roboto"/>
              </a:rPr>
              <a:t>This includes AF identified by implanted devices</a:t>
            </a:r>
            <a:endParaRPr sz="1950">
              <a:solidFill>
                <a:schemeClr val="accent6"/>
              </a:solidFill>
              <a:highlight>
                <a:srgbClr val="FFFFFF"/>
              </a:highlight>
              <a:latin typeface="Roboto"/>
              <a:ea typeface="Roboto"/>
              <a:cs typeface="Roboto"/>
              <a:sym typeface="Roboto"/>
            </a:endParaRPr>
          </a:p>
          <a:p>
            <a:pPr indent="0" lvl="0" marL="0" rtl="0" algn="l">
              <a:spcBef>
                <a:spcPts val="1200"/>
              </a:spcBef>
              <a:spcAft>
                <a:spcPts val="1200"/>
              </a:spcAft>
              <a:buNone/>
            </a:pPr>
            <a:r>
              <a:rPr lang="en" sz="1950">
                <a:solidFill>
                  <a:schemeClr val="accent6"/>
                </a:solidFill>
                <a:highlight>
                  <a:srgbClr val="FFFFFF"/>
                </a:highlight>
                <a:latin typeface="Roboto"/>
                <a:ea typeface="Roboto"/>
                <a:cs typeface="Roboto"/>
                <a:sym typeface="Roboto"/>
              </a:rPr>
              <a:t> (ppm, ICD, or ILR) or wearable monitors</a:t>
            </a:r>
            <a:endParaRPr sz="29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21"/>
          <p:cNvSpPr txBox="1"/>
          <p:nvPr>
            <p:ph type="title"/>
          </p:nvPr>
        </p:nvSpPr>
        <p:spPr>
          <a:xfrm>
            <a:off x="655075" y="337780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1150">
                <a:solidFill>
                  <a:schemeClr val="accent6"/>
                </a:solidFill>
                <a:highlight>
                  <a:srgbClr val="FFFFFF"/>
                </a:highlight>
                <a:latin typeface="Roboto"/>
                <a:ea typeface="Roboto"/>
                <a:cs typeface="Roboto"/>
                <a:sym typeface="Roboto"/>
              </a:rPr>
              <a:t>Consideration of Oral Anticoagulation for Device-Detected AHREs According to Patient Stroke Risk by CHA</a:t>
            </a:r>
            <a:r>
              <a:rPr lang="en" sz="900">
                <a:solidFill>
                  <a:schemeClr val="accent6"/>
                </a:solidFill>
                <a:latin typeface="Roboto"/>
                <a:ea typeface="Roboto"/>
                <a:cs typeface="Roboto"/>
                <a:sym typeface="Roboto"/>
              </a:rPr>
              <a:t>2</a:t>
            </a:r>
            <a:r>
              <a:rPr lang="en" sz="1150">
                <a:solidFill>
                  <a:schemeClr val="accent6"/>
                </a:solidFill>
                <a:highlight>
                  <a:srgbClr val="FFFFFF"/>
                </a:highlight>
                <a:latin typeface="Roboto"/>
                <a:ea typeface="Roboto"/>
                <a:cs typeface="Roboto"/>
                <a:sym typeface="Roboto"/>
              </a:rPr>
              <a:t>DS</a:t>
            </a:r>
            <a:r>
              <a:rPr lang="en" sz="900">
                <a:solidFill>
                  <a:schemeClr val="accent6"/>
                </a:solidFill>
                <a:latin typeface="Roboto"/>
                <a:ea typeface="Roboto"/>
                <a:cs typeface="Roboto"/>
                <a:sym typeface="Roboto"/>
              </a:rPr>
              <a:t>2</a:t>
            </a:r>
            <a:r>
              <a:rPr lang="en" sz="1150">
                <a:solidFill>
                  <a:schemeClr val="accent6"/>
                </a:solidFill>
                <a:highlight>
                  <a:srgbClr val="FFFFFF"/>
                </a:highlight>
                <a:latin typeface="Roboto"/>
                <a:ea typeface="Roboto"/>
                <a:cs typeface="Roboto"/>
                <a:sym typeface="Roboto"/>
              </a:rPr>
              <a:t>-VASc Score and Episode Duration</a:t>
            </a:r>
            <a:endParaRPr sz="5700"/>
          </a:p>
        </p:txBody>
      </p:sp>
      <p:sp>
        <p:nvSpPr>
          <p:cNvPr id="947" name="Google Shape;947;p12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948" name="Google Shape;948;p121"/>
          <p:cNvPicPr preferRelativeResize="0"/>
          <p:nvPr/>
        </p:nvPicPr>
        <p:blipFill>
          <a:blip r:embed="rId3">
            <a:alphaModFix/>
          </a:blip>
          <a:stretch>
            <a:fillRect/>
          </a:stretch>
        </p:blipFill>
        <p:spPr>
          <a:xfrm>
            <a:off x="345300" y="325513"/>
            <a:ext cx="4762500" cy="37433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2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AVN ABLATION</a:t>
            </a:r>
            <a:endParaRPr/>
          </a:p>
        </p:txBody>
      </p:sp>
      <p:sp>
        <p:nvSpPr>
          <p:cNvPr id="954" name="Google Shape;954;p12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23"/>
          <p:cNvSpPr txBox="1"/>
          <p:nvPr>
            <p:ph type="title"/>
          </p:nvPr>
        </p:nvSpPr>
        <p:spPr>
          <a:xfrm>
            <a:off x="1188300" y="325325"/>
            <a:ext cx="6215100" cy="126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000"/>
              <a:t>AVN RFA</a:t>
            </a:r>
            <a:endParaRPr sz="4000"/>
          </a:p>
        </p:txBody>
      </p:sp>
      <p:sp>
        <p:nvSpPr>
          <p:cNvPr id="960" name="Google Shape;960;p123"/>
          <p:cNvSpPr txBox="1"/>
          <p:nvPr>
            <p:ph idx="1" type="subTitle"/>
          </p:nvPr>
        </p:nvSpPr>
        <p:spPr>
          <a:xfrm>
            <a:off x="1246900" y="1593425"/>
            <a:ext cx="7455600" cy="3238500"/>
          </a:xfrm>
          <a:prstGeom prst="rect">
            <a:avLst/>
          </a:prstGeom>
        </p:spPr>
        <p:txBody>
          <a:bodyPr anchorCtr="0" anchor="t" bIns="91425" lIns="91425" spcFirstLastPara="1" rIns="91425" wrap="square" tIns="91425">
            <a:normAutofit fontScale="47500" lnSpcReduction="10000"/>
          </a:bodyPr>
          <a:lstStyle/>
          <a:p>
            <a:pPr indent="0" lvl="0" marL="0" rtl="0" algn="l">
              <a:spcBef>
                <a:spcPts val="0"/>
              </a:spcBef>
              <a:spcAft>
                <a:spcPts val="0"/>
              </a:spcAft>
              <a:buNone/>
            </a:pPr>
            <a:r>
              <a:rPr lang="en" sz="1450">
                <a:solidFill>
                  <a:srgbClr val="333333"/>
                </a:solidFill>
                <a:latin typeface="Arial"/>
                <a:ea typeface="Arial"/>
                <a:cs typeface="Arial"/>
                <a:sym typeface="Arial"/>
              </a:rPr>
              <a:t>An 83-year-old woman is seen for persistent atrial fibrillation (AF) with RVR x 4 months leading to a tachycardia-mediated cardiomyopathy. She undergoes single-chamber PPM implantation with atrioventricular (AV) nodal ablation without interruption of anticoagulation. </a:t>
            </a:r>
            <a:endParaRPr sz="1450">
              <a:solidFill>
                <a:srgbClr val="333333"/>
              </a:solidFill>
              <a:latin typeface="Arial"/>
              <a:ea typeface="Arial"/>
              <a:cs typeface="Arial"/>
              <a:sym typeface="Arial"/>
            </a:endParaRPr>
          </a:p>
          <a:p>
            <a:pPr indent="0" lvl="0" marL="0" rtl="0" algn="l">
              <a:spcBef>
                <a:spcPts val="0"/>
              </a:spcBef>
              <a:spcAft>
                <a:spcPts val="0"/>
              </a:spcAft>
              <a:buNone/>
            </a:pPr>
            <a:r>
              <a:t/>
            </a:r>
            <a:endParaRPr sz="1450">
              <a:solidFill>
                <a:srgbClr val="333333"/>
              </a:solidFill>
              <a:latin typeface="Arial"/>
              <a:ea typeface="Arial"/>
              <a:cs typeface="Arial"/>
              <a:sym typeface="Arial"/>
            </a:endParaRPr>
          </a:p>
          <a:p>
            <a:pPr indent="0" lvl="0" marL="0" rtl="0" algn="l">
              <a:spcBef>
                <a:spcPts val="0"/>
              </a:spcBef>
              <a:spcAft>
                <a:spcPts val="0"/>
              </a:spcAft>
              <a:buNone/>
            </a:pPr>
            <a:r>
              <a:rPr lang="en" sz="1450">
                <a:solidFill>
                  <a:srgbClr val="333333"/>
                </a:solidFill>
                <a:latin typeface="Arial"/>
                <a:ea typeface="Arial"/>
                <a:cs typeface="Arial"/>
                <a:sym typeface="Arial"/>
              </a:rPr>
              <a:t>4 days later, she is found dead at home. She was reportedly feeling well before that point. A remote interrogation the preceding day showed no abnormalities. The pacemaker does not undergo postmortem interrogation.</a:t>
            </a:r>
            <a:endParaRPr sz="1450">
              <a:solidFill>
                <a:srgbClr val="333333"/>
              </a:solidFill>
              <a:latin typeface="Arial"/>
              <a:ea typeface="Arial"/>
              <a:cs typeface="Arial"/>
              <a:sym typeface="Arial"/>
            </a:endParaRPr>
          </a:p>
          <a:p>
            <a:pPr indent="0" lvl="0" marL="0" rtl="0" algn="l">
              <a:spcBef>
                <a:spcPts val="1500"/>
              </a:spcBef>
              <a:spcAft>
                <a:spcPts val="0"/>
              </a:spcAft>
              <a:buNone/>
            </a:pPr>
            <a:r>
              <a:rPr lang="en" sz="1450">
                <a:solidFill>
                  <a:srgbClr val="333333"/>
                </a:solidFill>
                <a:latin typeface="Arial"/>
                <a:ea typeface="Arial"/>
                <a:cs typeface="Arial"/>
                <a:sym typeface="Arial"/>
              </a:rPr>
              <a:t>Which one of the following factors is most likely to have contributed to her sudden death?</a:t>
            </a:r>
            <a:endParaRPr sz="1450">
              <a:solidFill>
                <a:srgbClr val="333333"/>
              </a:solidFill>
              <a:latin typeface="Arial"/>
              <a:ea typeface="Arial"/>
              <a:cs typeface="Arial"/>
              <a:sym typeface="Arial"/>
            </a:endParaRPr>
          </a:p>
          <a:p>
            <a:pPr indent="0" lvl="0" marL="0" rtl="0" algn="l">
              <a:spcBef>
                <a:spcPts val="1500"/>
              </a:spcBef>
              <a:spcAft>
                <a:spcPts val="0"/>
              </a:spcAft>
              <a:buNone/>
            </a:pPr>
            <a:r>
              <a:t/>
            </a:r>
            <a:endParaRPr sz="1450">
              <a:solidFill>
                <a:srgbClr val="333333"/>
              </a:solidFill>
              <a:latin typeface="Arial"/>
              <a:ea typeface="Arial"/>
              <a:cs typeface="Arial"/>
              <a:sym typeface="Arial"/>
            </a:endParaRPr>
          </a:p>
          <a:p>
            <a:pPr indent="0" lvl="0" marL="0" rtl="0" algn="l">
              <a:spcBef>
                <a:spcPts val="1500"/>
              </a:spcBef>
              <a:spcAft>
                <a:spcPts val="0"/>
              </a:spcAft>
              <a:buNone/>
            </a:pPr>
            <a:r>
              <a:rPr lang="en" sz="1450">
                <a:solidFill>
                  <a:srgbClr val="31708F"/>
                </a:solidFill>
                <a:highlight>
                  <a:srgbClr val="D9EDF7"/>
                </a:highlight>
                <a:latin typeface="Arial"/>
                <a:ea typeface="Arial"/>
                <a:cs typeface="Arial"/>
                <a:sym typeface="Arial"/>
              </a:rPr>
              <a:t>Left bundle area pacing lead.</a:t>
            </a:r>
            <a:endParaRPr sz="1450">
              <a:solidFill>
                <a:srgbClr val="31708F"/>
              </a:solidFill>
              <a:highlight>
                <a:srgbClr val="D9EDF7"/>
              </a:highlight>
              <a:latin typeface="Arial"/>
              <a:ea typeface="Arial"/>
              <a:cs typeface="Arial"/>
              <a:sym typeface="Arial"/>
            </a:endParaRPr>
          </a:p>
          <a:p>
            <a:pPr indent="0" lvl="0" marL="0" rtl="0" algn="l">
              <a:spcBef>
                <a:spcPts val="1500"/>
              </a:spcBef>
              <a:spcAft>
                <a:spcPts val="0"/>
              </a:spcAft>
              <a:buNone/>
            </a:pPr>
            <a:r>
              <a:rPr lang="en" sz="1450">
                <a:solidFill>
                  <a:srgbClr val="31708F"/>
                </a:solidFill>
                <a:highlight>
                  <a:srgbClr val="D9EDF7"/>
                </a:highlight>
                <a:latin typeface="Arial"/>
                <a:ea typeface="Arial"/>
                <a:cs typeface="Arial"/>
                <a:sym typeface="Arial"/>
              </a:rPr>
              <a:t>Pacemaker settings VVIR 60-110 bpm</a:t>
            </a:r>
            <a:endParaRPr sz="1450">
              <a:solidFill>
                <a:srgbClr val="31708F"/>
              </a:solidFill>
              <a:highlight>
                <a:srgbClr val="D9EDF7"/>
              </a:highlight>
              <a:latin typeface="Arial"/>
              <a:ea typeface="Arial"/>
              <a:cs typeface="Arial"/>
              <a:sym typeface="Arial"/>
            </a:endParaRPr>
          </a:p>
          <a:p>
            <a:pPr indent="0" lvl="0" marL="0" rtl="0" algn="l">
              <a:spcBef>
                <a:spcPts val="1500"/>
              </a:spcBef>
              <a:spcAft>
                <a:spcPts val="0"/>
              </a:spcAft>
              <a:buNone/>
            </a:pPr>
            <a:r>
              <a:rPr lang="en" sz="1450">
                <a:solidFill>
                  <a:srgbClr val="31708F"/>
                </a:solidFill>
                <a:highlight>
                  <a:srgbClr val="D9EDF7"/>
                </a:highlight>
                <a:latin typeface="Arial"/>
                <a:ea typeface="Arial"/>
                <a:cs typeface="Arial"/>
                <a:sym typeface="Arial"/>
              </a:rPr>
              <a:t>Spontaneous conversion to sinus rhythm</a:t>
            </a:r>
            <a:endParaRPr sz="1450">
              <a:solidFill>
                <a:srgbClr val="31708F"/>
              </a:solidFill>
              <a:highlight>
                <a:srgbClr val="D9EDF7"/>
              </a:highlight>
              <a:latin typeface="Arial"/>
              <a:ea typeface="Arial"/>
              <a:cs typeface="Arial"/>
              <a:sym typeface="Arial"/>
            </a:endParaRPr>
          </a:p>
          <a:p>
            <a:pPr indent="0" lvl="0" marL="0" rtl="0" algn="l">
              <a:spcBef>
                <a:spcPts val="1500"/>
              </a:spcBef>
              <a:spcAft>
                <a:spcPts val="0"/>
              </a:spcAft>
              <a:buNone/>
            </a:pPr>
            <a:r>
              <a:rPr lang="en" sz="1450">
                <a:solidFill>
                  <a:srgbClr val="31708F"/>
                </a:solidFill>
                <a:highlight>
                  <a:srgbClr val="D9EDF7"/>
                </a:highlight>
                <a:latin typeface="Arial"/>
                <a:ea typeface="Arial"/>
                <a:cs typeface="Arial"/>
                <a:sym typeface="Arial"/>
              </a:rPr>
              <a:t>Obstructive sleep apnea.</a:t>
            </a:r>
            <a:endParaRPr sz="1450">
              <a:solidFill>
                <a:srgbClr val="31708F"/>
              </a:solidFill>
              <a:highlight>
                <a:srgbClr val="D9EDF7"/>
              </a:highlight>
              <a:latin typeface="Arial"/>
              <a:ea typeface="Arial"/>
              <a:cs typeface="Arial"/>
              <a:sym typeface="Arial"/>
            </a:endParaRPr>
          </a:p>
          <a:p>
            <a:pPr indent="0" lvl="0" marL="0" rtl="0" algn="l">
              <a:spcBef>
                <a:spcPts val="1500"/>
              </a:spcBef>
              <a:spcAft>
                <a:spcPts val="0"/>
              </a:spcAft>
              <a:buNone/>
            </a:pPr>
            <a:r>
              <a:rPr lang="en" sz="1450">
                <a:solidFill>
                  <a:srgbClr val="31708F"/>
                </a:solidFill>
                <a:highlight>
                  <a:srgbClr val="D9EDF7"/>
                </a:highlight>
                <a:latin typeface="Arial"/>
                <a:ea typeface="Arial"/>
                <a:cs typeface="Arial"/>
                <a:sym typeface="Arial"/>
              </a:rPr>
              <a:t>Body mass index &lt;25 kg/m</a:t>
            </a:r>
            <a:r>
              <a:rPr lang="en" sz="1100">
                <a:solidFill>
                  <a:srgbClr val="31708F"/>
                </a:solidFill>
                <a:latin typeface="Arial"/>
                <a:ea typeface="Arial"/>
                <a:cs typeface="Arial"/>
                <a:sym typeface="Arial"/>
              </a:rPr>
              <a:t>2</a:t>
            </a:r>
            <a:r>
              <a:rPr lang="en" sz="1450">
                <a:solidFill>
                  <a:srgbClr val="31708F"/>
                </a:solidFill>
                <a:highlight>
                  <a:srgbClr val="D9EDF7"/>
                </a:highlight>
                <a:latin typeface="Arial"/>
                <a:ea typeface="Arial"/>
                <a:cs typeface="Arial"/>
                <a:sym typeface="Arial"/>
              </a:rPr>
              <a:t>.</a:t>
            </a:r>
            <a:endParaRPr sz="1450">
              <a:solidFill>
                <a:srgbClr val="31708F"/>
              </a:solidFill>
              <a:highlight>
                <a:srgbClr val="D9EDF7"/>
              </a:highlight>
              <a:latin typeface="Arial"/>
              <a:ea typeface="Arial"/>
              <a:cs typeface="Arial"/>
              <a:sym typeface="Arial"/>
            </a:endParaRPr>
          </a:p>
          <a:p>
            <a:pPr indent="0" lvl="0" marL="0" rtl="0" algn="ctr">
              <a:spcBef>
                <a:spcPts val="0"/>
              </a:spcBef>
              <a:spcAft>
                <a:spcPts val="0"/>
              </a:spcAft>
              <a:buNone/>
            </a:pPr>
            <a:r>
              <a:t/>
            </a:r>
            <a:endParaRPr/>
          </a:p>
          <a:p>
            <a:pPr indent="0" lvl="0" marL="0" rtl="0" algn="ctr">
              <a:spcBef>
                <a:spcPts val="1200"/>
              </a:spcBef>
              <a:spcAft>
                <a:spcPts val="120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24"/>
          <p:cNvSpPr txBox="1"/>
          <p:nvPr>
            <p:ph type="title"/>
          </p:nvPr>
        </p:nvSpPr>
        <p:spPr>
          <a:xfrm>
            <a:off x="1248900" y="268700"/>
            <a:ext cx="6600600" cy="8382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1400"/>
              </a:spcBef>
              <a:spcAft>
                <a:spcPts val="0"/>
              </a:spcAft>
              <a:buClr>
                <a:schemeClr val="accent6"/>
              </a:buClr>
              <a:buSzPct val="47826"/>
              <a:buFont typeface="Arial"/>
              <a:buNone/>
            </a:pPr>
            <a:r>
              <a:rPr b="1" lang="en" sz="2300">
                <a:solidFill>
                  <a:schemeClr val="accent6"/>
                </a:solidFill>
                <a:latin typeface="Roboto"/>
                <a:ea typeface="Roboto"/>
                <a:cs typeface="Roboto"/>
                <a:sym typeface="Roboto"/>
              </a:rPr>
              <a:t>Atrioventricular Nodal Ablation (AVNA)</a:t>
            </a:r>
            <a:endParaRPr b="1" sz="2300">
              <a:solidFill>
                <a:schemeClr val="accent6"/>
              </a:solidFill>
              <a:latin typeface="Roboto"/>
              <a:ea typeface="Roboto"/>
              <a:cs typeface="Roboto"/>
              <a:sym typeface="Roboto"/>
            </a:endParaRPr>
          </a:p>
          <a:p>
            <a:pPr indent="0" lvl="0" marL="0" rtl="0" algn="ctr">
              <a:spcBef>
                <a:spcPts val="400"/>
              </a:spcBef>
              <a:spcAft>
                <a:spcPts val="0"/>
              </a:spcAft>
              <a:buNone/>
            </a:pPr>
            <a:r>
              <a:t/>
            </a:r>
            <a:endParaRPr/>
          </a:p>
        </p:txBody>
      </p:sp>
      <p:sp>
        <p:nvSpPr>
          <p:cNvPr id="966" name="Google Shape;966;p124"/>
          <p:cNvSpPr txBox="1"/>
          <p:nvPr>
            <p:ph idx="1" type="subTitle"/>
          </p:nvPr>
        </p:nvSpPr>
        <p:spPr>
          <a:xfrm>
            <a:off x="201275" y="424900"/>
            <a:ext cx="8766300" cy="4349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In pts with AF /rvr who undergo AVNA, initial </a:t>
            </a:r>
            <a:r>
              <a:rPr b="1" lang="en" sz="1550">
                <a:solidFill>
                  <a:srgbClr val="333333"/>
                </a:solidFill>
                <a:latin typeface="Roboto"/>
                <a:ea typeface="Roboto"/>
                <a:cs typeface="Roboto"/>
                <a:sym typeface="Roboto"/>
              </a:rPr>
              <a:t>ppm</a:t>
            </a:r>
            <a:r>
              <a:rPr lang="en" sz="1550">
                <a:solidFill>
                  <a:srgbClr val="333333"/>
                </a:solidFill>
                <a:latin typeface="Roboto"/>
                <a:ea typeface="Roboto"/>
                <a:cs typeface="Roboto"/>
                <a:sym typeface="Roboto"/>
              </a:rPr>
              <a:t> lower rate programming should be </a:t>
            </a:r>
            <a:r>
              <a:rPr b="1" lang="en" sz="1550">
                <a:solidFill>
                  <a:srgbClr val="333333"/>
                </a:solidFill>
                <a:latin typeface="Roboto"/>
                <a:ea typeface="Roboto"/>
                <a:cs typeface="Roboto"/>
                <a:sym typeface="Roboto"/>
              </a:rPr>
              <a:t>80- 90</a:t>
            </a:r>
            <a:r>
              <a:rPr lang="en" sz="1550">
                <a:solidFill>
                  <a:srgbClr val="333333"/>
                </a:solidFill>
                <a:latin typeface="Roboto"/>
                <a:ea typeface="Roboto"/>
                <a:cs typeface="Roboto"/>
                <a:sym typeface="Roboto"/>
              </a:rPr>
              <a:t> bpm to reduce the risk of sudden death.</a:t>
            </a:r>
            <a:r>
              <a:rPr b="1" lang="en" sz="1300">
                <a:solidFill>
                  <a:srgbClr val="333333"/>
                </a:solidFill>
                <a:latin typeface="Roboto"/>
                <a:ea typeface="Roboto"/>
                <a:cs typeface="Roboto"/>
                <a:sym typeface="Roboto"/>
              </a:rPr>
              <a:t>  1</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800">
              <a:solidFill>
                <a:srgbClr val="333333"/>
              </a:solidFill>
              <a:latin typeface="Roboto"/>
              <a:ea typeface="Roboto"/>
              <a:cs typeface="Roboto"/>
              <a:sym typeface="Roboto"/>
            </a:endParaRPr>
          </a:p>
          <a:p>
            <a:pPr indent="0" lvl="0" marL="0" rtl="0" algn="l">
              <a:spcBef>
                <a:spcPts val="1200"/>
              </a:spcBef>
              <a:spcAft>
                <a:spcPts val="0"/>
              </a:spcAft>
              <a:buNone/>
            </a:pPr>
            <a:r>
              <a:rPr lang="en" sz="1550">
                <a:solidFill>
                  <a:srgbClr val="333333"/>
                </a:solidFill>
                <a:latin typeface="Roboto"/>
                <a:ea typeface="Roboto"/>
                <a:cs typeface="Roboto"/>
                <a:sym typeface="Roboto"/>
              </a:rPr>
              <a:t>In pts with AF /rvr  refractory to </a:t>
            </a:r>
            <a:r>
              <a:rPr b="1" lang="en" sz="1550">
                <a:solidFill>
                  <a:srgbClr val="333333"/>
                </a:solidFill>
                <a:latin typeface="Roboto"/>
                <a:ea typeface="Roboto"/>
                <a:cs typeface="Roboto"/>
                <a:sym typeface="Roboto"/>
              </a:rPr>
              <a:t>rate-control </a:t>
            </a:r>
            <a:r>
              <a:rPr lang="en" sz="1550">
                <a:solidFill>
                  <a:srgbClr val="333333"/>
                </a:solidFill>
                <a:latin typeface="Roboto"/>
                <a:ea typeface="Roboto"/>
                <a:cs typeface="Roboto"/>
                <a:sym typeface="Roboto"/>
              </a:rPr>
              <a:t>meds (who are not candidates for or in whom rhythm control has been unsuccessful), </a:t>
            </a:r>
            <a:r>
              <a:rPr b="1" lang="en" sz="1550">
                <a:solidFill>
                  <a:srgbClr val="333333"/>
                </a:solidFill>
                <a:latin typeface="Roboto"/>
                <a:ea typeface="Roboto"/>
                <a:cs typeface="Roboto"/>
                <a:sym typeface="Roboto"/>
              </a:rPr>
              <a:t>AVNA</a:t>
            </a:r>
            <a:r>
              <a:rPr lang="en" sz="1550">
                <a:solidFill>
                  <a:srgbClr val="333333"/>
                </a:solidFill>
                <a:latin typeface="Roboto"/>
                <a:ea typeface="Roboto"/>
                <a:cs typeface="Roboto"/>
                <a:sym typeface="Roboto"/>
              </a:rPr>
              <a:t> can be useful to improve symptoms and QOL.  2a</a:t>
            </a:r>
            <a:endParaRPr sz="1550">
              <a:solidFill>
                <a:srgbClr val="333333"/>
              </a:solidFill>
              <a:latin typeface="Roboto"/>
              <a:ea typeface="Roboto"/>
              <a:cs typeface="Roboto"/>
              <a:sym typeface="Roboto"/>
            </a:endParaRPr>
          </a:p>
          <a:p>
            <a:pPr indent="0" lvl="0" marL="0" rtl="0" algn="l">
              <a:spcBef>
                <a:spcPts val="1200"/>
              </a:spcBef>
              <a:spcAft>
                <a:spcPts val="0"/>
              </a:spcAft>
              <a:buNone/>
            </a:pPr>
            <a:r>
              <a:t/>
            </a:r>
            <a:endParaRPr sz="2250">
              <a:solidFill>
                <a:srgbClr val="333333"/>
              </a:solidFill>
              <a:latin typeface="Roboto"/>
              <a:ea typeface="Roboto"/>
              <a:cs typeface="Roboto"/>
              <a:sym typeface="Roboto"/>
            </a:endParaRPr>
          </a:p>
          <a:p>
            <a:pPr indent="0" lvl="0" marL="0" rtl="0" algn="l">
              <a:spcBef>
                <a:spcPts val="1200"/>
              </a:spcBef>
              <a:spcAft>
                <a:spcPts val="0"/>
              </a:spcAft>
              <a:buNone/>
            </a:pPr>
            <a:r>
              <a:rPr lang="en" sz="1750">
                <a:solidFill>
                  <a:srgbClr val="333333"/>
                </a:solidFill>
                <a:latin typeface="Roboto"/>
                <a:ea typeface="Roboto"/>
                <a:cs typeface="Roboto"/>
                <a:sym typeface="Roboto"/>
              </a:rPr>
              <a:t>In pts with AF who are planned to undergo </a:t>
            </a:r>
            <a:r>
              <a:rPr b="1" lang="en" sz="1750">
                <a:solidFill>
                  <a:srgbClr val="333333"/>
                </a:solidFill>
                <a:latin typeface="Roboto"/>
                <a:ea typeface="Roboto"/>
                <a:cs typeface="Roboto"/>
                <a:sym typeface="Roboto"/>
              </a:rPr>
              <a:t>AVNA</a:t>
            </a:r>
            <a:r>
              <a:rPr lang="en" sz="1750">
                <a:solidFill>
                  <a:srgbClr val="333333"/>
                </a:solidFill>
                <a:latin typeface="Roboto"/>
                <a:ea typeface="Roboto"/>
                <a:cs typeface="Roboto"/>
                <a:sym typeface="Roboto"/>
              </a:rPr>
              <a:t>, implantation of a </a:t>
            </a:r>
            <a:r>
              <a:rPr b="1" lang="en" sz="1750">
                <a:solidFill>
                  <a:srgbClr val="333333"/>
                </a:solidFill>
                <a:latin typeface="Roboto"/>
                <a:ea typeface="Roboto"/>
                <a:cs typeface="Roboto"/>
                <a:sym typeface="Roboto"/>
              </a:rPr>
              <a:t>ppm  </a:t>
            </a:r>
            <a:r>
              <a:rPr lang="en" sz="1750">
                <a:solidFill>
                  <a:srgbClr val="333333"/>
                </a:solidFill>
                <a:latin typeface="Roboto"/>
                <a:ea typeface="Roboto"/>
                <a:cs typeface="Roboto"/>
                <a:sym typeface="Roboto"/>
              </a:rPr>
              <a:t>before the ablation is recommended to ensure </a:t>
            </a:r>
            <a:r>
              <a:rPr b="1" lang="en" sz="1750">
                <a:solidFill>
                  <a:srgbClr val="333333"/>
                </a:solidFill>
                <a:latin typeface="Roboto"/>
                <a:ea typeface="Roboto"/>
                <a:cs typeface="Roboto"/>
                <a:sym typeface="Roboto"/>
              </a:rPr>
              <a:t>adequacy of the pacing leads </a:t>
            </a:r>
            <a:r>
              <a:rPr lang="en" sz="1750">
                <a:solidFill>
                  <a:srgbClr val="333333"/>
                </a:solidFill>
                <a:latin typeface="Roboto"/>
                <a:ea typeface="Roboto"/>
                <a:cs typeface="Roboto"/>
                <a:sym typeface="Roboto"/>
              </a:rPr>
              <a:t>before performing ablation.</a:t>
            </a:r>
            <a:r>
              <a:rPr b="1" lang="en" sz="1500">
                <a:solidFill>
                  <a:srgbClr val="333333"/>
                </a:solidFill>
                <a:latin typeface="Roboto"/>
                <a:ea typeface="Roboto"/>
                <a:cs typeface="Roboto"/>
                <a:sym typeface="Roboto"/>
              </a:rPr>
              <a:t>  1</a:t>
            </a:r>
            <a:endParaRPr b="1" sz="1500">
              <a:solidFill>
                <a:srgbClr val="333333"/>
              </a:solidFill>
              <a:latin typeface="Roboto"/>
              <a:ea typeface="Roboto"/>
              <a:cs typeface="Roboto"/>
              <a:sym typeface="Roboto"/>
            </a:endParaRPr>
          </a:p>
          <a:p>
            <a:pPr indent="0" lvl="0" marL="0" rtl="0" algn="l">
              <a:spcBef>
                <a:spcPts val="1200"/>
              </a:spcBef>
              <a:spcAft>
                <a:spcPts val="0"/>
              </a:spcAft>
              <a:buNone/>
            </a:pPr>
            <a:r>
              <a:t/>
            </a:r>
            <a:endParaRPr b="1" sz="2300">
              <a:solidFill>
                <a:srgbClr val="333333"/>
              </a:solidFill>
              <a:latin typeface="Roboto"/>
              <a:ea typeface="Roboto"/>
              <a:cs typeface="Roboto"/>
              <a:sym typeface="Roboto"/>
            </a:endParaRPr>
          </a:p>
          <a:p>
            <a:pPr indent="0" lvl="0" marL="0" rtl="0" algn="l">
              <a:spcBef>
                <a:spcPts val="1200"/>
              </a:spcBef>
              <a:spcAft>
                <a:spcPts val="1200"/>
              </a:spcAft>
              <a:buNone/>
            </a:pPr>
            <a:r>
              <a:rPr lang="en" sz="1850">
                <a:solidFill>
                  <a:srgbClr val="333333"/>
                </a:solidFill>
                <a:latin typeface="Roboto"/>
                <a:ea typeface="Roboto"/>
                <a:cs typeface="Roboto"/>
                <a:sym typeface="Roboto"/>
              </a:rPr>
              <a:t>In pts with AF with normal EF undergoing </a:t>
            </a:r>
            <a:r>
              <a:rPr b="1" lang="en" sz="1850">
                <a:solidFill>
                  <a:srgbClr val="333333"/>
                </a:solidFill>
                <a:latin typeface="Roboto"/>
                <a:ea typeface="Roboto"/>
                <a:cs typeface="Roboto"/>
                <a:sym typeface="Roboto"/>
              </a:rPr>
              <a:t>AVNA</a:t>
            </a:r>
            <a:r>
              <a:rPr lang="en" sz="1850">
                <a:solidFill>
                  <a:srgbClr val="333333"/>
                </a:solidFill>
                <a:latin typeface="Roboto"/>
                <a:ea typeface="Roboto"/>
                <a:cs typeface="Roboto"/>
                <a:sym typeface="Roboto"/>
              </a:rPr>
              <a:t>, His bundle or </a:t>
            </a:r>
            <a:r>
              <a:rPr b="1" lang="en" sz="1850">
                <a:solidFill>
                  <a:srgbClr val="333333"/>
                </a:solidFill>
                <a:latin typeface="Roboto"/>
                <a:ea typeface="Roboto"/>
                <a:cs typeface="Roboto"/>
                <a:sym typeface="Roboto"/>
              </a:rPr>
              <a:t>LBB area</a:t>
            </a:r>
            <a:r>
              <a:rPr b="1" lang="en" sz="1600">
                <a:solidFill>
                  <a:srgbClr val="333333"/>
                </a:solidFill>
                <a:latin typeface="Roboto"/>
                <a:ea typeface="Roboto"/>
                <a:cs typeface="Roboto"/>
                <a:sym typeface="Roboto"/>
              </a:rPr>
              <a:t> pace </a:t>
            </a:r>
            <a:r>
              <a:rPr lang="en" sz="1850">
                <a:solidFill>
                  <a:srgbClr val="333333"/>
                </a:solidFill>
                <a:latin typeface="Roboto"/>
                <a:ea typeface="Roboto"/>
                <a:cs typeface="Roboto"/>
                <a:sym typeface="Roboto"/>
              </a:rPr>
              <a:t>may be reasonable.  2b</a:t>
            </a:r>
            <a:endParaRPr b="1" sz="2300">
              <a:solidFill>
                <a:srgbClr val="333333"/>
              </a:solidFill>
              <a:latin typeface="Roboto"/>
              <a:ea typeface="Roboto"/>
              <a:cs typeface="Roboto"/>
              <a:sym typeface="Robot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25"/>
          <p:cNvSpPr txBox="1"/>
          <p:nvPr>
            <p:ph type="title"/>
          </p:nvPr>
        </p:nvSpPr>
        <p:spPr>
          <a:xfrm>
            <a:off x="455000" y="488800"/>
            <a:ext cx="6075000" cy="961200"/>
          </a:xfrm>
          <a:prstGeom prst="rect">
            <a:avLst/>
          </a:prstGeom>
        </p:spPr>
        <p:txBody>
          <a:bodyPr anchorCtr="0" anchor="ctr" bIns="91425" lIns="91425" spcFirstLastPara="1" rIns="91425" wrap="square" tIns="91425">
            <a:noAutofit/>
          </a:bodyPr>
          <a:lstStyle/>
          <a:p>
            <a:pPr indent="0" lvl="0" marL="0" rtl="0" algn="l">
              <a:lnSpc>
                <a:spcPct val="115000"/>
              </a:lnSpc>
              <a:spcBef>
                <a:spcPts val="1700"/>
              </a:spcBef>
              <a:spcAft>
                <a:spcPts val="0"/>
              </a:spcAft>
              <a:buClr>
                <a:schemeClr val="accent6"/>
              </a:buClr>
              <a:buSzPts val="990"/>
              <a:buFont typeface="Arial"/>
              <a:buNone/>
            </a:pPr>
            <a:r>
              <a:rPr b="1" lang="en" sz="2100">
                <a:solidFill>
                  <a:schemeClr val="accent6"/>
                </a:solidFill>
                <a:latin typeface="Roboto"/>
                <a:ea typeface="Roboto"/>
                <a:cs typeface="Roboto"/>
                <a:sym typeface="Roboto"/>
              </a:rPr>
              <a:t>Rhythm Control: </a:t>
            </a:r>
            <a:r>
              <a:rPr b="1" lang="en" sz="1695">
                <a:solidFill>
                  <a:schemeClr val="accent6"/>
                </a:solidFill>
                <a:latin typeface="Roboto"/>
                <a:ea typeface="Roboto"/>
                <a:cs typeface="Roboto"/>
                <a:sym typeface="Roboto"/>
              </a:rPr>
              <a:t>Goals of Therapy With Rhythm Control</a:t>
            </a:r>
            <a:endParaRPr b="1" sz="1695">
              <a:solidFill>
                <a:schemeClr val="accent6"/>
              </a:solidFill>
              <a:latin typeface="Roboto"/>
              <a:ea typeface="Roboto"/>
              <a:cs typeface="Roboto"/>
              <a:sym typeface="Roboto"/>
            </a:endParaRPr>
          </a:p>
          <a:p>
            <a:pPr indent="0" lvl="0" marL="0" rtl="0" algn="ctr">
              <a:spcBef>
                <a:spcPts val="1400"/>
              </a:spcBef>
              <a:spcAft>
                <a:spcPts val="0"/>
              </a:spcAft>
              <a:buSzPts val="990"/>
              <a:buNone/>
            </a:pPr>
            <a:r>
              <a:t/>
            </a:r>
            <a:endParaRPr sz="5040"/>
          </a:p>
        </p:txBody>
      </p:sp>
      <p:sp>
        <p:nvSpPr>
          <p:cNvPr id="972" name="Google Shape;972;p125"/>
          <p:cNvSpPr txBox="1"/>
          <p:nvPr>
            <p:ph idx="1" type="subTitle"/>
          </p:nvPr>
        </p:nvSpPr>
        <p:spPr>
          <a:xfrm>
            <a:off x="301900" y="581450"/>
            <a:ext cx="8442000" cy="4081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1650">
                <a:solidFill>
                  <a:srgbClr val="333333"/>
                </a:solidFill>
                <a:latin typeface="Roboto"/>
                <a:ea typeface="Roboto"/>
                <a:cs typeface="Roboto"/>
                <a:sym typeface="Roboto"/>
              </a:rPr>
              <a:t>In pts with </a:t>
            </a:r>
            <a:r>
              <a:rPr b="1" lang="en" sz="1650">
                <a:solidFill>
                  <a:srgbClr val="333333"/>
                </a:solidFill>
                <a:latin typeface="Roboto"/>
                <a:ea typeface="Roboto"/>
                <a:cs typeface="Roboto"/>
                <a:sym typeface="Roboto"/>
              </a:rPr>
              <a:t>reduced</a:t>
            </a:r>
            <a:r>
              <a:rPr lang="en" sz="1650">
                <a:solidFill>
                  <a:srgbClr val="333333"/>
                </a:solidFill>
                <a:latin typeface="Roboto"/>
                <a:ea typeface="Roboto"/>
                <a:cs typeface="Roboto"/>
                <a:sym typeface="Roboto"/>
              </a:rPr>
              <a:t> </a:t>
            </a:r>
            <a:r>
              <a:rPr b="1" lang="en" sz="1650">
                <a:solidFill>
                  <a:srgbClr val="333333"/>
                </a:solidFill>
                <a:latin typeface="Roboto"/>
                <a:ea typeface="Roboto"/>
                <a:cs typeface="Roboto"/>
                <a:sym typeface="Roboto"/>
              </a:rPr>
              <a:t>LVF</a:t>
            </a:r>
            <a:r>
              <a:rPr lang="en" sz="1650">
                <a:solidFill>
                  <a:srgbClr val="333333"/>
                </a:solidFill>
                <a:latin typeface="Roboto"/>
                <a:ea typeface="Roboto"/>
                <a:cs typeface="Roboto"/>
                <a:sym typeface="Roboto"/>
              </a:rPr>
              <a:t>  and persistent (or high burden) AF, a </a:t>
            </a:r>
            <a:r>
              <a:rPr b="1" lang="en" sz="1650">
                <a:solidFill>
                  <a:srgbClr val="333333"/>
                </a:solidFill>
                <a:latin typeface="Roboto"/>
                <a:ea typeface="Roboto"/>
                <a:cs typeface="Roboto"/>
                <a:sym typeface="Roboto"/>
              </a:rPr>
              <a:t>trial of rhythm contro</a:t>
            </a:r>
            <a:r>
              <a:rPr lang="en" sz="1650">
                <a:solidFill>
                  <a:srgbClr val="333333"/>
                </a:solidFill>
                <a:latin typeface="Roboto"/>
                <a:ea typeface="Roboto"/>
                <a:cs typeface="Roboto"/>
                <a:sym typeface="Roboto"/>
              </a:rPr>
              <a:t>l to evaluate whether AF is contributing to the reduced LVF  1</a:t>
            </a:r>
            <a:endParaRPr sz="1650">
              <a:solidFill>
                <a:srgbClr val="333333"/>
              </a:solidFill>
              <a:latin typeface="Roboto"/>
              <a:ea typeface="Roboto"/>
              <a:cs typeface="Roboto"/>
              <a:sym typeface="Roboto"/>
            </a:endParaRPr>
          </a:p>
          <a:p>
            <a:pPr indent="0" lvl="0" marL="0" rtl="0" algn="l">
              <a:spcBef>
                <a:spcPts val="1200"/>
              </a:spcBef>
              <a:spcAft>
                <a:spcPts val="0"/>
              </a:spcAft>
              <a:buNone/>
            </a:pPr>
            <a:r>
              <a:t/>
            </a:r>
            <a:endParaRPr sz="2350">
              <a:solidFill>
                <a:srgbClr val="333333"/>
              </a:solidFill>
              <a:latin typeface="Roboto"/>
              <a:ea typeface="Roboto"/>
              <a:cs typeface="Roboto"/>
              <a:sym typeface="Roboto"/>
            </a:endParaRPr>
          </a:p>
          <a:p>
            <a:pPr indent="0" lvl="0" marL="0" rtl="0" algn="l">
              <a:spcBef>
                <a:spcPts val="1200"/>
              </a:spcBef>
              <a:spcAft>
                <a:spcPts val="0"/>
              </a:spcAft>
              <a:buNone/>
            </a:pPr>
            <a:r>
              <a:rPr lang="en" sz="1750">
                <a:solidFill>
                  <a:srgbClr val="333333"/>
                </a:solidFill>
                <a:latin typeface="Roboto"/>
                <a:ea typeface="Roboto"/>
                <a:cs typeface="Roboto"/>
                <a:sym typeface="Roboto"/>
              </a:rPr>
              <a:t>In pts with </a:t>
            </a:r>
            <a:r>
              <a:rPr b="1" lang="en" sz="1750">
                <a:solidFill>
                  <a:srgbClr val="333333"/>
                </a:solidFill>
                <a:latin typeface="Roboto"/>
                <a:ea typeface="Roboto"/>
                <a:cs typeface="Roboto"/>
                <a:sym typeface="Roboto"/>
              </a:rPr>
              <a:t>sx AF</a:t>
            </a:r>
            <a:r>
              <a:rPr lang="en" sz="1750">
                <a:solidFill>
                  <a:srgbClr val="333333"/>
                </a:solidFill>
                <a:latin typeface="Roboto"/>
                <a:ea typeface="Roboto"/>
                <a:cs typeface="Roboto"/>
                <a:sym typeface="Roboto"/>
              </a:rPr>
              <a:t>, rhythm control can be useful to improve </a:t>
            </a:r>
            <a:r>
              <a:rPr b="1" lang="en" sz="1750">
                <a:solidFill>
                  <a:srgbClr val="333333"/>
                </a:solidFill>
                <a:latin typeface="Roboto"/>
                <a:ea typeface="Roboto"/>
                <a:cs typeface="Roboto"/>
                <a:sym typeface="Roboto"/>
              </a:rPr>
              <a:t>symptoms</a:t>
            </a:r>
            <a:r>
              <a:rPr lang="en" sz="1750">
                <a:solidFill>
                  <a:srgbClr val="333333"/>
                </a:solidFill>
                <a:latin typeface="Roboto"/>
                <a:ea typeface="Roboto"/>
                <a:cs typeface="Roboto"/>
                <a:sym typeface="Roboto"/>
              </a:rPr>
              <a:t>.</a:t>
            </a:r>
            <a:r>
              <a:rPr b="1" lang="en" sz="1500">
                <a:solidFill>
                  <a:srgbClr val="333333"/>
                </a:solidFill>
                <a:latin typeface="Roboto"/>
                <a:ea typeface="Roboto"/>
                <a:cs typeface="Roboto"/>
                <a:sym typeface="Roboto"/>
              </a:rPr>
              <a:t>  2a</a:t>
            </a:r>
            <a:endParaRPr b="1" sz="1500">
              <a:solidFill>
                <a:srgbClr val="333333"/>
              </a:solidFill>
              <a:latin typeface="Roboto"/>
              <a:ea typeface="Roboto"/>
              <a:cs typeface="Roboto"/>
              <a:sym typeface="Roboto"/>
            </a:endParaRPr>
          </a:p>
          <a:p>
            <a:pPr indent="0" lvl="0" marL="0" rtl="0" algn="l">
              <a:spcBef>
                <a:spcPts val="1200"/>
              </a:spcBef>
              <a:spcAft>
                <a:spcPts val="0"/>
              </a:spcAft>
              <a:buNone/>
            </a:pPr>
            <a:r>
              <a:t/>
            </a:r>
            <a:endParaRPr b="1" sz="2100">
              <a:solidFill>
                <a:srgbClr val="333333"/>
              </a:solidFill>
              <a:latin typeface="Roboto"/>
              <a:ea typeface="Roboto"/>
              <a:cs typeface="Roboto"/>
              <a:sym typeface="Roboto"/>
            </a:endParaRPr>
          </a:p>
          <a:p>
            <a:pPr indent="0" lvl="0" marL="0" rtl="0" algn="l">
              <a:spcBef>
                <a:spcPts val="1200"/>
              </a:spcBef>
              <a:spcAft>
                <a:spcPts val="0"/>
              </a:spcAft>
              <a:buNone/>
            </a:pPr>
            <a:r>
              <a:rPr lang="en" sz="1650">
                <a:solidFill>
                  <a:srgbClr val="333333"/>
                </a:solidFill>
                <a:latin typeface="Roboto"/>
                <a:ea typeface="Roboto"/>
                <a:cs typeface="Roboto"/>
                <a:sym typeface="Roboto"/>
              </a:rPr>
              <a:t>In pts with a </a:t>
            </a:r>
            <a:r>
              <a:rPr b="1" lang="en" sz="1650">
                <a:solidFill>
                  <a:srgbClr val="333333"/>
                </a:solidFill>
                <a:latin typeface="Roboto"/>
                <a:ea typeface="Roboto"/>
                <a:cs typeface="Roboto"/>
                <a:sym typeface="Roboto"/>
              </a:rPr>
              <a:t>recent dx AF</a:t>
            </a:r>
            <a:r>
              <a:rPr lang="en" sz="1650">
                <a:solidFill>
                  <a:srgbClr val="333333"/>
                </a:solidFill>
                <a:latin typeface="Roboto"/>
                <a:ea typeface="Roboto"/>
                <a:cs typeface="Roboto"/>
                <a:sym typeface="Roboto"/>
              </a:rPr>
              <a:t> (&lt;1 yr), rhythm control can be useful to reduce </a:t>
            </a:r>
            <a:r>
              <a:rPr b="1" lang="en" sz="1650">
                <a:solidFill>
                  <a:srgbClr val="333333"/>
                </a:solidFill>
                <a:latin typeface="Roboto"/>
                <a:ea typeface="Roboto"/>
                <a:cs typeface="Roboto"/>
                <a:sym typeface="Roboto"/>
              </a:rPr>
              <a:t>hospitalizations, stroke, </a:t>
            </a:r>
            <a:r>
              <a:rPr lang="en" sz="1650">
                <a:solidFill>
                  <a:srgbClr val="333333"/>
                </a:solidFill>
                <a:latin typeface="Roboto"/>
                <a:ea typeface="Roboto"/>
                <a:cs typeface="Roboto"/>
                <a:sym typeface="Roboto"/>
              </a:rPr>
              <a:t>and</a:t>
            </a:r>
            <a:r>
              <a:rPr b="1" lang="en" sz="1650">
                <a:solidFill>
                  <a:srgbClr val="333333"/>
                </a:solidFill>
                <a:latin typeface="Roboto"/>
                <a:ea typeface="Roboto"/>
                <a:cs typeface="Roboto"/>
                <a:sym typeface="Roboto"/>
              </a:rPr>
              <a:t> mortality.</a:t>
            </a:r>
            <a:r>
              <a:rPr lang="en" sz="1650">
                <a:solidFill>
                  <a:srgbClr val="333333"/>
                </a:solidFill>
                <a:latin typeface="Roboto"/>
                <a:ea typeface="Roboto"/>
                <a:cs typeface="Roboto"/>
                <a:sym typeface="Roboto"/>
              </a:rPr>
              <a:t>  2a</a:t>
            </a:r>
            <a:endParaRPr sz="1650">
              <a:solidFill>
                <a:srgbClr val="333333"/>
              </a:solidFill>
              <a:latin typeface="Roboto"/>
              <a:ea typeface="Roboto"/>
              <a:cs typeface="Roboto"/>
              <a:sym typeface="Roboto"/>
            </a:endParaRPr>
          </a:p>
          <a:p>
            <a:pPr indent="0" lvl="0" marL="0" rtl="0" algn="l">
              <a:spcBef>
                <a:spcPts val="1200"/>
              </a:spcBef>
              <a:spcAft>
                <a:spcPts val="0"/>
              </a:spcAft>
              <a:buNone/>
            </a:pPr>
            <a:r>
              <a:t/>
            </a:r>
            <a:endParaRPr sz="1650">
              <a:solidFill>
                <a:srgbClr val="333333"/>
              </a:solidFill>
              <a:latin typeface="Roboto"/>
              <a:ea typeface="Roboto"/>
              <a:cs typeface="Roboto"/>
              <a:sym typeface="Roboto"/>
            </a:endParaRPr>
          </a:p>
          <a:p>
            <a:pPr indent="0" lvl="0" marL="0" rtl="0" algn="l">
              <a:spcBef>
                <a:spcPts val="1200"/>
              </a:spcBef>
              <a:spcAft>
                <a:spcPts val="0"/>
              </a:spcAft>
              <a:buNone/>
            </a:pPr>
            <a:r>
              <a:rPr lang="en" sz="1750">
                <a:solidFill>
                  <a:srgbClr val="333333"/>
                </a:solidFill>
                <a:latin typeface="Roboto"/>
                <a:ea typeface="Roboto"/>
                <a:cs typeface="Roboto"/>
                <a:sym typeface="Roboto"/>
              </a:rPr>
              <a:t>In pts with AF and </a:t>
            </a:r>
            <a:r>
              <a:rPr b="1" lang="en" sz="1750">
                <a:solidFill>
                  <a:srgbClr val="333333"/>
                </a:solidFill>
                <a:latin typeface="Roboto"/>
                <a:ea typeface="Roboto"/>
                <a:cs typeface="Roboto"/>
                <a:sym typeface="Roboto"/>
              </a:rPr>
              <a:t>HF</a:t>
            </a:r>
            <a:r>
              <a:rPr lang="en" sz="1750">
                <a:solidFill>
                  <a:srgbClr val="333333"/>
                </a:solidFill>
                <a:latin typeface="Roboto"/>
                <a:ea typeface="Roboto"/>
                <a:cs typeface="Roboto"/>
                <a:sym typeface="Roboto"/>
              </a:rPr>
              <a:t>, rhythm control can be useful for improving </a:t>
            </a:r>
            <a:r>
              <a:rPr b="1" lang="en" sz="1750">
                <a:solidFill>
                  <a:srgbClr val="333333"/>
                </a:solidFill>
                <a:latin typeface="Roboto"/>
                <a:ea typeface="Roboto"/>
                <a:cs typeface="Roboto"/>
                <a:sym typeface="Roboto"/>
              </a:rPr>
              <a:t>sx </a:t>
            </a:r>
            <a:r>
              <a:rPr lang="en" sz="1750">
                <a:solidFill>
                  <a:srgbClr val="333333"/>
                </a:solidFill>
                <a:latin typeface="Roboto"/>
                <a:ea typeface="Roboto"/>
                <a:cs typeface="Roboto"/>
                <a:sym typeface="Roboto"/>
              </a:rPr>
              <a:t>and outcomes, such as </a:t>
            </a:r>
            <a:r>
              <a:rPr b="1" lang="en" sz="1750">
                <a:solidFill>
                  <a:srgbClr val="333333"/>
                </a:solidFill>
                <a:latin typeface="Roboto"/>
                <a:ea typeface="Roboto"/>
                <a:cs typeface="Roboto"/>
                <a:sym typeface="Roboto"/>
              </a:rPr>
              <a:t>mortality</a:t>
            </a:r>
            <a:r>
              <a:rPr lang="en" sz="1750">
                <a:solidFill>
                  <a:srgbClr val="333333"/>
                </a:solidFill>
                <a:latin typeface="Roboto"/>
                <a:ea typeface="Roboto"/>
                <a:cs typeface="Roboto"/>
                <a:sym typeface="Roboto"/>
              </a:rPr>
              <a:t> and </a:t>
            </a:r>
            <a:r>
              <a:rPr b="1" lang="en" sz="1750">
                <a:solidFill>
                  <a:srgbClr val="333333"/>
                </a:solidFill>
                <a:latin typeface="Roboto"/>
                <a:ea typeface="Roboto"/>
                <a:cs typeface="Roboto"/>
                <a:sym typeface="Roboto"/>
              </a:rPr>
              <a:t>hospitalizations</a:t>
            </a:r>
            <a:r>
              <a:rPr lang="en" sz="1750">
                <a:solidFill>
                  <a:srgbClr val="333333"/>
                </a:solidFill>
                <a:latin typeface="Roboto"/>
                <a:ea typeface="Roboto"/>
                <a:cs typeface="Roboto"/>
                <a:sym typeface="Roboto"/>
              </a:rPr>
              <a:t> for HF and ischemia.  2a</a:t>
            </a:r>
            <a:endParaRPr sz="1750">
              <a:solidFill>
                <a:srgbClr val="333333"/>
              </a:solidFill>
              <a:latin typeface="Roboto"/>
              <a:ea typeface="Roboto"/>
              <a:cs typeface="Roboto"/>
              <a:sym typeface="Roboto"/>
            </a:endParaRPr>
          </a:p>
          <a:p>
            <a:pPr indent="0" lvl="0" marL="0" rtl="0" algn="l">
              <a:spcBef>
                <a:spcPts val="1200"/>
              </a:spcBef>
              <a:spcAft>
                <a:spcPts val="1200"/>
              </a:spcAft>
              <a:buNone/>
            </a:pPr>
            <a:r>
              <a:t/>
            </a:r>
            <a:endParaRPr sz="2250">
              <a:solidFill>
                <a:srgbClr val="333333"/>
              </a:solidFill>
              <a:latin typeface="Roboto"/>
              <a:ea typeface="Roboto"/>
              <a:cs typeface="Roboto"/>
              <a:sym typeface="Robot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26"/>
          <p:cNvSpPr txBox="1"/>
          <p:nvPr>
            <p:ph idx="1" type="subTitle"/>
          </p:nvPr>
        </p:nvSpPr>
        <p:spPr>
          <a:xfrm>
            <a:off x="1340175" y="1660625"/>
            <a:ext cx="6216900" cy="3201600"/>
          </a:xfrm>
          <a:prstGeom prst="rect">
            <a:avLst/>
          </a:prstGeom>
        </p:spPr>
        <p:txBody>
          <a:bodyPr anchorCtr="0" anchor="t" bIns="91425" lIns="91425" spcFirstLastPara="1" rIns="91425" wrap="square" tIns="91425">
            <a:normAutofit fontScale="55000" lnSpcReduction="10000"/>
          </a:bodyPr>
          <a:lstStyle/>
          <a:p>
            <a:pPr indent="0" lvl="0" marL="0" rtl="0" algn="l">
              <a:spcBef>
                <a:spcPts val="0"/>
              </a:spcBef>
              <a:spcAft>
                <a:spcPts val="0"/>
              </a:spcAft>
              <a:buClr>
                <a:schemeClr val="accent6"/>
              </a:buClr>
              <a:buSzPct val="48888"/>
              <a:buFont typeface="Arial"/>
              <a:buNone/>
            </a:pPr>
            <a:r>
              <a:t/>
            </a:r>
            <a:endParaRPr sz="2250">
              <a:solidFill>
                <a:srgbClr val="333333"/>
              </a:solidFill>
              <a:latin typeface="Roboto"/>
              <a:ea typeface="Roboto"/>
              <a:cs typeface="Roboto"/>
              <a:sym typeface="Roboto"/>
            </a:endParaRPr>
          </a:p>
          <a:p>
            <a:pPr indent="0" lvl="0" marL="0" rtl="0" algn="l">
              <a:spcBef>
                <a:spcPts val="1200"/>
              </a:spcBef>
              <a:spcAft>
                <a:spcPts val="0"/>
              </a:spcAft>
              <a:buClr>
                <a:schemeClr val="accent6"/>
              </a:buClr>
              <a:buSzPct val="70967"/>
              <a:buFont typeface="Arial"/>
              <a:buNone/>
            </a:pPr>
            <a:r>
              <a:rPr lang="en" sz="1550">
                <a:solidFill>
                  <a:srgbClr val="333333"/>
                </a:solidFill>
                <a:latin typeface="Roboto"/>
                <a:ea typeface="Roboto"/>
                <a:cs typeface="Roboto"/>
                <a:sym typeface="Roboto"/>
              </a:rPr>
              <a:t>In pts with AF, rhythm-control strategies can be useful to reduce the likelihood of AF </a:t>
            </a:r>
            <a:r>
              <a:rPr b="1" lang="en" sz="1550">
                <a:solidFill>
                  <a:srgbClr val="333333"/>
                </a:solidFill>
                <a:latin typeface="Roboto"/>
                <a:ea typeface="Roboto"/>
                <a:cs typeface="Roboto"/>
                <a:sym typeface="Roboto"/>
              </a:rPr>
              <a:t>progression.</a:t>
            </a:r>
            <a:r>
              <a:rPr b="1" lang="en" sz="1300">
                <a:solidFill>
                  <a:srgbClr val="333333"/>
                </a:solidFill>
                <a:latin typeface="Roboto"/>
                <a:ea typeface="Roboto"/>
                <a:cs typeface="Roboto"/>
                <a:sym typeface="Roboto"/>
              </a:rPr>
              <a:t>  2a</a:t>
            </a:r>
            <a:endParaRPr sz="2250">
              <a:solidFill>
                <a:srgbClr val="333333"/>
              </a:solidFill>
              <a:latin typeface="Roboto"/>
              <a:ea typeface="Roboto"/>
              <a:cs typeface="Roboto"/>
              <a:sym typeface="Roboto"/>
            </a:endParaRPr>
          </a:p>
          <a:p>
            <a:pPr indent="0" lvl="0" marL="0" rtl="0" algn="l">
              <a:spcBef>
                <a:spcPts val="1200"/>
              </a:spcBef>
              <a:spcAft>
                <a:spcPts val="0"/>
              </a:spcAft>
              <a:buClr>
                <a:schemeClr val="accent6"/>
              </a:buClr>
              <a:buSzPct val="48888"/>
              <a:buFont typeface="Arial"/>
              <a:buNone/>
            </a:pPr>
            <a:r>
              <a:t/>
            </a:r>
            <a:endParaRPr sz="2250">
              <a:solidFill>
                <a:srgbClr val="333333"/>
              </a:solidFill>
              <a:latin typeface="Roboto"/>
              <a:ea typeface="Roboto"/>
              <a:cs typeface="Roboto"/>
              <a:sym typeface="Roboto"/>
            </a:endParaRPr>
          </a:p>
          <a:p>
            <a:pPr indent="0" lvl="0" marL="0" rtl="0" algn="l">
              <a:spcBef>
                <a:spcPts val="1200"/>
              </a:spcBef>
              <a:spcAft>
                <a:spcPts val="0"/>
              </a:spcAft>
              <a:buNone/>
            </a:pPr>
            <a:r>
              <a:rPr lang="en" sz="1650">
                <a:solidFill>
                  <a:srgbClr val="333333"/>
                </a:solidFill>
                <a:latin typeface="Roboto"/>
                <a:ea typeface="Roboto"/>
                <a:cs typeface="Roboto"/>
                <a:sym typeface="Roboto"/>
              </a:rPr>
              <a:t>In pts with AF where symptoms associated with AF are uncertain, a </a:t>
            </a:r>
            <a:r>
              <a:rPr b="1" lang="en" sz="1650">
                <a:solidFill>
                  <a:srgbClr val="333333"/>
                </a:solidFill>
                <a:latin typeface="Roboto"/>
                <a:ea typeface="Roboto"/>
                <a:cs typeface="Roboto"/>
                <a:sym typeface="Roboto"/>
              </a:rPr>
              <a:t>trial of rhythm control </a:t>
            </a:r>
            <a:r>
              <a:rPr lang="en" sz="1650">
                <a:solidFill>
                  <a:srgbClr val="333333"/>
                </a:solidFill>
                <a:latin typeface="Roboto"/>
                <a:ea typeface="Roboto"/>
                <a:cs typeface="Roboto"/>
                <a:sym typeface="Roboto"/>
              </a:rPr>
              <a:t>(eg, cardioversion or pharmacological therapy) may be useful to determine what if any </a:t>
            </a:r>
            <a:r>
              <a:rPr b="1" lang="en" sz="1650">
                <a:solidFill>
                  <a:srgbClr val="333333"/>
                </a:solidFill>
                <a:latin typeface="Roboto"/>
                <a:ea typeface="Roboto"/>
                <a:cs typeface="Roboto"/>
                <a:sym typeface="Roboto"/>
              </a:rPr>
              <a:t>symptoms </a:t>
            </a:r>
            <a:r>
              <a:rPr lang="en" sz="1650">
                <a:solidFill>
                  <a:srgbClr val="333333"/>
                </a:solidFill>
                <a:latin typeface="Roboto"/>
                <a:ea typeface="Roboto"/>
                <a:cs typeface="Roboto"/>
                <a:sym typeface="Roboto"/>
              </a:rPr>
              <a:t>are attributable to AF  2b</a:t>
            </a:r>
            <a:endParaRPr sz="1650">
              <a:solidFill>
                <a:srgbClr val="333333"/>
              </a:solidFill>
              <a:latin typeface="Roboto"/>
              <a:ea typeface="Roboto"/>
              <a:cs typeface="Roboto"/>
              <a:sym typeface="Roboto"/>
            </a:endParaRPr>
          </a:p>
          <a:p>
            <a:pPr indent="0" lvl="0" marL="0" rtl="0" algn="l">
              <a:spcBef>
                <a:spcPts val="1200"/>
              </a:spcBef>
              <a:spcAft>
                <a:spcPts val="0"/>
              </a:spcAft>
              <a:buNone/>
            </a:pPr>
            <a:r>
              <a:t/>
            </a:r>
            <a:endParaRPr sz="1650">
              <a:solidFill>
                <a:srgbClr val="333333"/>
              </a:solidFill>
              <a:latin typeface="Roboto"/>
              <a:ea typeface="Roboto"/>
              <a:cs typeface="Roboto"/>
              <a:sym typeface="Roboto"/>
            </a:endParaRPr>
          </a:p>
          <a:p>
            <a:pPr indent="0" lvl="0" marL="0" rtl="0" algn="l">
              <a:spcBef>
                <a:spcPts val="1200"/>
              </a:spcBef>
              <a:spcAft>
                <a:spcPts val="0"/>
              </a:spcAft>
              <a:buNone/>
            </a:pPr>
            <a:r>
              <a:t/>
            </a:r>
            <a:endParaRPr sz="2150">
              <a:solidFill>
                <a:srgbClr val="333333"/>
              </a:solidFill>
              <a:latin typeface="Roboto"/>
              <a:ea typeface="Roboto"/>
              <a:cs typeface="Roboto"/>
              <a:sym typeface="Roboto"/>
            </a:endParaRPr>
          </a:p>
          <a:p>
            <a:pPr indent="0" lvl="0" marL="0" rtl="0" algn="l">
              <a:spcBef>
                <a:spcPts val="1200"/>
              </a:spcBef>
              <a:spcAft>
                <a:spcPts val="0"/>
              </a:spcAft>
              <a:buNone/>
            </a:pPr>
            <a:r>
              <a:rPr lang="en" sz="1550">
                <a:solidFill>
                  <a:srgbClr val="333333"/>
                </a:solidFill>
                <a:latin typeface="Roboto"/>
                <a:ea typeface="Roboto"/>
                <a:cs typeface="Roboto"/>
                <a:sym typeface="Roboto"/>
              </a:rPr>
              <a:t>In pts with AF, rhythm-control strategies may be useful to reduce the likelihood of development of </a:t>
            </a:r>
            <a:r>
              <a:rPr b="1" lang="en" sz="1550">
                <a:solidFill>
                  <a:srgbClr val="333333"/>
                </a:solidFill>
                <a:latin typeface="Roboto"/>
                <a:ea typeface="Roboto"/>
                <a:cs typeface="Roboto"/>
                <a:sym typeface="Roboto"/>
              </a:rPr>
              <a:t>dementia </a:t>
            </a:r>
            <a:r>
              <a:rPr lang="en" sz="1550">
                <a:solidFill>
                  <a:srgbClr val="333333"/>
                </a:solidFill>
                <a:latin typeface="Roboto"/>
                <a:ea typeface="Roboto"/>
                <a:cs typeface="Roboto"/>
                <a:sym typeface="Roboto"/>
              </a:rPr>
              <a:t>or worsening cardiac </a:t>
            </a:r>
            <a:r>
              <a:rPr b="1" lang="en" sz="1550">
                <a:solidFill>
                  <a:srgbClr val="333333"/>
                </a:solidFill>
                <a:latin typeface="Roboto"/>
                <a:ea typeface="Roboto"/>
                <a:cs typeface="Roboto"/>
                <a:sym typeface="Roboto"/>
              </a:rPr>
              <a:t>structural abnormalities</a:t>
            </a:r>
            <a:r>
              <a:rPr lang="en" sz="1550">
                <a:solidFill>
                  <a:srgbClr val="333333"/>
                </a:solidFill>
                <a:latin typeface="Roboto"/>
                <a:ea typeface="Roboto"/>
                <a:cs typeface="Roboto"/>
                <a:sym typeface="Roboto"/>
              </a:rPr>
              <a:t>. </a:t>
            </a:r>
            <a:endParaRPr sz="2150">
              <a:solidFill>
                <a:srgbClr val="333333"/>
              </a:solidFill>
              <a:latin typeface="Roboto"/>
              <a:ea typeface="Roboto"/>
              <a:cs typeface="Roboto"/>
              <a:sym typeface="Roboto"/>
            </a:endParaRPr>
          </a:p>
          <a:p>
            <a:pPr indent="0" lvl="0" marL="0" rtl="0" algn="l">
              <a:spcBef>
                <a:spcPts val="1200"/>
              </a:spcBef>
              <a:spcAft>
                <a:spcPts val="0"/>
              </a:spcAft>
              <a:buNone/>
            </a:pPr>
            <a:r>
              <a:t/>
            </a:r>
            <a:endParaRPr sz="1650">
              <a:solidFill>
                <a:srgbClr val="333333"/>
              </a:solidFill>
              <a:latin typeface="Roboto"/>
              <a:ea typeface="Roboto"/>
              <a:cs typeface="Roboto"/>
              <a:sym typeface="Roboto"/>
            </a:endParaRPr>
          </a:p>
          <a:p>
            <a:pPr indent="0" lvl="0" marL="0" rtl="0" algn="l">
              <a:spcBef>
                <a:spcPts val="1200"/>
              </a:spcBef>
              <a:spcAft>
                <a:spcPts val="1200"/>
              </a:spcAft>
              <a:buClr>
                <a:schemeClr val="accent6"/>
              </a:buClr>
              <a:buSzPct val="66666"/>
              <a:buFont typeface="Arial"/>
              <a:buNone/>
            </a:pPr>
            <a:r>
              <a:t/>
            </a:r>
            <a:endParaRPr sz="1650">
              <a:solidFill>
                <a:srgbClr val="333333"/>
              </a:solidFill>
              <a:latin typeface="Roboto"/>
              <a:ea typeface="Roboto"/>
              <a:cs typeface="Roboto"/>
              <a:sym typeface="Roboto"/>
            </a:endParaRPr>
          </a:p>
        </p:txBody>
      </p:sp>
      <p:sp>
        <p:nvSpPr>
          <p:cNvPr id="978" name="Google Shape;978;p126"/>
          <p:cNvSpPr txBox="1"/>
          <p:nvPr/>
        </p:nvSpPr>
        <p:spPr>
          <a:xfrm>
            <a:off x="1662550" y="432950"/>
            <a:ext cx="4515300" cy="103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700"/>
              </a:spcBef>
              <a:spcAft>
                <a:spcPts val="0"/>
              </a:spcAft>
              <a:buNone/>
            </a:pPr>
            <a:r>
              <a:rPr b="1" lang="en" sz="2100">
                <a:solidFill>
                  <a:schemeClr val="accent6"/>
                </a:solidFill>
                <a:latin typeface="Roboto"/>
                <a:ea typeface="Roboto"/>
                <a:cs typeface="Roboto"/>
                <a:sym typeface="Roboto"/>
              </a:rPr>
              <a:t>Rhythm Control: </a:t>
            </a:r>
            <a:endParaRPr b="1" sz="2100">
              <a:solidFill>
                <a:schemeClr val="accent6"/>
              </a:solidFill>
              <a:latin typeface="Roboto"/>
              <a:ea typeface="Roboto"/>
              <a:cs typeface="Roboto"/>
              <a:sym typeface="Roboto"/>
            </a:endParaRPr>
          </a:p>
          <a:p>
            <a:pPr indent="0" lvl="0" marL="0" rtl="0" algn="l">
              <a:lnSpc>
                <a:spcPct val="115000"/>
              </a:lnSpc>
              <a:spcBef>
                <a:spcPts val="1700"/>
              </a:spcBef>
              <a:spcAft>
                <a:spcPts val="1400"/>
              </a:spcAft>
              <a:buNone/>
            </a:pPr>
            <a:r>
              <a:rPr b="1" lang="en" sz="1695">
                <a:solidFill>
                  <a:schemeClr val="accent6"/>
                </a:solidFill>
                <a:latin typeface="Roboto"/>
                <a:ea typeface="Roboto"/>
                <a:cs typeface="Roboto"/>
                <a:sym typeface="Roboto"/>
              </a:rPr>
              <a:t>Goals of Therapy With Rhythm Control</a:t>
            </a:r>
            <a:endParaRPr b="1" sz="1695">
              <a:solidFill>
                <a:schemeClr val="accent6"/>
              </a:solidFill>
              <a:latin typeface="Roboto"/>
              <a:ea typeface="Roboto"/>
              <a:cs typeface="Roboto"/>
              <a:sym typeface="Robot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27"/>
          <p:cNvSpPr txBox="1"/>
          <p:nvPr>
            <p:ph type="title"/>
          </p:nvPr>
        </p:nvSpPr>
        <p:spPr>
          <a:xfrm>
            <a:off x="308925" y="153975"/>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200"/>
              </a:spcBef>
              <a:spcAft>
                <a:spcPts val="0"/>
              </a:spcAft>
              <a:buClr>
                <a:schemeClr val="accent6"/>
              </a:buClr>
              <a:buSzPts val="1100"/>
              <a:buFont typeface="Arial"/>
              <a:buNone/>
            </a:pPr>
            <a:r>
              <a:rPr b="1" lang="en" sz="1200">
                <a:solidFill>
                  <a:schemeClr val="accent6"/>
                </a:solidFill>
                <a:latin typeface="Roboto"/>
                <a:ea typeface="Roboto"/>
                <a:cs typeface="Roboto"/>
                <a:sym typeface="Roboto"/>
              </a:rPr>
              <a:t>Prevention of Thromboembolism in the Setting of Cardioversion</a:t>
            </a:r>
            <a:endParaRPr b="1" sz="1200">
              <a:solidFill>
                <a:schemeClr val="accent6"/>
              </a:solidFill>
              <a:latin typeface="Roboto"/>
              <a:ea typeface="Roboto"/>
              <a:cs typeface="Roboto"/>
              <a:sym typeface="Roboto"/>
            </a:endParaRPr>
          </a:p>
          <a:p>
            <a:pPr indent="0" lvl="0" marL="0" rtl="0" algn="ctr">
              <a:spcBef>
                <a:spcPts val="200"/>
              </a:spcBef>
              <a:spcAft>
                <a:spcPts val="0"/>
              </a:spcAft>
              <a:buNone/>
            </a:pPr>
            <a:r>
              <a:t/>
            </a:r>
            <a:endParaRPr sz="1050">
              <a:solidFill>
                <a:srgbClr val="333333"/>
              </a:solidFill>
              <a:latin typeface="Roboto"/>
              <a:ea typeface="Roboto"/>
              <a:cs typeface="Roboto"/>
              <a:sym typeface="Roboto"/>
            </a:endParaRPr>
          </a:p>
        </p:txBody>
      </p:sp>
      <p:sp>
        <p:nvSpPr>
          <p:cNvPr id="984" name="Google Shape;984;p127"/>
          <p:cNvSpPr txBox="1"/>
          <p:nvPr>
            <p:ph idx="1" type="subTitle"/>
          </p:nvPr>
        </p:nvSpPr>
        <p:spPr>
          <a:xfrm>
            <a:off x="702975" y="1742775"/>
            <a:ext cx="7982400" cy="27690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AF  ≥48 hrs, a </a:t>
            </a:r>
            <a:r>
              <a:rPr b="1" lang="en" sz="1550">
                <a:solidFill>
                  <a:srgbClr val="333333"/>
                </a:solidFill>
                <a:latin typeface="Roboto"/>
                <a:ea typeface="Roboto"/>
                <a:cs typeface="Roboto"/>
                <a:sym typeface="Roboto"/>
              </a:rPr>
              <a:t>3-week </a:t>
            </a:r>
            <a:r>
              <a:rPr lang="en" sz="1550">
                <a:solidFill>
                  <a:srgbClr val="333333"/>
                </a:solidFill>
                <a:latin typeface="Roboto"/>
                <a:ea typeface="Roboto"/>
                <a:cs typeface="Roboto"/>
                <a:sym typeface="Roboto"/>
              </a:rPr>
              <a:t> anticoagulation or imaging evaluation to exclude intracardiac thrombus is recommended before elective cardioversion.</a:t>
            </a:r>
            <a:r>
              <a:rPr b="1" lang="en" sz="1300">
                <a:solidFill>
                  <a:srgbClr val="333333"/>
                </a:solidFill>
                <a:latin typeface="Roboto"/>
                <a:ea typeface="Roboto"/>
                <a:cs typeface="Roboto"/>
                <a:sym typeface="Roboto"/>
              </a:rPr>
              <a:t>  1</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rPr lang="en" sz="1550">
                <a:solidFill>
                  <a:srgbClr val="333333"/>
                </a:solidFill>
                <a:latin typeface="Roboto"/>
                <a:ea typeface="Roboto"/>
                <a:cs typeface="Roboto"/>
                <a:sym typeface="Roboto"/>
              </a:rPr>
              <a:t>AF undergoing cardioversion ,  anticoagulation before cardioversion and </a:t>
            </a:r>
            <a:r>
              <a:rPr b="1" lang="en" sz="1550">
                <a:solidFill>
                  <a:srgbClr val="333333"/>
                </a:solidFill>
                <a:latin typeface="Roboto"/>
                <a:ea typeface="Roboto"/>
                <a:cs typeface="Roboto"/>
                <a:sym typeface="Roboto"/>
              </a:rPr>
              <a:t>4 weeks </a:t>
            </a:r>
            <a:r>
              <a:rPr lang="en" sz="1550">
                <a:solidFill>
                  <a:srgbClr val="333333"/>
                </a:solidFill>
                <a:latin typeface="Roboto"/>
                <a:ea typeface="Roboto"/>
                <a:cs typeface="Roboto"/>
                <a:sym typeface="Roboto"/>
              </a:rPr>
              <a:t>afterwards   </a:t>
            </a:r>
            <a:r>
              <a:rPr b="1" lang="en" sz="1300">
                <a:solidFill>
                  <a:srgbClr val="333333"/>
                </a:solidFill>
                <a:latin typeface="Roboto"/>
                <a:ea typeface="Roboto"/>
                <a:cs typeface="Roboto"/>
                <a:sym typeface="Roboto"/>
              </a:rPr>
              <a:t> 1</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rPr lang="en" sz="1550">
                <a:solidFill>
                  <a:srgbClr val="333333"/>
                </a:solidFill>
                <a:latin typeface="Roboto"/>
                <a:ea typeface="Roboto"/>
                <a:cs typeface="Roboto"/>
                <a:sym typeface="Roboto"/>
              </a:rPr>
              <a:t>In pts with AF </a:t>
            </a:r>
            <a:r>
              <a:rPr b="1" lang="en" sz="1550">
                <a:solidFill>
                  <a:srgbClr val="333333"/>
                </a:solidFill>
                <a:latin typeface="Roboto"/>
                <a:ea typeface="Roboto"/>
                <a:cs typeface="Roboto"/>
                <a:sym typeface="Roboto"/>
              </a:rPr>
              <a:t>LAA thrombus</a:t>
            </a:r>
            <a:r>
              <a:rPr lang="en" sz="1550">
                <a:solidFill>
                  <a:srgbClr val="333333"/>
                </a:solidFill>
                <a:latin typeface="Roboto"/>
                <a:ea typeface="Roboto"/>
                <a:cs typeface="Roboto"/>
                <a:sym typeface="Roboto"/>
              </a:rPr>
              <a:t> detected on precardioversion  </a:t>
            </a:r>
            <a:r>
              <a:rPr b="1" lang="en" sz="1550">
                <a:solidFill>
                  <a:srgbClr val="333333"/>
                </a:solidFill>
                <a:latin typeface="Roboto"/>
                <a:ea typeface="Roboto"/>
                <a:cs typeface="Roboto"/>
                <a:sym typeface="Roboto"/>
              </a:rPr>
              <a:t>TEE </a:t>
            </a:r>
            <a:r>
              <a:rPr lang="en" sz="1550">
                <a:solidFill>
                  <a:srgbClr val="333333"/>
                </a:solidFill>
                <a:latin typeface="Roboto"/>
                <a:ea typeface="Roboto"/>
                <a:cs typeface="Roboto"/>
                <a:sym typeface="Roboto"/>
              </a:rPr>
              <a:t>  ; anticoagulation should be instituted for  </a:t>
            </a:r>
            <a:r>
              <a:rPr b="1" lang="en" sz="1550">
                <a:solidFill>
                  <a:srgbClr val="333333"/>
                </a:solidFill>
                <a:latin typeface="Roboto"/>
                <a:ea typeface="Roboto"/>
                <a:cs typeface="Roboto"/>
                <a:sym typeface="Roboto"/>
              </a:rPr>
              <a:t>3 - 6 weeks</a:t>
            </a:r>
            <a:r>
              <a:rPr lang="en" sz="1550">
                <a:solidFill>
                  <a:srgbClr val="333333"/>
                </a:solidFill>
                <a:latin typeface="Roboto"/>
                <a:ea typeface="Roboto"/>
                <a:cs typeface="Roboto"/>
                <a:sym typeface="Roboto"/>
              </a:rPr>
              <a:t>, after which </a:t>
            </a:r>
            <a:r>
              <a:rPr b="1" lang="en" sz="1550">
                <a:solidFill>
                  <a:srgbClr val="333333"/>
                </a:solidFill>
                <a:latin typeface="Roboto"/>
                <a:ea typeface="Roboto"/>
                <a:cs typeface="Roboto"/>
                <a:sym typeface="Roboto"/>
              </a:rPr>
              <a:t>TEE</a:t>
            </a:r>
            <a:r>
              <a:rPr lang="en" sz="1550">
                <a:solidFill>
                  <a:srgbClr val="333333"/>
                </a:solidFill>
                <a:latin typeface="Roboto"/>
                <a:ea typeface="Roboto"/>
                <a:cs typeface="Roboto"/>
                <a:sym typeface="Roboto"/>
              </a:rPr>
              <a:t> should be repeated </a:t>
            </a:r>
            <a:r>
              <a:rPr b="1" lang="en" sz="1550">
                <a:solidFill>
                  <a:srgbClr val="333333"/>
                </a:solidFill>
                <a:latin typeface="Roboto"/>
                <a:ea typeface="Roboto"/>
                <a:cs typeface="Roboto"/>
                <a:sym typeface="Roboto"/>
              </a:rPr>
              <a:t>pre cardioversion</a:t>
            </a:r>
            <a:r>
              <a:rPr lang="en" sz="1550">
                <a:solidFill>
                  <a:srgbClr val="333333"/>
                </a:solidFill>
                <a:latin typeface="Roboto"/>
                <a:ea typeface="Roboto"/>
                <a:cs typeface="Roboto"/>
                <a:sym typeface="Roboto"/>
              </a:rPr>
              <a:t>.</a:t>
            </a:r>
            <a:r>
              <a:rPr b="1" lang="en" sz="1300">
                <a:solidFill>
                  <a:srgbClr val="333333"/>
                </a:solidFill>
                <a:latin typeface="Roboto"/>
                <a:ea typeface="Roboto"/>
                <a:cs typeface="Roboto"/>
                <a:sym typeface="Roboto"/>
              </a:rPr>
              <a:t>1</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rPr lang="en" sz="1550">
                <a:solidFill>
                  <a:srgbClr val="333333"/>
                </a:solidFill>
                <a:latin typeface="Roboto"/>
                <a:ea typeface="Roboto"/>
                <a:cs typeface="Roboto"/>
                <a:sym typeface="Roboto"/>
              </a:rPr>
              <a:t>In Pts AF and LAAO who are not on anticoagulation, imaging evaluation to</a:t>
            </a:r>
            <a:r>
              <a:rPr b="1" lang="en" sz="1550">
                <a:solidFill>
                  <a:srgbClr val="333333"/>
                </a:solidFill>
                <a:latin typeface="Roboto"/>
                <a:ea typeface="Roboto"/>
                <a:cs typeface="Roboto"/>
                <a:sym typeface="Roboto"/>
              </a:rPr>
              <a:t> assess the adequacy of LAAO and exclude device-related thrombosis </a:t>
            </a:r>
            <a:r>
              <a:rPr lang="en" sz="1550">
                <a:solidFill>
                  <a:srgbClr val="333333"/>
                </a:solidFill>
                <a:latin typeface="Roboto"/>
                <a:ea typeface="Roboto"/>
                <a:cs typeface="Roboto"/>
                <a:sym typeface="Roboto"/>
              </a:rPr>
              <a:t>before cardioversion may be reasonable   </a:t>
            </a:r>
            <a:r>
              <a:rPr b="1" lang="en" sz="1300">
                <a:solidFill>
                  <a:srgbClr val="333333"/>
                </a:solidFill>
                <a:latin typeface="Roboto"/>
                <a:ea typeface="Roboto"/>
                <a:cs typeface="Roboto"/>
                <a:sym typeface="Roboto"/>
              </a:rPr>
              <a:t>  2b</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1200"/>
              </a:spcAft>
              <a:buNone/>
            </a:pPr>
            <a:r>
              <a:t/>
            </a:r>
            <a:endParaRPr b="1" sz="1300">
              <a:solidFill>
                <a:srgbClr val="333333"/>
              </a:solidFill>
              <a:latin typeface="Roboto"/>
              <a:ea typeface="Roboto"/>
              <a:cs typeface="Roboto"/>
              <a:sym typeface="Robot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28"/>
          <p:cNvSpPr txBox="1"/>
          <p:nvPr>
            <p:ph type="title"/>
          </p:nvPr>
        </p:nvSpPr>
        <p:spPr>
          <a:xfrm>
            <a:off x="542325" y="1686325"/>
            <a:ext cx="7236000" cy="3204900"/>
          </a:xfrm>
          <a:prstGeom prst="rect">
            <a:avLst/>
          </a:prstGeom>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Clr>
                <a:schemeClr val="accent6"/>
              </a:buClr>
              <a:buSzPct val="57725"/>
              <a:buFont typeface="Arial"/>
              <a:buNone/>
            </a:pPr>
            <a:r>
              <a:rPr lang="en" sz="1905">
                <a:solidFill>
                  <a:srgbClr val="333333"/>
                </a:solidFill>
                <a:latin typeface="Roboto"/>
                <a:ea typeface="Roboto"/>
                <a:cs typeface="Roboto"/>
                <a:sym typeface="Roboto"/>
              </a:rPr>
              <a:t>AF and previous LAAO with residual </a:t>
            </a:r>
            <a:r>
              <a:rPr b="1" lang="en" sz="1905">
                <a:solidFill>
                  <a:srgbClr val="333333"/>
                </a:solidFill>
                <a:latin typeface="Roboto"/>
                <a:ea typeface="Roboto"/>
                <a:cs typeface="Roboto"/>
                <a:sym typeface="Roboto"/>
              </a:rPr>
              <a:t>leak,</a:t>
            </a:r>
            <a:r>
              <a:rPr lang="en" sz="1905">
                <a:solidFill>
                  <a:srgbClr val="333333"/>
                </a:solidFill>
                <a:latin typeface="Roboto"/>
                <a:ea typeface="Roboto"/>
                <a:cs typeface="Roboto"/>
                <a:sym typeface="Roboto"/>
              </a:rPr>
              <a:t> pericardioversion </a:t>
            </a:r>
            <a:r>
              <a:rPr b="1" lang="en" sz="1905">
                <a:solidFill>
                  <a:srgbClr val="333333"/>
                </a:solidFill>
                <a:latin typeface="Roboto"/>
                <a:ea typeface="Roboto"/>
                <a:cs typeface="Roboto"/>
                <a:sym typeface="Roboto"/>
              </a:rPr>
              <a:t>anticoagulation</a:t>
            </a:r>
            <a:r>
              <a:rPr lang="en" sz="1905">
                <a:solidFill>
                  <a:srgbClr val="333333"/>
                </a:solidFill>
                <a:latin typeface="Roboto"/>
                <a:ea typeface="Roboto"/>
                <a:cs typeface="Roboto"/>
                <a:sym typeface="Roboto"/>
              </a:rPr>
              <a:t> may be considered and continued thereafter.</a:t>
            </a:r>
            <a:r>
              <a:rPr b="1" lang="en" sz="1655">
                <a:solidFill>
                  <a:srgbClr val="333333"/>
                </a:solidFill>
                <a:latin typeface="Roboto"/>
                <a:ea typeface="Roboto"/>
                <a:cs typeface="Roboto"/>
                <a:sym typeface="Roboto"/>
              </a:rPr>
              <a:t> 2b </a:t>
            </a:r>
            <a:endParaRPr b="1" sz="1655">
              <a:solidFill>
                <a:srgbClr val="333333"/>
              </a:solidFill>
              <a:latin typeface="Roboto"/>
              <a:ea typeface="Roboto"/>
              <a:cs typeface="Roboto"/>
              <a:sym typeface="Roboto"/>
            </a:endParaRPr>
          </a:p>
          <a:p>
            <a:pPr indent="0" lvl="0" marL="0" rtl="0" algn="l">
              <a:lnSpc>
                <a:spcPct val="100000"/>
              </a:lnSpc>
              <a:spcBef>
                <a:spcPts val="0"/>
              </a:spcBef>
              <a:spcAft>
                <a:spcPts val="0"/>
              </a:spcAft>
              <a:buClr>
                <a:schemeClr val="accent6"/>
              </a:buClr>
              <a:buSzPct val="66442"/>
              <a:buFont typeface="Arial"/>
              <a:buNone/>
            </a:pPr>
            <a:r>
              <a:t/>
            </a:r>
            <a:endParaRPr b="1" sz="1655">
              <a:solidFill>
                <a:srgbClr val="333333"/>
              </a:solidFill>
              <a:latin typeface="Roboto"/>
              <a:ea typeface="Roboto"/>
              <a:cs typeface="Roboto"/>
              <a:sym typeface="Roboto"/>
            </a:endParaRPr>
          </a:p>
          <a:p>
            <a:pPr indent="0" lvl="0" marL="0" rtl="0" algn="l">
              <a:lnSpc>
                <a:spcPct val="100000"/>
              </a:lnSpc>
              <a:spcBef>
                <a:spcPts val="0"/>
              </a:spcBef>
              <a:spcAft>
                <a:spcPts val="0"/>
              </a:spcAft>
              <a:buClr>
                <a:schemeClr val="accent6"/>
              </a:buClr>
              <a:buSzPct val="57725"/>
              <a:buFont typeface="Arial"/>
              <a:buNone/>
            </a:pPr>
            <a:r>
              <a:rPr lang="en" sz="1905">
                <a:solidFill>
                  <a:srgbClr val="333333"/>
                </a:solidFill>
                <a:latin typeface="Roboto"/>
                <a:ea typeface="Roboto"/>
                <a:cs typeface="Roboto"/>
                <a:sym typeface="Roboto"/>
              </a:rPr>
              <a:t>AF &lt;48 hours (not in the setting of cardiac surgery) and who are not on anticoagulation, precardioversion imaging to exclude intracardiac thrombus may be considered in those who are at elevated thromboembolic risk (CHA</a:t>
            </a:r>
            <a:r>
              <a:rPr lang="en" sz="1655">
                <a:solidFill>
                  <a:srgbClr val="333333"/>
                </a:solidFill>
                <a:latin typeface="Roboto"/>
                <a:ea typeface="Roboto"/>
                <a:cs typeface="Roboto"/>
                <a:sym typeface="Roboto"/>
              </a:rPr>
              <a:t>2</a:t>
            </a:r>
            <a:r>
              <a:rPr lang="en" sz="1905">
                <a:solidFill>
                  <a:srgbClr val="333333"/>
                </a:solidFill>
                <a:latin typeface="Roboto"/>
                <a:ea typeface="Roboto"/>
                <a:cs typeface="Roboto"/>
                <a:sym typeface="Roboto"/>
              </a:rPr>
              <a:t>DS</a:t>
            </a:r>
            <a:r>
              <a:rPr lang="en" sz="1655">
                <a:solidFill>
                  <a:srgbClr val="333333"/>
                </a:solidFill>
                <a:latin typeface="Roboto"/>
                <a:ea typeface="Roboto"/>
                <a:cs typeface="Roboto"/>
                <a:sym typeface="Roboto"/>
              </a:rPr>
              <a:t>2</a:t>
            </a:r>
            <a:r>
              <a:rPr lang="en" sz="1905">
                <a:solidFill>
                  <a:srgbClr val="333333"/>
                </a:solidFill>
                <a:latin typeface="Roboto"/>
                <a:ea typeface="Roboto"/>
                <a:cs typeface="Roboto"/>
                <a:sym typeface="Roboto"/>
              </a:rPr>
              <a:t>-VASc ≥2 )</a:t>
            </a:r>
            <a:r>
              <a:rPr b="1" lang="en" sz="1655">
                <a:solidFill>
                  <a:srgbClr val="333333"/>
                </a:solidFill>
                <a:latin typeface="Roboto"/>
                <a:ea typeface="Roboto"/>
                <a:cs typeface="Roboto"/>
                <a:sym typeface="Roboto"/>
              </a:rPr>
              <a:t> 2b</a:t>
            </a:r>
            <a:endParaRPr b="1" sz="1655">
              <a:solidFill>
                <a:srgbClr val="333333"/>
              </a:solidFill>
              <a:latin typeface="Roboto"/>
              <a:ea typeface="Roboto"/>
              <a:cs typeface="Roboto"/>
              <a:sym typeface="Roboto"/>
            </a:endParaRPr>
          </a:p>
          <a:p>
            <a:pPr indent="0" lvl="0" marL="0" rtl="0" algn="l">
              <a:lnSpc>
                <a:spcPct val="100000"/>
              </a:lnSpc>
              <a:spcBef>
                <a:spcPts val="0"/>
              </a:spcBef>
              <a:spcAft>
                <a:spcPts val="0"/>
              </a:spcAft>
              <a:buClr>
                <a:schemeClr val="accent6"/>
              </a:buClr>
              <a:buSzPct val="66442"/>
              <a:buFont typeface="Arial"/>
              <a:buNone/>
            </a:pPr>
            <a:r>
              <a:t/>
            </a:r>
            <a:endParaRPr b="1" sz="1655">
              <a:solidFill>
                <a:srgbClr val="333333"/>
              </a:solidFill>
              <a:latin typeface="Roboto"/>
              <a:ea typeface="Roboto"/>
              <a:cs typeface="Roboto"/>
              <a:sym typeface="Roboto"/>
            </a:endParaRPr>
          </a:p>
          <a:p>
            <a:pPr indent="0" lvl="0" marL="0" rtl="0" algn="l">
              <a:lnSpc>
                <a:spcPct val="100000"/>
              </a:lnSpc>
              <a:spcBef>
                <a:spcPts val="0"/>
              </a:spcBef>
              <a:spcAft>
                <a:spcPts val="0"/>
              </a:spcAft>
              <a:buClr>
                <a:schemeClr val="accent6"/>
              </a:buClr>
              <a:buSzPct val="57725"/>
              <a:buFont typeface="Arial"/>
              <a:buNone/>
            </a:pPr>
            <a:r>
              <a:rPr lang="en" sz="1905">
                <a:solidFill>
                  <a:srgbClr val="333333"/>
                </a:solidFill>
                <a:latin typeface="Roboto"/>
                <a:ea typeface="Roboto"/>
                <a:cs typeface="Roboto"/>
                <a:sym typeface="Roboto"/>
              </a:rPr>
              <a:t>In patients with low thromboembolic risks (CHA</a:t>
            </a:r>
            <a:r>
              <a:rPr lang="en" sz="1655">
                <a:solidFill>
                  <a:srgbClr val="333333"/>
                </a:solidFill>
                <a:latin typeface="Roboto"/>
                <a:ea typeface="Roboto"/>
                <a:cs typeface="Roboto"/>
                <a:sym typeface="Roboto"/>
              </a:rPr>
              <a:t>2</a:t>
            </a:r>
            <a:r>
              <a:rPr lang="en" sz="1905">
                <a:solidFill>
                  <a:srgbClr val="333333"/>
                </a:solidFill>
                <a:latin typeface="Roboto"/>
                <a:ea typeface="Roboto"/>
                <a:cs typeface="Roboto"/>
                <a:sym typeface="Roboto"/>
              </a:rPr>
              <a:t>DS</a:t>
            </a:r>
            <a:r>
              <a:rPr lang="en" sz="1655">
                <a:solidFill>
                  <a:srgbClr val="333333"/>
                </a:solidFill>
                <a:latin typeface="Roboto"/>
                <a:ea typeface="Roboto"/>
                <a:cs typeface="Roboto"/>
                <a:sym typeface="Roboto"/>
              </a:rPr>
              <a:t>2</a:t>
            </a:r>
            <a:r>
              <a:rPr lang="en" sz="1905">
                <a:solidFill>
                  <a:srgbClr val="333333"/>
                </a:solidFill>
                <a:latin typeface="Roboto"/>
                <a:ea typeface="Roboto"/>
                <a:cs typeface="Roboto"/>
                <a:sym typeface="Roboto"/>
              </a:rPr>
              <a:t>-VASc 0-1) and AF duration of &lt;12 hours, the benefit of precardioversion imaging or pericardioversion anticoagulation is uncertain given the low incidence of pericardioversion thromboembolic events in this population.</a:t>
            </a:r>
            <a:r>
              <a:rPr b="1" lang="en" sz="1655">
                <a:solidFill>
                  <a:srgbClr val="333333"/>
                </a:solidFill>
                <a:latin typeface="Roboto"/>
                <a:ea typeface="Roboto"/>
                <a:cs typeface="Roboto"/>
                <a:sym typeface="Roboto"/>
              </a:rPr>
              <a:t>  2b</a:t>
            </a:r>
            <a:endParaRPr b="1" sz="1655">
              <a:solidFill>
                <a:srgbClr val="333333"/>
              </a:solidFill>
              <a:latin typeface="Roboto"/>
              <a:ea typeface="Roboto"/>
              <a:cs typeface="Roboto"/>
              <a:sym typeface="Roboto"/>
            </a:endParaRPr>
          </a:p>
          <a:p>
            <a:pPr indent="0" lvl="0" marL="0" rtl="0" algn="ctr">
              <a:spcBef>
                <a:spcPts val="0"/>
              </a:spcBef>
              <a:spcAft>
                <a:spcPts val="0"/>
              </a:spcAft>
              <a:buNone/>
            </a:pPr>
            <a:r>
              <a:t/>
            </a:r>
            <a:endParaRPr sz="6455"/>
          </a:p>
        </p:txBody>
      </p:sp>
      <p:sp>
        <p:nvSpPr>
          <p:cNvPr id="990" name="Google Shape;990;p128"/>
          <p:cNvSpPr txBox="1"/>
          <p:nvPr>
            <p:ph idx="1" type="subTitle"/>
          </p:nvPr>
        </p:nvSpPr>
        <p:spPr>
          <a:xfrm>
            <a:off x="2369850" y="4216475"/>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
        <p:nvSpPr>
          <p:cNvPr id="991" name="Google Shape;991;p128"/>
          <p:cNvSpPr txBox="1"/>
          <p:nvPr/>
        </p:nvSpPr>
        <p:spPr>
          <a:xfrm>
            <a:off x="294400" y="450275"/>
            <a:ext cx="49398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200"/>
              </a:spcAft>
              <a:buNone/>
            </a:pPr>
            <a:r>
              <a:rPr b="1" lang="en" sz="2000">
                <a:solidFill>
                  <a:schemeClr val="accent6"/>
                </a:solidFill>
                <a:latin typeface="Roboto"/>
                <a:ea typeface="Roboto"/>
                <a:cs typeface="Roboto"/>
                <a:sym typeface="Roboto"/>
              </a:rPr>
              <a:t>Prevention of Thromboembolism in the Setting of Cardioversion</a:t>
            </a:r>
            <a:endParaRPr b="1" sz="2000">
              <a:solidFill>
                <a:schemeClr val="accent6"/>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0"/>
          <p:cNvSpPr txBox="1"/>
          <p:nvPr>
            <p:ph type="title"/>
          </p:nvPr>
        </p:nvSpPr>
        <p:spPr>
          <a:xfrm>
            <a:off x="1248900" y="24632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750">
                <a:solidFill>
                  <a:srgbClr val="333333"/>
                </a:solidFill>
                <a:latin typeface="Roboto"/>
                <a:ea typeface="Roboto"/>
                <a:cs typeface="Roboto"/>
                <a:sym typeface="Roboto"/>
              </a:rPr>
              <a:t>Terms considered obsolete</a:t>
            </a:r>
            <a:endParaRPr b="1" sz="7300">
              <a:solidFill>
                <a:srgbClr val="333333"/>
              </a:solidFill>
            </a:endParaRPr>
          </a:p>
        </p:txBody>
      </p:sp>
      <p:sp>
        <p:nvSpPr>
          <p:cNvPr id="386" name="Google Shape;386;p30"/>
          <p:cNvSpPr txBox="1"/>
          <p:nvPr/>
        </p:nvSpPr>
        <p:spPr>
          <a:xfrm>
            <a:off x="531625" y="1821525"/>
            <a:ext cx="7985400" cy="30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333333"/>
                </a:solidFill>
                <a:highlight>
                  <a:srgbClr val="FCE5CD"/>
                </a:highlight>
                <a:latin typeface="Roboto"/>
                <a:ea typeface="Roboto"/>
                <a:cs typeface="Roboto"/>
                <a:sym typeface="Roboto"/>
              </a:rPr>
              <a:t>Chronic AF</a:t>
            </a:r>
            <a:endParaRPr b="1" sz="2300">
              <a:solidFill>
                <a:srgbClr val="333333"/>
              </a:solidFill>
              <a:highlight>
                <a:srgbClr val="FCE5CD"/>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rgbClr val="333333"/>
              </a:solidFill>
              <a:latin typeface="Roboto"/>
              <a:ea typeface="Roboto"/>
              <a:cs typeface="Roboto"/>
              <a:sym typeface="Roboto"/>
            </a:endParaRPr>
          </a:p>
          <a:p>
            <a:pPr indent="0" lvl="0" marL="0" rtl="0" algn="l">
              <a:lnSpc>
                <a:spcPct val="115000"/>
              </a:lnSpc>
              <a:spcBef>
                <a:spcPts val="1200"/>
              </a:spcBef>
              <a:spcAft>
                <a:spcPts val="0"/>
              </a:spcAft>
              <a:buNone/>
            </a:pPr>
            <a:r>
              <a:rPr lang="en" sz="1800">
                <a:solidFill>
                  <a:srgbClr val="333333"/>
                </a:solidFill>
                <a:latin typeface="Roboto"/>
                <a:ea typeface="Roboto"/>
                <a:cs typeface="Roboto"/>
                <a:sym typeface="Roboto"/>
              </a:rPr>
              <a:t>This historical term has had variable definitions and should be abandoned. </a:t>
            </a:r>
            <a:endParaRPr sz="1800">
              <a:solidFill>
                <a:srgbClr val="333333"/>
              </a:solidFill>
              <a:latin typeface="Roboto"/>
              <a:ea typeface="Roboto"/>
              <a:cs typeface="Roboto"/>
              <a:sym typeface="Roboto"/>
            </a:endParaRPr>
          </a:p>
          <a:p>
            <a:pPr indent="0" lvl="0" marL="0" rtl="0" algn="l">
              <a:lnSpc>
                <a:spcPct val="115000"/>
              </a:lnSpc>
              <a:spcBef>
                <a:spcPts val="1200"/>
              </a:spcBef>
              <a:spcAft>
                <a:spcPts val="0"/>
              </a:spcAft>
              <a:buNone/>
            </a:pPr>
            <a:r>
              <a:rPr lang="en" sz="1800">
                <a:solidFill>
                  <a:srgbClr val="333333"/>
                </a:solidFill>
                <a:latin typeface="Roboto"/>
                <a:ea typeface="Roboto"/>
                <a:cs typeface="Roboto"/>
                <a:sym typeface="Roboto"/>
              </a:rPr>
              <a:t>It has been replaced by “paroxysmal,” “persistent,” “long-standing persistent,” “permanent”</a:t>
            </a:r>
            <a:endParaRPr sz="1800">
              <a:solidFill>
                <a:srgbClr val="333333"/>
              </a:solidFill>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rgbClr val="333333"/>
              </a:solidFill>
              <a:latin typeface="Roboto"/>
              <a:ea typeface="Roboto"/>
              <a:cs typeface="Roboto"/>
              <a:sym typeface="Roboto"/>
            </a:endParaRPr>
          </a:p>
          <a:p>
            <a:pPr indent="0" lvl="0" marL="0" rtl="0" algn="l">
              <a:lnSpc>
                <a:spcPct val="115000"/>
              </a:lnSpc>
              <a:spcBef>
                <a:spcPts val="0"/>
              </a:spcBef>
              <a:spcAft>
                <a:spcPts val="1200"/>
              </a:spcAft>
              <a:buNone/>
            </a:pPr>
            <a:r>
              <a:t/>
            </a:r>
            <a:endParaRPr sz="1800">
              <a:solidFill>
                <a:srgbClr val="333333"/>
              </a:solidFill>
              <a:latin typeface="Roboto"/>
              <a:ea typeface="Roboto"/>
              <a:cs typeface="Roboto"/>
              <a:sym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9"/>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97" name="Google Shape;997;p12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30"/>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03" name="Google Shape;1003;p13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31"/>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 ,  CTS</a:t>
            </a:r>
            <a:endParaRPr/>
          </a:p>
        </p:txBody>
      </p:sp>
      <p:sp>
        <p:nvSpPr>
          <p:cNvPr id="1009" name="Google Shape;1009;p13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32"/>
          <p:cNvSpPr txBox="1"/>
          <p:nvPr>
            <p:ph type="title"/>
          </p:nvPr>
        </p:nvSpPr>
        <p:spPr>
          <a:xfrm>
            <a:off x="374325" y="2733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550">
                <a:solidFill>
                  <a:srgbClr val="333333"/>
                </a:solidFill>
                <a:highlight>
                  <a:srgbClr val="FFFFFF"/>
                </a:highlight>
                <a:latin typeface="Roboto"/>
                <a:ea typeface="Roboto"/>
                <a:cs typeface="Roboto"/>
                <a:sym typeface="Roboto"/>
              </a:rPr>
              <a:t>Prevention of AF After Cardiac Surgery</a:t>
            </a:r>
            <a:endParaRPr sz="7100"/>
          </a:p>
        </p:txBody>
      </p:sp>
      <p:sp>
        <p:nvSpPr>
          <p:cNvPr id="1015" name="Google Shape;1015;p132"/>
          <p:cNvSpPr txBox="1"/>
          <p:nvPr>
            <p:ph idx="1" type="subTitle"/>
          </p:nvPr>
        </p:nvSpPr>
        <p:spPr>
          <a:xfrm>
            <a:off x="374325" y="1697175"/>
            <a:ext cx="6399900" cy="1918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In pts undergoing cardiac surgery who are at high risk for postoperative AF, it is reasonable to administer </a:t>
            </a:r>
            <a:r>
              <a:rPr b="1" lang="en" sz="1550">
                <a:solidFill>
                  <a:srgbClr val="333333"/>
                </a:solidFill>
                <a:latin typeface="Roboto"/>
                <a:ea typeface="Roboto"/>
                <a:cs typeface="Roboto"/>
                <a:sym typeface="Roboto"/>
              </a:rPr>
              <a:t>short-term prophylactic beta blockers or amiodarone </a:t>
            </a:r>
            <a:r>
              <a:rPr lang="en" sz="1550">
                <a:solidFill>
                  <a:srgbClr val="333333"/>
                </a:solidFill>
                <a:latin typeface="Roboto"/>
                <a:ea typeface="Roboto"/>
                <a:cs typeface="Roboto"/>
                <a:sym typeface="Roboto"/>
              </a:rPr>
              <a:t>to reduce the incidence of postoperative  AF 2a</a:t>
            </a:r>
            <a:endParaRPr sz="1550">
              <a:solidFill>
                <a:srgbClr val="333333"/>
              </a:solidFill>
              <a:latin typeface="Roboto"/>
              <a:ea typeface="Roboto"/>
              <a:cs typeface="Roboto"/>
              <a:sym typeface="Roboto"/>
            </a:endParaRPr>
          </a:p>
          <a:p>
            <a:pPr indent="0" lvl="0" marL="0" rtl="0" algn="l">
              <a:spcBef>
                <a:spcPts val="1200"/>
              </a:spcBef>
              <a:spcAft>
                <a:spcPts val="0"/>
              </a:spcAft>
              <a:buNone/>
            </a:pPr>
            <a:r>
              <a:t/>
            </a:r>
            <a:endParaRPr sz="1950">
              <a:solidFill>
                <a:srgbClr val="333333"/>
              </a:solidFill>
              <a:latin typeface="Roboto"/>
              <a:ea typeface="Roboto"/>
              <a:cs typeface="Roboto"/>
              <a:sym typeface="Roboto"/>
            </a:endParaRPr>
          </a:p>
          <a:p>
            <a:pPr indent="0" lvl="0" marL="0" rtl="0" algn="l">
              <a:spcBef>
                <a:spcPts val="1200"/>
              </a:spcBef>
              <a:spcAft>
                <a:spcPts val="1200"/>
              </a:spcAft>
              <a:buNone/>
            </a:pPr>
            <a:r>
              <a:rPr lang="en" sz="1450">
                <a:solidFill>
                  <a:srgbClr val="333333"/>
                </a:solidFill>
                <a:latin typeface="Roboto"/>
                <a:ea typeface="Roboto"/>
                <a:cs typeface="Roboto"/>
                <a:sym typeface="Roboto"/>
              </a:rPr>
              <a:t>In patients undergoing CABG, aortic valve, or ascending aortic aneurysm operations, it is reasonable to perform concomitant </a:t>
            </a:r>
            <a:r>
              <a:rPr b="1" lang="en" sz="1450">
                <a:solidFill>
                  <a:srgbClr val="333333"/>
                </a:solidFill>
                <a:latin typeface="Roboto"/>
                <a:ea typeface="Roboto"/>
                <a:cs typeface="Roboto"/>
                <a:sym typeface="Roboto"/>
              </a:rPr>
              <a:t>posterior left pericardiotomy </a:t>
            </a:r>
            <a:r>
              <a:rPr lang="en" sz="1450">
                <a:solidFill>
                  <a:srgbClr val="333333"/>
                </a:solidFill>
                <a:latin typeface="Roboto"/>
                <a:ea typeface="Roboto"/>
                <a:cs typeface="Roboto"/>
                <a:sym typeface="Roboto"/>
              </a:rPr>
              <a:t>to reduce the incidence of postoperative AF.</a:t>
            </a:r>
            <a:r>
              <a:rPr b="1" lang="en" sz="1200">
                <a:solidFill>
                  <a:srgbClr val="333333"/>
                </a:solidFill>
                <a:latin typeface="Roboto"/>
                <a:ea typeface="Roboto"/>
                <a:cs typeface="Roboto"/>
                <a:sym typeface="Roboto"/>
              </a:rPr>
              <a:t>  2a</a:t>
            </a:r>
            <a:endParaRPr sz="1950">
              <a:solidFill>
                <a:srgbClr val="333333"/>
              </a:solidFill>
              <a:latin typeface="Roboto"/>
              <a:ea typeface="Roboto"/>
              <a:cs typeface="Roboto"/>
              <a:sym typeface="Roboto"/>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33"/>
          <p:cNvSpPr txBox="1"/>
          <p:nvPr>
            <p:ph type="title"/>
          </p:nvPr>
        </p:nvSpPr>
        <p:spPr>
          <a:xfrm>
            <a:off x="261775" y="247400"/>
            <a:ext cx="6570300" cy="79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250">
                <a:solidFill>
                  <a:srgbClr val="333333"/>
                </a:solidFill>
                <a:highlight>
                  <a:srgbClr val="FFFFFF"/>
                </a:highlight>
                <a:latin typeface="Roboto"/>
                <a:ea typeface="Roboto"/>
                <a:cs typeface="Roboto"/>
                <a:sym typeface="Roboto"/>
              </a:rPr>
              <a:t>Treatment of AF After Cardiac Surgery</a:t>
            </a:r>
            <a:endParaRPr sz="6800"/>
          </a:p>
        </p:txBody>
      </p:sp>
      <p:sp>
        <p:nvSpPr>
          <p:cNvPr id="1021" name="Google Shape;1021;p133"/>
          <p:cNvSpPr txBox="1"/>
          <p:nvPr>
            <p:ph idx="1" type="subTitle"/>
          </p:nvPr>
        </p:nvSpPr>
        <p:spPr>
          <a:xfrm>
            <a:off x="261775" y="1740475"/>
            <a:ext cx="6512400" cy="18747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In postop pts, </a:t>
            </a:r>
            <a:r>
              <a:rPr b="1" lang="en" sz="1550">
                <a:solidFill>
                  <a:srgbClr val="333333"/>
                </a:solidFill>
                <a:latin typeface="Roboto"/>
                <a:ea typeface="Roboto"/>
                <a:cs typeface="Roboto"/>
                <a:sym typeface="Roboto"/>
              </a:rPr>
              <a:t>beta blockers  </a:t>
            </a:r>
            <a:r>
              <a:rPr lang="en" sz="1550">
                <a:solidFill>
                  <a:srgbClr val="333333"/>
                </a:solidFill>
                <a:latin typeface="Roboto"/>
                <a:ea typeface="Roboto"/>
                <a:cs typeface="Roboto"/>
                <a:sym typeface="Roboto"/>
              </a:rPr>
              <a:t>are recommended to achieve </a:t>
            </a:r>
            <a:r>
              <a:rPr b="1" lang="en" sz="1550">
                <a:solidFill>
                  <a:srgbClr val="333333"/>
                </a:solidFill>
                <a:latin typeface="Roboto"/>
                <a:ea typeface="Roboto"/>
                <a:cs typeface="Roboto"/>
                <a:sym typeface="Roboto"/>
              </a:rPr>
              <a:t>rate control </a:t>
            </a:r>
            <a:r>
              <a:rPr lang="en" sz="1550">
                <a:solidFill>
                  <a:srgbClr val="333333"/>
                </a:solidFill>
                <a:latin typeface="Roboto"/>
                <a:ea typeface="Roboto"/>
                <a:cs typeface="Roboto"/>
                <a:sym typeface="Roboto"/>
              </a:rPr>
              <a:t> AF</a:t>
            </a:r>
            <a:r>
              <a:rPr b="1" lang="en" sz="1300">
                <a:solidFill>
                  <a:srgbClr val="333333"/>
                </a:solidFill>
                <a:latin typeface="Roboto"/>
                <a:ea typeface="Roboto"/>
                <a:cs typeface="Roboto"/>
                <a:sym typeface="Roboto"/>
              </a:rPr>
              <a:t> </a:t>
            </a:r>
            <a:r>
              <a:rPr lang="en" sz="1550">
                <a:solidFill>
                  <a:srgbClr val="333333"/>
                </a:solidFill>
                <a:latin typeface="Roboto"/>
                <a:ea typeface="Roboto"/>
                <a:cs typeface="Roboto"/>
                <a:sym typeface="Roboto"/>
              </a:rPr>
              <a:t>unless contraindicated or ineffective in which case a nondihydropyridine </a:t>
            </a:r>
            <a:r>
              <a:rPr b="1" lang="en" sz="1550">
                <a:solidFill>
                  <a:srgbClr val="333333"/>
                </a:solidFill>
                <a:latin typeface="Roboto"/>
                <a:ea typeface="Roboto"/>
                <a:cs typeface="Roboto"/>
                <a:sym typeface="Roboto"/>
              </a:rPr>
              <a:t>calcium channel blocker </a:t>
            </a:r>
            <a:r>
              <a:rPr lang="en" sz="1550">
                <a:solidFill>
                  <a:srgbClr val="333333"/>
                </a:solidFill>
                <a:latin typeface="Roboto"/>
                <a:ea typeface="Roboto"/>
                <a:cs typeface="Roboto"/>
                <a:sym typeface="Roboto"/>
              </a:rPr>
              <a:t>s recommended.</a:t>
            </a:r>
            <a:r>
              <a:rPr b="1" lang="en" sz="1300">
                <a:solidFill>
                  <a:srgbClr val="333333"/>
                </a:solidFill>
                <a:latin typeface="Roboto"/>
                <a:ea typeface="Roboto"/>
                <a:cs typeface="Roboto"/>
                <a:sym typeface="Roboto"/>
              </a:rPr>
              <a:t> 1</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rPr b="1" lang="en" sz="1700">
                <a:solidFill>
                  <a:srgbClr val="333333"/>
                </a:solidFill>
                <a:latin typeface="Roboto"/>
                <a:ea typeface="Roboto"/>
                <a:cs typeface="Roboto"/>
                <a:sym typeface="Roboto"/>
              </a:rPr>
              <a:t>R</a:t>
            </a:r>
            <a:r>
              <a:rPr b="1" lang="en" sz="1450">
                <a:solidFill>
                  <a:srgbClr val="333333"/>
                </a:solidFill>
                <a:latin typeface="Roboto"/>
                <a:ea typeface="Roboto"/>
                <a:cs typeface="Roboto"/>
                <a:sym typeface="Roboto"/>
              </a:rPr>
              <a:t>ate-control</a:t>
            </a:r>
            <a:r>
              <a:rPr lang="en" sz="1450">
                <a:solidFill>
                  <a:srgbClr val="333333"/>
                </a:solidFill>
                <a:latin typeface="Roboto"/>
                <a:ea typeface="Roboto"/>
                <a:cs typeface="Roboto"/>
                <a:sym typeface="Roboto"/>
              </a:rPr>
              <a:t> (target &lt;100 bpm) and/or </a:t>
            </a:r>
            <a:r>
              <a:rPr b="1" lang="en" sz="1450">
                <a:solidFill>
                  <a:srgbClr val="333333"/>
                </a:solidFill>
                <a:latin typeface="Roboto"/>
                <a:ea typeface="Roboto"/>
                <a:cs typeface="Roboto"/>
                <a:sym typeface="Roboto"/>
              </a:rPr>
              <a:t>rhythm-control</a:t>
            </a:r>
            <a:r>
              <a:rPr lang="en" sz="1450">
                <a:solidFill>
                  <a:srgbClr val="333333"/>
                </a:solidFill>
                <a:latin typeface="Roboto"/>
                <a:ea typeface="Roboto"/>
                <a:cs typeface="Roboto"/>
                <a:sym typeface="Roboto"/>
              </a:rPr>
              <a:t> medications are recommended as initial therapy, with the choice of strategy according to patient symptoms, hemodynamic consequences of the arrhythmia, and physician preference.  1</a:t>
            </a:r>
            <a:endParaRPr sz="1450">
              <a:solidFill>
                <a:srgbClr val="333333"/>
              </a:solidFill>
              <a:latin typeface="Roboto"/>
              <a:ea typeface="Roboto"/>
              <a:cs typeface="Roboto"/>
              <a:sym typeface="Roboto"/>
            </a:endParaRPr>
          </a:p>
          <a:p>
            <a:pPr indent="0" lvl="0" marL="0" rtl="0" algn="l">
              <a:spcBef>
                <a:spcPts val="1200"/>
              </a:spcBef>
              <a:spcAft>
                <a:spcPts val="0"/>
              </a:spcAft>
              <a:buNone/>
            </a:pPr>
            <a:r>
              <a:t/>
            </a:r>
            <a:endParaRPr sz="1750">
              <a:solidFill>
                <a:srgbClr val="333333"/>
              </a:solidFill>
              <a:latin typeface="Roboto"/>
              <a:ea typeface="Roboto"/>
              <a:cs typeface="Roboto"/>
              <a:sym typeface="Roboto"/>
            </a:endParaRPr>
          </a:p>
          <a:p>
            <a:pPr indent="0" lvl="0" marL="0" rtl="0" algn="l">
              <a:spcBef>
                <a:spcPts val="1200"/>
              </a:spcBef>
              <a:spcAft>
                <a:spcPts val="0"/>
              </a:spcAft>
              <a:buNone/>
            </a:pPr>
            <a:r>
              <a:rPr lang="en" sz="1350">
                <a:solidFill>
                  <a:srgbClr val="333333"/>
                </a:solidFill>
                <a:latin typeface="Roboto"/>
                <a:ea typeface="Roboto"/>
                <a:cs typeface="Roboto"/>
                <a:sym typeface="Roboto"/>
              </a:rPr>
              <a:t>In pts who develop </a:t>
            </a:r>
            <a:r>
              <a:rPr b="1" lang="en" sz="1350">
                <a:solidFill>
                  <a:srgbClr val="333333"/>
                </a:solidFill>
                <a:latin typeface="Roboto"/>
                <a:ea typeface="Roboto"/>
                <a:cs typeface="Roboto"/>
                <a:sym typeface="Roboto"/>
              </a:rPr>
              <a:t>poorly tolerated AF </a:t>
            </a:r>
            <a:r>
              <a:rPr lang="en" sz="1350">
                <a:solidFill>
                  <a:srgbClr val="333333"/>
                </a:solidFill>
                <a:latin typeface="Roboto"/>
                <a:ea typeface="Roboto"/>
                <a:cs typeface="Roboto"/>
                <a:sym typeface="Roboto"/>
              </a:rPr>
              <a:t>after cardiac surgery, direct current </a:t>
            </a:r>
            <a:r>
              <a:rPr b="1" lang="en" sz="1350">
                <a:solidFill>
                  <a:srgbClr val="333333"/>
                </a:solidFill>
                <a:latin typeface="Roboto"/>
                <a:ea typeface="Roboto"/>
                <a:cs typeface="Roboto"/>
                <a:sym typeface="Roboto"/>
              </a:rPr>
              <a:t>cardioversion</a:t>
            </a:r>
            <a:r>
              <a:rPr lang="en" sz="1350">
                <a:solidFill>
                  <a:srgbClr val="333333"/>
                </a:solidFill>
                <a:latin typeface="Roboto"/>
                <a:ea typeface="Roboto"/>
                <a:cs typeface="Roboto"/>
                <a:sym typeface="Roboto"/>
              </a:rPr>
              <a:t> in combination with antiarrhythmic drug therapy is recommended, with consideration of TEE to rule out LAA clot before cardioversion in those patients in whom AF has been present </a:t>
            </a:r>
            <a:r>
              <a:rPr b="1" lang="en" sz="1350">
                <a:solidFill>
                  <a:srgbClr val="333333"/>
                </a:solidFill>
                <a:latin typeface="Roboto"/>
                <a:ea typeface="Roboto"/>
                <a:cs typeface="Roboto"/>
                <a:sym typeface="Roboto"/>
              </a:rPr>
              <a:t>&gt;48 hours</a:t>
            </a:r>
            <a:r>
              <a:rPr lang="en" sz="1350">
                <a:solidFill>
                  <a:srgbClr val="333333"/>
                </a:solidFill>
                <a:latin typeface="Roboto"/>
                <a:ea typeface="Roboto"/>
                <a:cs typeface="Roboto"/>
                <a:sym typeface="Roboto"/>
              </a:rPr>
              <a:t> and who have not been on anticoagulation.</a:t>
            </a:r>
            <a:r>
              <a:rPr b="1" lang="en" sz="1100">
                <a:solidFill>
                  <a:srgbClr val="333333"/>
                </a:solidFill>
                <a:latin typeface="Roboto"/>
                <a:ea typeface="Roboto"/>
                <a:cs typeface="Roboto"/>
                <a:sym typeface="Roboto"/>
              </a:rPr>
              <a:t>  1</a:t>
            </a:r>
            <a:endParaRPr sz="1750">
              <a:solidFill>
                <a:srgbClr val="333333"/>
              </a:solidFill>
              <a:latin typeface="Roboto"/>
              <a:ea typeface="Roboto"/>
              <a:cs typeface="Roboto"/>
              <a:sym typeface="Roboto"/>
            </a:endParaRPr>
          </a:p>
          <a:p>
            <a:pPr indent="0" lvl="0" marL="0" rtl="0" algn="l">
              <a:spcBef>
                <a:spcPts val="1200"/>
              </a:spcBef>
              <a:spcAft>
                <a:spcPts val="0"/>
              </a:spcAft>
              <a:buNone/>
            </a:pPr>
            <a:r>
              <a:t/>
            </a:r>
            <a:endParaRPr sz="1450">
              <a:solidFill>
                <a:srgbClr val="333333"/>
              </a:solidFill>
              <a:latin typeface="Roboto"/>
              <a:ea typeface="Roboto"/>
              <a:cs typeface="Roboto"/>
              <a:sym typeface="Roboto"/>
            </a:endParaRPr>
          </a:p>
          <a:p>
            <a:pPr indent="0" lvl="0" marL="0" rtl="0" algn="l">
              <a:spcBef>
                <a:spcPts val="1200"/>
              </a:spcBef>
              <a:spcAft>
                <a:spcPts val="0"/>
              </a:spcAft>
              <a:buNone/>
            </a:pPr>
            <a:r>
              <a:t/>
            </a:r>
            <a:endParaRPr sz="1450">
              <a:solidFill>
                <a:srgbClr val="333333"/>
              </a:solidFill>
              <a:latin typeface="Roboto"/>
              <a:ea typeface="Roboto"/>
              <a:cs typeface="Roboto"/>
              <a:sym typeface="Roboto"/>
            </a:endParaRPr>
          </a:p>
          <a:p>
            <a:pPr indent="0" lvl="0" marL="0" rtl="0" algn="ctr">
              <a:spcBef>
                <a:spcPts val="1200"/>
              </a:spcBef>
              <a:spcAft>
                <a:spcPts val="1200"/>
              </a:spcAft>
              <a:buNone/>
            </a:pPr>
            <a:r>
              <a:t/>
            </a:r>
            <a:endParaRPr b="1" sz="1300">
              <a:solidFill>
                <a:srgbClr val="333333"/>
              </a:solidFill>
              <a:latin typeface="Roboto"/>
              <a:ea typeface="Roboto"/>
              <a:cs typeface="Roboto"/>
              <a:sym typeface="Robo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34"/>
          <p:cNvSpPr txBox="1"/>
          <p:nvPr>
            <p:ph type="title"/>
          </p:nvPr>
        </p:nvSpPr>
        <p:spPr>
          <a:xfrm>
            <a:off x="305050" y="2387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500"/>
              <a:t>AF POST CTS</a:t>
            </a:r>
            <a:endParaRPr sz="4500"/>
          </a:p>
        </p:txBody>
      </p:sp>
      <p:sp>
        <p:nvSpPr>
          <p:cNvPr id="1027" name="Google Shape;1027;p134"/>
          <p:cNvSpPr txBox="1"/>
          <p:nvPr>
            <p:ph idx="1" type="subTitle"/>
          </p:nvPr>
        </p:nvSpPr>
        <p:spPr>
          <a:xfrm>
            <a:off x="207825" y="1740475"/>
            <a:ext cx="7109100" cy="25023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sz="1850">
                <a:solidFill>
                  <a:srgbClr val="333333"/>
                </a:solidFill>
                <a:latin typeface="Roboto"/>
                <a:ea typeface="Roboto"/>
                <a:cs typeface="Roboto"/>
                <a:sym typeface="Roboto"/>
              </a:rPr>
              <a:t>Anticoagulation  x 60 d</a:t>
            </a:r>
            <a:r>
              <a:rPr lang="en" sz="1850">
                <a:solidFill>
                  <a:srgbClr val="333333"/>
                </a:solidFill>
                <a:latin typeface="Roboto"/>
                <a:ea typeface="Roboto"/>
                <a:cs typeface="Roboto"/>
                <a:sym typeface="Roboto"/>
              </a:rPr>
              <a:t> when deemed safe in regard to surgical bleeding then reevaluate the need for longer term   2a</a:t>
            </a:r>
            <a:endParaRPr sz="1850">
              <a:solidFill>
                <a:srgbClr val="333333"/>
              </a:solidFill>
              <a:latin typeface="Roboto"/>
              <a:ea typeface="Roboto"/>
              <a:cs typeface="Roboto"/>
              <a:sym typeface="Roboto"/>
            </a:endParaRPr>
          </a:p>
          <a:p>
            <a:pPr indent="0" lvl="0" marL="0" rtl="0" algn="l">
              <a:spcBef>
                <a:spcPts val="1200"/>
              </a:spcBef>
              <a:spcAft>
                <a:spcPts val="0"/>
              </a:spcAft>
              <a:buNone/>
            </a:pPr>
            <a:r>
              <a:t/>
            </a:r>
            <a:endParaRPr sz="1850">
              <a:solidFill>
                <a:srgbClr val="333333"/>
              </a:solidFill>
              <a:latin typeface="Roboto"/>
              <a:ea typeface="Roboto"/>
              <a:cs typeface="Roboto"/>
              <a:sym typeface="Roboto"/>
            </a:endParaRPr>
          </a:p>
          <a:p>
            <a:pPr indent="0" lvl="0" marL="0" rtl="0" algn="l">
              <a:spcBef>
                <a:spcPts val="1200"/>
              </a:spcBef>
              <a:spcAft>
                <a:spcPts val="0"/>
              </a:spcAft>
              <a:buNone/>
            </a:pPr>
            <a:r>
              <a:t/>
            </a:r>
            <a:endParaRPr sz="2450">
              <a:solidFill>
                <a:srgbClr val="333333"/>
              </a:solidFill>
              <a:latin typeface="Roboto"/>
              <a:ea typeface="Roboto"/>
              <a:cs typeface="Roboto"/>
              <a:sym typeface="Roboto"/>
            </a:endParaRPr>
          </a:p>
          <a:p>
            <a:pPr indent="0" lvl="0" marL="0" rtl="0" algn="l">
              <a:spcBef>
                <a:spcPts val="1200"/>
              </a:spcBef>
              <a:spcAft>
                <a:spcPts val="0"/>
              </a:spcAft>
              <a:buNone/>
            </a:pPr>
            <a:r>
              <a:rPr lang="en" sz="1650">
                <a:solidFill>
                  <a:srgbClr val="333333"/>
                </a:solidFill>
                <a:latin typeface="Roboto"/>
                <a:ea typeface="Roboto"/>
                <a:cs typeface="Roboto"/>
                <a:sym typeface="Roboto"/>
              </a:rPr>
              <a:t>In pts  treated with </a:t>
            </a:r>
            <a:r>
              <a:rPr b="1" lang="en" sz="1650">
                <a:solidFill>
                  <a:srgbClr val="333333"/>
                </a:solidFill>
                <a:latin typeface="Roboto"/>
                <a:ea typeface="Roboto"/>
                <a:cs typeface="Roboto"/>
                <a:sym typeface="Roboto"/>
              </a:rPr>
              <a:t>rate-control</a:t>
            </a:r>
            <a:r>
              <a:rPr lang="en" sz="1650">
                <a:solidFill>
                  <a:srgbClr val="333333"/>
                </a:solidFill>
                <a:latin typeface="Roboto"/>
                <a:ea typeface="Roboto"/>
                <a:cs typeface="Roboto"/>
                <a:sym typeface="Roboto"/>
              </a:rPr>
              <a:t> strategy, at </a:t>
            </a:r>
            <a:r>
              <a:rPr b="1" lang="en" sz="1650">
                <a:solidFill>
                  <a:srgbClr val="333333"/>
                </a:solidFill>
                <a:latin typeface="Roboto"/>
                <a:ea typeface="Roboto"/>
                <a:cs typeface="Roboto"/>
                <a:sym typeface="Roboto"/>
              </a:rPr>
              <a:t>30- to 60-day follow-up </a:t>
            </a:r>
            <a:r>
              <a:rPr lang="en" sz="1650">
                <a:solidFill>
                  <a:srgbClr val="333333"/>
                </a:solidFill>
                <a:latin typeface="Roboto"/>
                <a:ea typeface="Roboto"/>
                <a:cs typeface="Roboto"/>
                <a:sym typeface="Roboto"/>
              </a:rPr>
              <a:t>it is reasonable to perform rhythm assessment and,</a:t>
            </a:r>
            <a:r>
              <a:rPr b="1" lang="en" sz="1650">
                <a:solidFill>
                  <a:srgbClr val="333333"/>
                </a:solidFill>
                <a:latin typeface="Roboto"/>
                <a:ea typeface="Roboto"/>
                <a:cs typeface="Roboto"/>
                <a:sym typeface="Roboto"/>
              </a:rPr>
              <a:t> if AF </a:t>
            </a:r>
            <a:r>
              <a:rPr lang="en" sz="1650">
                <a:solidFill>
                  <a:srgbClr val="333333"/>
                </a:solidFill>
                <a:latin typeface="Roboto"/>
                <a:ea typeface="Roboto"/>
                <a:cs typeface="Roboto"/>
                <a:sym typeface="Roboto"/>
              </a:rPr>
              <a:t>does not revert to sinus rhythm spontaneously, consider </a:t>
            </a:r>
            <a:r>
              <a:rPr b="1" lang="en" sz="1650">
                <a:solidFill>
                  <a:srgbClr val="333333"/>
                </a:solidFill>
                <a:latin typeface="Roboto"/>
                <a:ea typeface="Roboto"/>
                <a:cs typeface="Roboto"/>
                <a:sym typeface="Roboto"/>
              </a:rPr>
              <a:t>cardioversion </a:t>
            </a:r>
            <a:r>
              <a:rPr lang="en" sz="1650">
                <a:solidFill>
                  <a:srgbClr val="333333"/>
                </a:solidFill>
                <a:latin typeface="Roboto"/>
                <a:ea typeface="Roboto"/>
                <a:cs typeface="Roboto"/>
                <a:sym typeface="Roboto"/>
              </a:rPr>
              <a:t>after an adequate duration of anticoagulation.</a:t>
            </a:r>
            <a:r>
              <a:rPr b="1" lang="en" sz="1400">
                <a:solidFill>
                  <a:srgbClr val="333333"/>
                </a:solidFill>
                <a:latin typeface="Roboto"/>
                <a:ea typeface="Roboto"/>
                <a:cs typeface="Roboto"/>
                <a:sym typeface="Roboto"/>
              </a:rPr>
              <a:t>  2</a:t>
            </a:r>
            <a:endParaRPr sz="2450">
              <a:solidFill>
                <a:srgbClr val="333333"/>
              </a:solidFill>
              <a:latin typeface="Roboto"/>
              <a:ea typeface="Roboto"/>
              <a:cs typeface="Roboto"/>
              <a:sym typeface="Roboto"/>
            </a:endParaRPr>
          </a:p>
          <a:p>
            <a:pPr indent="0" lvl="0" marL="0" rtl="0" algn="l">
              <a:spcBef>
                <a:spcPts val="1200"/>
              </a:spcBef>
              <a:spcAft>
                <a:spcPts val="1200"/>
              </a:spcAft>
              <a:buNone/>
            </a:pPr>
            <a:r>
              <a:t/>
            </a:r>
            <a:endParaRPr sz="2450">
              <a:solidFill>
                <a:srgbClr val="333333"/>
              </a:solidFill>
              <a:latin typeface="Roboto"/>
              <a:ea typeface="Roboto"/>
              <a:cs typeface="Roboto"/>
              <a:sym typeface="Robo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35"/>
          <p:cNvSpPr txBox="1"/>
          <p:nvPr>
            <p:ph type="title"/>
          </p:nvPr>
        </p:nvSpPr>
        <p:spPr>
          <a:xfrm>
            <a:off x="1248900" y="30962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33" name="Google Shape;1033;p135"/>
          <p:cNvSpPr txBox="1"/>
          <p:nvPr>
            <p:ph idx="1" type="subTitle"/>
          </p:nvPr>
        </p:nvSpPr>
        <p:spPr>
          <a:xfrm>
            <a:off x="329050" y="329050"/>
            <a:ext cx="6445200" cy="3286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50">
                <a:solidFill>
                  <a:srgbClr val="333333"/>
                </a:solidFill>
                <a:latin typeface="Arial"/>
                <a:ea typeface="Arial"/>
                <a:cs typeface="Arial"/>
                <a:sym typeface="Arial"/>
              </a:rPr>
              <a:t>A 70-year-old man with a history of myocardial infarction undergoes CABG. New-onset postoperative AF persists despite cardioversion and administration of amiodarone.</a:t>
            </a:r>
            <a:endParaRPr sz="1450">
              <a:solidFill>
                <a:srgbClr val="333333"/>
              </a:solidFill>
              <a:latin typeface="Arial"/>
              <a:ea typeface="Arial"/>
              <a:cs typeface="Arial"/>
              <a:sym typeface="Arial"/>
            </a:endParaRPr>
          </a:p>
          <a:p>
            <a:pPr indent="0" lvl="0" marL="0" rtl="0" algn="l">
              <a:spcBef>
                <a:spcPts val="1500"/>
              </a:spcBef>
              <a:spcAft>
                <a:spcPts val="0"/>
              </a:spcAft>
              <a:buNone/>
            </a:pPr>
            <a:r>
              <a:rPr lang="en" sz="1450">
                <a:solidFill>
                  <a:srgbClr val="333333"/>
                </a:solidFill>
                <a:latin typeface="Arial"/>
                <a:ea typeface="Arial"/>
                <a:cs typeface="Arial"/>
                <a:sym typeface="Arial"/>
              </a:rPr>
              <a:t>Which one of the following is the strongest reason for anticoagulation?</a:t>
            </a:r>
            <a:endParaRPr sz="1450">
              <a:solidFill>
                <a:srgbClr val="333333"/>
              </a:solidFill>
              <a:latin typeface="Arial"/>
              <a:ea typeface="Arial"/>
              <a:cs typeface="Arial"/>
              <a:sym typeface="Arial"/>
            </a:endParaRPr>
          </a:p>
          <a:p>
            <a:pPr indent="0" lvl="0" marL="0" rtl="0" algn="l">
              <a:spcBef>
                <a:spcPts val="1500"/>
              </a:spcBef>
              <a:spcAft>
                <a:spcPts val="0"/>
              </a:spcAft>
              <a:buNone/>
            </a:pPr>
            <a:r>
              <a:t/>
            </a:r>
            <a:endParaRPr sz="1450">
              <a:solidFill>
                <a:srgbClr val="333333"/>
              </a:solidFill>
              <a:latin typeface="Arial"/>
              <a:ea typeface="Arial"/>
              <a:cs typeface="Arial"/>
              <a:sym typeface="Arial"/>
            </a:endParaRPr>
          </a:p>
          <a:p>
            <a:pPr indent="-320675" lvl="0" marL="457200" rtl="0" algn="l">
              <a:spcBef>
                <a:spcPts val="0"/>
              </a:spcBef>
              <a:spcAft>
                <a:spcPts val="0"/>
              </a:spcAft>
              <a:buClr>
                <a:srgbClr val="31708F"/>
              </a:buClr>
              <a:buSzPts val="1450"/>
              <a:buFont typeface="Arial"/>
              <a:buAutoNum type="alphaUcPeriod"/>
            </a:pPr>
            <a:r>
              <a:rPr lang="en" sz="1450">
                <a:solidFill>
                  <a:srgbClr val="31708F"/>
                </a:solidFill>
                <a:latin typeface="Arial"/>
                <a:ea typeface="Arial"/>
                <a:cs typeface="Arial"/>
                <a:sym typeface="Arial"/>
              </a:rPr>
              <a:t>History of diabetes mellitus.</a:t>
            </a:r>
            <a:endParaRPr sz="1450">
              <a:solidFill>
                <a:srgbClr val="31708F"/>
              </a:solidFill>
              <a:latin typeface="Arial"/>
              <a:ea typeface="Arial"/>
              <a:cs typeface="Arial"/>
              <a:sym typeface="Arial"/>
            </a:endParaRPr>
          </a:p>
          <a:p>
            <a:pPr indent="-320675" lvl="0" marL="457200" rtl="0" algn="l">
              <a:spcBef>
                <a:spcPts val="0"/>
              </a:spcBef>
              <a:spcAft>
                <a:spcPts val="0"/>
              </a:spcAft>
              <a:buClr>
                <a:srgbClr val="31708F"/>
              </a:buClr>
              <a:buSzPts val="1450"/>
              <a:buFont typeface="Arial"/>
              <a:buAutoNum type="alphaUcPeriod"/>
            </a:pPr>
            <a:r>
              <a:rPr lang="en" sz="1450">
                <a:solidFill>
                  <a:srgbClr val="31708F"/>
                </a:solidFill>
                <a:latin typeface="Arial"/>
                <a:ea typeface="Arial"/>
                <a:cs typeface="Arial"/>
                <a:sym typeface="Arial"/>
              </a:rPr>
              <a:t>Atrial fibrillation duration &gt;48 hours.</a:t>
            </a:r>
            <a:endParaRPr sz="1450">
              <a:solidFill>
                <a:srgbClr val="31708F"/>
              </a:solidFill>
              <a:latin typeface="Arial"/>
              <a:ea typeface="Arial"/>
              <a:cs typeface="Arial"/>
              <a:sym typeface="Arial"/>
            </a:endParaRPr>
          </a:p>
          <a:p>
            <a:pPr indent="-320675" lvl="0" marL="457200" rtl="0" algn="l">
              <a:spcBef>
                <a:spcPts val="0"/>
              </a:spcBef>
              <a:spcAft>
                <a:spcPts val="0"/>
              </a:spcAft>
              <a:buClr>
                <a:srgbClr val="31708F"/>
              </a:buClr>
              <a:buSzPts val="1450"/>
              <a:buFont typeface="Arial"/>
              <a:buAutoNum type="alphaUcPeriod"/>
            </a:pPr>
            <a:r>
              <a:rPr lang="en" sz="1450">
                <a:solidFill>
                  <a:srgbClr val="31708F"/>
                </a:solidFill>
                <a:latin typeface="Arial"/>
                <a:ea typeface="Arial"/>
                <a:cs typeface="Arial"/>
                <a:sym typeface="Arial"/>
              </a:rPr>
              <a:t>Concomitant atrial flutter.</a:t>
            </a:r>
            <a:endParaRPr sz="1450">
              <a:solidFill>
                <a:srgbClr val="31708F"/>
              </a:solidFill>
              <a:latin typeface="Arial"/>
              <a:ea typeface="Arial"/>
              <a:cs typeface="Arial"/>
              <a:sym typeface="Arial"/>
            </a:endParaRPr>
          </a:p>
          <a:p>
            <a:pPr indent="-320675" lvl="0" marL="457200" rtl="0" algn="l">
              <a:spcBef>
                <a:spcPts val="0"/>
              </a:spcBef>
              <a:spcAft>
                <a:spcPts val="0"/>
              </a:spcAft>
              <a:buClr>
                <a:srgbClr val="31708F"/>
              </a:buClr>
              <a:buSzPts val="1450"/>
              <a:buFont typeface="Arial"/>
              <a:buAutoNum type="alphaUcPeriod"/>
            </a:pPr>
            <a:r>
              <a:rPr lang="en" sz="1450">
                <a:solidFill>
                  <a:srgbClr val="31708F"/>
                </a:solidFill>
                <a:latin typeface="Arial"/>
                <a:ea typeface="Arial"/>
                <a:cs typeface="Arial"/>
                <a:sym typeface="Arial"/>
              </a:rPr>
              <a:t>Left ventricular ejection fraction 45%.</a:t>
            </a:r>
            <a:endParaRPr sz="1450">
              <a:solidFill>
                <a:srgbClr val="31708F"/>
              </a:solidFill>
              <a:latin typeface="Arial"/>
              <a:ea typeface="Arial"/>
              <a:cs typeface="Arial"/>
              <a:sym typeface="Arial"/>
            </a:endParaRPr>
          </a:p>
          <a:p>
            <a:pPr indent="-320675" lvl="0" marL="457200" rtl="0" algn="l">
              <a:spcBef>
                <a:spcPts val="0"/>
              </a:spcBef>
              <a:spcAft>
                <a:spcPts val="0"/>
              </a:spcAft>
              <a:buClr>
                <a:srgbClr val="31708F"/>
              </a:buClr>
              <a:buSzPts val="1450"/>
              <a:buFont typeface="Arial"/>
              <a:buAutoNum type="alphaUcPeriod"/>
            </a:pPr>
            <a:r>
              <a:rPr lang="en" sz="1450">
                <a:solidFill>
                  <a:srgbClr val="31708F"/>
                </a:solidFill>
                <a:latin typeface="Arial"/>
                <a:ea typeface="Arial"/>
                <a:cs typeface="Arial"/>
                <a:sym typeface="Arial"/>
              </a:rPr>
              <a:t>Persistent inotrope requirement.</a:t>
            </a:r>
            <a:endParaRPr sz="1450">
              <a:solidFill>
                <a:srgbClr val="31708F"/>
              </a:solidFill>
              <a:latin typeface="Arial"/>
              <a:ea typeface="Arial"/>
              <a:cs typeface="Arial"/>
              <a:sym typeface="Arial"/>
            </a:endParaRPr>
          </a:p>
          <a:p>
            <a:pPr indent="0" lvl="0" marL="457200" rtl="0" algn="l">
              <a:spcBef>
                <a:spcPts val="0"/>
              </a:spcBef>
              <a:spcAft>
                <a:spcPts val="0"/>
              </a:spcAft>
              <a:buNone/>
            </a:pPr>
            <a:r>
              <a:t/>
            </a:r>
            <a:endParaRPr sz="1450">
              <a:solidFill>
                <a:srgbClr val="31708F"/>
              </a:solidFill>
              <a:latin typeface="Arial"/>
              <a:ea typeface="Arial"/>
              <a:cs typeface="Arial"/>
              <a:sym typeface="Arial"/>
            </a:endParaRPr>
          </a:p>
          <a:p>
            <a:pPr indent="0" lvl="0" marL="0" rtl="0" algn="l">
              <a:spcBef>
                <a:spcPts val="0"/>
              </a:spcBef>
              <a:spcAft>
                <a:spcPts val="0"/>
              </a:spcAft>
              <a:buNone/>
            </a:pPr>
            <a:r>
              <a:t/>
            </a:r>
            <a:endParaRPr sz="1450">
              <a:solidFill>
                <a:srgbClr val="31708F"/>
              </a:solidFill>
              <a:latin typeface="Arial"/>
              <a:ea typeface="Arial"/>
              <a:cs typeface="Arial"/>
              <a:sym typeface="Arial"/>
            </a:endParaRPr>
          </a:p>
          <a:p>
            <a:pPr indent="0" lvl="0" marL="0" rtl="0" algn="ctr">
              <a:spcBef>
                <a:spcPts val="0"/>
              </a:spcBef>
              <a:spcAft>
                <a:spcPts val="1200"/>
              </a:spcAft>
              <a:buNone/>
            </a:pPr>
            <a:r>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36"/>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39" name="Google Shape;1039;p13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descr="image001.png" id="1040" name="Google Shape;1040;p136"/>
          <p:cNvPicPr preferRelativeResize="0"/>
          <p:nvPr/>
        </p:nvPicPr>
        <p:blipFill>
          <a:blip r:embed="rId3">
            <a:alphaModFix/>
          </a:blip>
          <a:stretch>
            <a:fillRect/>
          </a:stretch>
        </p:blipFill>
        <p:spPr>
          <a:xfrm>
            <a:off x="152400" y="152400"/>
            <a:ext cx="135466" cy="7619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37"/>
          <p:cNvSpPr txBox="1"/>
          <p:nvPr>
            <p:ph type="title"/>
          </p:nvPr>
        </p:nvSpPr>
        <p:spPr>
          <a:xfrm>
            <a:off x="287875" y="2733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600"/>
              <a:t>90% of AFib patients receive only drug therapy</a:t>
            </a:r>
            <a:endParaRPr sz="6600"/>
          </a:p>
        </p:txBody>
      </p:sp>
      <p:sp>
        <p:nvSpPr>
          <p:cNvPr id="1046" name="Google Shape;1046;p137"/>
          <p:cNvSpPr txBox="1"/>
          <p:nvPr>
            <p:ph idx="1" type="subTitle"/>
          </p:nvPr>
        </p:nvSpPr>
        <p:spPr>
          <a:xfrm>
            <a:off x="5642975" y="2130625"/>
            <a:ext cx="3059400" cy="393600"/>
          </a:xfrm>
          <a:prstGeom prst="rect">
            <a:avLst/>
          </a:prstGeom>
        </p:spPr>
        <p:txBody>
          <a:bodyPr anchorCtr="0" anchor="t" bIns="91425" lIns="91425" spcFirstLastPara="1" rIns="91425" wrap="square" tIns="91425">
            <a:normAutofit fontScale="32500"/>
          </a:bodyPr>
          <a:lstStyle/>
          <a:p>
            <a:pPr indent="0" lvl="0" marL="0" rtl="0" algn="ctr">
              <a:spcBef>
                <a:spcPts val="0"/>
              </a:spcBef>
              <a:spcAft>
                <a:spcPts val="1200"/>
              </a:spcAft>
              <a:buNone/>
            </a:pPr>
            <a:r>
              <a:rPr lang="en" sz="4200"/>
              <a:t>50%</a:t>
            </a:r>
            <a:endParaRPr sz="4200"/>
          </a:p>
        </p:txBody>
      </p:sp>
      <p:pic>
        <p:nvPicPr>
          <p:cNvPr descr="image001.png" id="1047" name="Google Shape;1047;p137"/>
          <p:cNvPicPr preferRelativeResize="0"/>
          <p:nvPr/>
        </p:nvPicPr>
        <p:blipFill>
          <a:blip r:embed="rId3">
            <a:alphaModFix/>
          </a:blip>
          <a:stretch>
            <a:fillRect/>
          </a:stretch>
        </p:blipFill>
        <p:spPr>
          <a:xfrm>
            <a:off x="152400" y="152400"/>
            <a:ext cx="135466" cy="76199"/>
          </a:xfrm>
          <a:prstGeom prst="rect">
            <a:avLst/>
          </a:prstGeom>
          <a:noFill/>
          <a:ln>
            <a:noFill/>
          </a:ln>
        </p:spPr>
      </p:pic>
      <p:pic>
        <p:nvPicPr>
          <p:cNvPr id="1048" name="Google Shape;1048;p137"/>
          <p:cNvPicPr preferRelativeResize="0"/>
          <p:nvPr/>
        </p:nvPicPr>
        <p:blipFill>
          <a:blip r:embed="rId4">
            <a:alphaModFix/>
          </a:blip>
          <a:stretch>
            <a:fillRect/>
          </a:stretch>
        </p:blipFill>
        <p:spPr>
          <a:xfrm>
            <a:off x="686250" y="1339175"/>
            <a:ext cx="3322900" cy="3002500"/>
          </a:xfrm>
          <a:prstGeom prst="rect">
            <a:avLst/>
          </a:prstGeom>
          <a:noFill/>
          <a:ln>
            <a:noFill/>
          </a:ln>
        </p:spPr>
      </p:pic>
      <p:sp>
        <p:nvSpPr>
          <p:cNvPr id="1049" name="Google Shape;1049;p137"/>
          <p:cNvSpPr txBox="1"/>
          <p:nvPr/>
        </p:nvSpPr>
        <p:spPr>
          <a:xfrm>
            <a:off x="4684575" y="34030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Over 50% of AFib patients on medication therapy do not respond to or cannot tolerate it²</a:t>
            </a:r>
            <a:endParaRPr/>
          </a:p>
        </p:txBody>
      </p:sp>
      <p:sp>
        <p:nvSpPr>
          <p:cNvPr id="1050" name="Google Shape;1050;p13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50%</a:t>
            </a:r>
            <a:endParaRPr/>
          </a:p>
        </p:txBody>
      </p:sp>
      <p:pic>
        <p:nvPicPr>
          <p:cNvPr id="1051" name="Google Shape;1051;p137"/>
          <p:cNvPicPr preferRelativeResize="0"/>
          <p:nvPr/>
        </p:nvPicPr>
        <p:blipFill>
          <a:blip r:embed="rId5">
            <a:alphaModFix/>
          </a:blip>
          <a:stretch>
            <a:fillRect/>
          </a:stretch>
        </p:blipFill>
        <p:spPr>
          <a:xfrm>
            <a:off x="4205575" y="1581200"/>
            <a:ext cx="1781998" cy="178199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38"/>
          <p:cNvSpPr txBox="1"/>
          <p:nvPr>
            <p:ph type="title"/>
          </p:nvPr>
        </p:nvSpPr>
        <p:spPr>
          <a:xfrm>
            <a:off x="980475" y="39794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57" name="Google Shape;1057;p13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
        <p:nvSpPr>
          <p:cNvPr id="1058" name="Google Shape;1058;p138"/>
          <p:cNvSpPr txBox="1"/>
          <p:nvPr/>
        </p:nvSpPr>
        <p:spPr>
          <a:xfrm>
            <a:off x="3072000" y="3810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AFib is a progressive disease¹</a:t>
            </a:r>
            <a:endParaRPr/>
          </a:p>
        </p:txBody>
      </p:sp>
      <p:sp>
        <p:nvSpPr>
          <p:cNvPr id="1059" name="Google Shape;1059;p138"/>
          <p:cNvSpPr txBox="1"/>
          <p:nvPr/>
        </p:nvSpPr>
        <p:spPr>
          <a:xfrm>
            <a:off x="3602200" y="781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Typical progression</a:t>
            </a:r>
            <a:endParaRPr/>
          </a:p>
        </p:txBody>
      </p:sp>
      <p:sp>
        <p:nvSpPr>
          <p:cNvPr id="1060" name="Google Shape;1060;p138"/>
          <p:cNvSpPr txBox="1"/>
          <p:nvPr/>
        </p:nvSpPr>
        <p:spPr>
          <a:xfrm>
            <a:off x="450275" y="15673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First episode of AFib</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1"/>
          <p:cNvSpPr txBox="1"/>
          <p:nvPr>
            <p:ph type="title"/>
          </p:nvPr>
        </p:nvSpPr>
        <p:spPr>
          <a:xfrm>
            <a:off x="1562800" y="313425"/>
            <a:ext cx="6175800" cy="1251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950">
                <a:highlight>
                  <a:srgbClr val="FFE599"/>
                </a:highlight>
                <a:latin typeface="Roboto"/>
                <a:ea typeface="Roboto"/>
                <a:cs typeface="Roboto"/>
                <a:sym typeface="Roboto"/>
              </a:rPr>
              <a:t>Valvular and nonvalvular AF</a:t>
            </a:r>
            <a:endParaRPr sz="7500">
              <a:highlight>
                <a:srgbClr val="FFE599"/>
              </a:highlight>
            </a:endParaRPr>
          </a:p>
        </p:txBody>
      </p:sp>
      <p:sp>
        <p:nvSpPr>
          <p:cNvPr id="392" name="Google Shape;392;p31"/>
          <p:cNvSpPr txBox="1"/>
          <p:nvPr>
            <p:ph idx="1" type="subTitle"/>
          </p:nvPr>
        </p:nvSpPr>
        <p:spPr>
          <a:xfrm>
            <a:off x="600500" y="1597425"/>
            <a:ext cx="8029200" cy="2995200"/>
          </a:xfrm>
          <a:prstGeom prst="rect">
            <a:avLst/>
          </a:prstGeom>
        </p:spPr>
        <p:txBody>
          <a:bodyPr anchorCtr="0" anchor="t" bIns="91425" lIns="91425" spcFirstLastPara="1" rIns="91425" wrap="square" tIns="91425">
            <a:normAutofit/>
          </a:bodyPr>
          <a:lstStyle/>
          <a:p>
            <a:pPr indent="0" lvl="0" marL="0" rtl="0" algn="ctr">
              <a:lnSpc>
                <a:spcPct val="105000"/>
              </a:lnSpc>
              <a:spcBef>
                <a:spcPts val="0"/>
              </a:spcBef>
              <a:spcAft>
                <a:spcPts val="1200"/>
              </a:spcAft>
              <a:buNone/>
            </a:pPr>
            <a:r>
              <a:rPr lang="en" sz="1750">
                <a:latin typeface="Roboto"/>
                <a:ea typeface="Roboto"/>
                <a:cs typeface="Roboto"/>
                <a:sym typeface="Roboto"/>
              </a:rPr>
              <a:t>The distinction between “valvular” and “nonvalvular “AF remains a matter of debate. Their definitions may be confusing. Recent trials comparing vitamin K antagonists with non-vitamin K antagonist oral anticoagulants in AF were performed among patients with so-called “nonvalvular” AF. These trials have all allowed native valvular heart disease other than mitral stenosis (mostly moderate and severe) and prosthetic heart valves to be included. We should no longer consider the classification of AF as ‘‘valvular’’ or “nonvalvular” for the purpose of defining the etiology of AF, since the term was specific for eligibility of stroke risk reduction therapies. Valvular and nonvalvular terminology should be abandoned.</a:t>
            </a:r>
            <a:endParaRPr sz="27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139"/>
          <p:cNvSpPr txBox="1"/>
          <p:nvPr>
            <p:ph type="title"/>
          </p:nvPr>
        </p:nvSpPr>
        <p:spPr>
          <a:xfrm>
            <a:off x="1248900" y="4252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650">
                <a:solidFill>
                  <a:srgbClr val="333333"/>
                </a:solidFill>
                <a:highlight>
                  <a:srgbClr val="FFFFFF"/>
                </a:highlight>
                <a:latin typeface="Roboto"/>
                <a:ea typeface="Roboto"/>
                <a:cs typeface="Roboto"/>
                <a:sym typeface="Roboto"/>
              </a:rPr>
              <a:t>Recommendations for Percutaneous LAA closure</a:t>
            </a:r>
            <a:endParaRPr sz="7200"/>
          </a:p>
        </p:txBody>
      </p:sp>
      <p:sp>
        <p:nvSpPr>
          <p:cNvPr id="1066" name="Google Shape;1066;p139"/>
          <p:cNvSpPr txBox="1"/>
          <p:nvPr>
            <p:ph idx="1" type="subTitle"/>
          </p:nvPr>
        </p:nvSpPr>
        <p:spPr>
          <a:xfrm>
            <a:off x="1319425" y="1878500"/>
            <a:ext cx="6776100" cy="2694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350">
                <a:solidFill>
                  <a:srgbClr val="333333"/>
                </a:solidFill>
                <a:latin typeface="Roboto"/>
                <a:ea typeface="Roboto"/>
                <a:cs typeface="Roboto"/>
                <a:sym typeface="Roboto"/>
              </a:rPr>
              <a:t>AF , (CHA</a:t>
            </a:r>
            <a:r>
              <a:rPr lang="en" sz="2100">
                <a:solidFill>
                  <a:srgbClr val="333333"/>
                </a:solidFill>
                <a:latin typeface="Roboto"/>
                <a:ea typeface="Roboto"/>
                <a:cs typeface="Roboto"/>
                <a:sym typeface="Roboto"/>
              </a:rPr>
              <a:t>2</a:t>
            </a:r>
            <a:r>
              <a:rPr lang="en" sz="2350">
                <a:solidFill>
                  <a:srgbClr val="333333"/>
                </a:solidFill>
                <a:latin typeface="Roboto"/>
                <a:ea typeface="Roboto"/>
                <a:cs typeface="Roboto"/>
                <a:sym typeface="Roboto"/>
              </a:rPr>
              <a:t>DS</a:t>
            </a:r>
            <a:r>
              <a:rPr lang="en" sz="2100">
                <a:solidFill>
                  <a:srgbClr val="333333"/>
                </a:solidFill>
                <a:latin typeface="Roboto"/>
                <a:ea typeface="Roboto"/>
                <a:cs typeface="Roboto"/>
                <a:sym typeface="Roboto"/>
              </a:rPr>
              <a:t>2</a:t>
            </a:r>
            <a:r>
              <a:rPr lang="en" sz="2350">
                <a:solidFill>
                  <a:srgbClr val="333333"/>
                </a:solidFill>
                <a:latin typeface="Roboto"/>
                <a:ea typeface="Roboto"/>
                <a:cs typeface="Roboto"/>
                <a:sym typeface="Roboto"/>
              </a:rPr>
              <a:t>-VASc ≥2), and a </a:t>
            </a:r>
            <a:r>
              <a:rPr b="1" lang="en" sz="2350">
                <a:solidFill>
                  <a:srgbClr val="333333"/>
                </a:solidFill>
                <a:latin typeface="Roboto"/>
                <a:ea typeface="Roboto"/>
                <a:cs typeface="Roboto"/>
                <a:sym typeface="Roboto"/>
              </a:rPr>
              <a:t>contraindication</a:t>
            </a:r>
            <a:r>
              <a:rPr lang="en" sz="2350">
                <a:solidFill>
                  <a:srgbClr val="333333"/>
                </a:solidFill>
                <a:latin typeface="Roboto"/>
                <a:ea typeface="Roboto"/>
                <a:cs typeface="Roboto"/>
                <a:sym typeface="Roboto"/>
              </a:rPr>
              <a:t> to long-term oral anticoagulation due to a </a:t>
            </a:r>
            <a:r>
              <a:rPr b="1" lang="en" sz="2350">
                <a:solidFill>
                  <a:srgbClr val="333333"/>
                </a:solidFill>
                <a:latin typeface="Roboto"/>
                <a:ea typeface="Roboto"/>
                <a:cs typeface="Roboto"/>
                <a:sym typeface="Roboto"/>
              </a:rPr>
              <a:t>nonreversible</a:t>
            </a:r>
            <a:r>
              <a:rPr lang="en" sz="2350">
                <a:solidFill>
                  <a:srgbClr val="333333"/>
                </a:solidFill>
                <a:latin typeface="Roboto"/>
                <a:ea typeface="Roboto"/>
                <a:cs typeface="Roboto"/>
                <a:sym typeface="Roboto"/>
              </a:rPr>
              <a:t> cause,</a:t>
            </a:r>
            <a:endParaRPr sz="2350">
              <a:solidFill>
                <a:srgbClr val="333333"/>
              </a:solidFill>
              <a:latin typeface="Roboto"/>
              <a:ea typeface="Roboto"/>
              <a:cs typeface="Roboto"/>
              <a:sym typeface="Roboto"/>
            </a:endParaRPr>
          </a:p>
          <a:p>
            <a:pPr indent="0" lvl="0" marL="0" rtl="0" algn="l">
              <a:spcBef>
                <a:spcPts val="1200"/>
              </a:spcBef>
              <a:spcAft>
                <a:spcPts val="0"/>
              </a:spcAft>
              <a:buNone/>
            </a:pPr>
            <a:r>
              <a:t/>
            </a:r>
            <a:endParaRPr b="1" sz="2350">
              <a:solidFill>
                <a:srgbClr val="333333"/>
              </a:solidFill>
              <a:latin typeface="Roboto"/>
              <a:ea typeface="Roboto"/>
              <a:cs typeface="Roboto"/>
              <a:sym typeface="Roboto"/>
            </a:endParaRPr>
          </a:p>
          <a:p>
            <a:pPr indent="0" lvl="0" marL="0" rtl="0" algn="l">
              <a:spcBef>
                <a:spcPts val="1200"/>
              </a:spcBef>
              <a:spcAft>
                <a:spcPts val="0"/>
              </a:spcAft>
              <a:buNone/>
            </a:pPr>
            <a:r>
              <a:rPr lang="en" sz="2350">
                <a:solidFill>
                  <a:srgbClr val="333333"/>
                </a:solidFill>
                <a:latin typeface="Roboto"/>
                <a:ea typeface="Roboto"/>
                <a:cs typeface="Roboto"/>
                <a:sym typeface="Roboto"/>
              </a:rPr>
              <a:t>2a</a:t>
            </a:r>
            <a:endParaRPr sz="2350">
              <a:solidFill>
                <a:srgbClr val="333333"/>
              </a:solidFill>
              <a:latin typeface="Roboto"/>
              <a:ea typeface="Roboto"/>
              <a:cs typeface="Roboto"/>
              <a:sym typeface="Roboto"/>
            </a:endParaRPr>
          </a:p>
          <a:p>
            <a:pPr indent="0" lvl="0" marL="0" rtl="0" algn="l">
              <a:spcBef>
                <a:spcPts val="1200"/>
              </a:spcBef>
              <a:spcAft>
                <a:spcPts val="1200"/>
              </a:spcAft>
              <a:buNone/>
            </a:pPr>
            <a:r>
              <a:t/>
            </a:r>
            <a:endParaRPr sz="2350">
              <a:solidFill>
                <a:srgbClr val="333333"/>
              </a:solidFill>
              <a:latin typeface="Roboto"/>
              <a:ea typeface="Roboto"/>
              <a:cs typeface="Roboto"/>
              <a:sym typeface="Roboto"/>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40"/>
          <p:cNvSpPr txBox="1"/>
          <p:nvPr>
            <p:ph type="title"/>
          </p:nvPr>
        </p:nvSpPr>
        <p:spPr>
          <a:xfrm>
            <a:off x="1248900" y="234800"/>
            <a:ext cx="6913500" cy="298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650">
                <a:solidFill>
                  <a:srgbClr val="333333"/>
                </a:solidFill>
                <a:highlight>
                  <a:schemeClr val="lt2"/>
                </a:highlight>
                <a:latin typeface="Roboto"/>
                <a:ea typeface="Roboto"/>
                <a:cs typeface="Roboto"/>
                <a:sym typeface="Roboto"/>
              </a:rPr>
              <a:t>Recommendations for Percutaneous LAA-C</a:t>
            </a:r>
            <a:endParaRPr b="1" sz="2650">
              <a:solidFill>
                <a:srgbClr val="333333"/>
              </a:solidFill>
              <a:highlight>
                <a:schemeClr val="lt2"/>
              </a:highlight>
              <a:latin typeface="Roboto"/>
              <a:ea typeface="Roboto"/>
              <a:cs typeface="Roboto"/>
              <a:sym typeface="Roboto"/>
            </a:endParaRPr>
          </a:p>
          <a:p>
            <a:pPr indent="0" lvl="0" marL="0" rtl="0" algn="ctr">
              <a:spcBef>
                <a:spcPts val="0"/>
              </a:spcBef>
              <a:spcAft>
                <a:spcPts val="0"/>
              </a:spcAft>
              <a:buNone/>
            </a:pPr>
            <a:r>
              <a:t/>
            </a:r>
            <a:endParaRPr sz="2350">
              <a:solidFill>
                <a:srgbClr val="333333"/>
              </a:solidFill>
              <a:latin typeface="Roboto"/>
              <a:ea typeface="Roboto"/>
              <a:cs typeface="Roboto"/>
              <a:sym typeface="Roboto"/>
            </a:endParaRPr>
          </a:p>
          <a:p>
            <a:pPr indent="0" lvl="0" marL="0" rtl="0" algn="ctr">
              <a:spcBef>
                <a:spcPts val="0"/>
              </a:spcBef>
              <a:spcAft>
                <a:spcPts val="0"/>
              </a:spcAft>
              <a:buNone/>
            </a:pPr>
            <a:r>
              <a:rPr lang="en" sz="2350">
                <a:solidFill>
                  <a:srgbClr val="333333"/>
                </a:solidFill>
                <a:latin typeface="Roboto"/>
                <a:ea typeface="Roboto"/>
                <a:cs typeface="Roboto"/>
                <a:sym typeface="Roboto"/>
              </a:rPr>
              <a:t>AF and (CHA</a:t>
            </a:r>
            <a:r>
              <a:rPr lang="en" sz="2100">
                <a:solidFill>
                  <a:srgbClr val="333333"/>
                </a:solidFill>
                <a:latin typeface="Roboto"/>
                <a:ea typeface="Roboto"/>
                <a:cs typeface="Roboto"/>
                <a:sym typeface="Roboto"/>
              </a:rPr>
              <a:t>2</a:t>
            </a:r>
            <a:r>
              <a:rPr lang="en" sz="2350">
                <a:solidFill>
                  <a:srgbClr val="333333"/>
                </a:solidFill>
                <a:latin typeface="Roboto"/>
                <a:ea typeface="Roboto"/>
                <a:cs typeface="Roboto"/>
                <a:sym typeface="Roboto"/>
              </a:rPr>
              <a:t>DS</a:t>
            </a:r>
            <a:r>
              <a:rPr lang="en" sz="2100">
                <a:solidFill>
                  <a:srgbClr val="333333"/>
                </a:solidFill>
                <a:latin typeface="Roboto"/>
                <a:ea typeface="Roboto"/>
                <a:cs typeface="Roboto"/>
                <a:sym typeface="Roboto"/>
              </a:rPr>
              <a:t>2</a:t>
            </a:r>
            <a:r>
              <a:rPr lang="en" sz="2350">
                <a:solidFill>
                  <a:srgbClr val="333333"/>
                </a:solidFill>
                <a:latin typeface="Roboto"/>
                <a:ea typeface="Roboto"/>
                <a:cs typeface="Roboto"/>
                <a:sym typeface="Roboto"/>
              </a:rPr>
              <a:t>-VASc ≥2) and a high </a:t>
            </a:r>
            <a:r>
              <a:rPr b="1" lang="en" sz="2350">
                <a:solidFill>
                  <a:srgbClr val="333333"/>
                </a:solidFill>
                <a:latin typeface="Roboto"/>
                <a:ea typeface="Roboto"/>
                <a:cs typeface="Roboto"/>
                <a:sym typeface="Roboto"/>
              </a:rPr>
              <a:t>risk </a:t>
            </a:r>
            <a:r>
              <a:rPr lang="en" sz="2350">
                <a:solidFill>
                  <a:srgbClr val="333333"/>
                </a:solidFill>
                <a:latin typeface="Roboto"/>
                <a:ea typeface="Roboto"/>
                <a:cs typeface="Roboto"/>
                <a:sym typeface="Roboto"/>
              </a:rPr>
              <a:t>of major </a:t>
            </a:r>
            <a:r>
              <a:rPr b="1" lang="en" sz="2350">
                <a:solidFill>
                  <a:srgbClr val="333333"/>
                </a:solidFill>
                <a:latin typeface="Roboto"/>
                <a:ea typeface="Roboto"/>
                <a:cs typeface="Roboto"/>
                <a:sym typeface="Roboto"/>
              </a:rPr>
              <a:t>bleeding</a:t>
            </a:r>
            <a:r>
              <a:rPr lang="en" sz="2350">
                <a:solidFill>
                  <a:srgbClr val="333333"/>
                </a:solidFill>
                <a:latin typeface="Roboto"/>
                <a:ea typeface="Roboto"/>
                <a:cs typeface="Roboto"/>
                <a:sym typeface="Roboto"/>
              </a:rPr>
              <a:t> on oral anticoagulation,</a:t>
            </a:r>
            <a:endParaRPr sz="2350">
              <a:solidFill>
                <a:srgbClr val="333333"/>
              </a:solidFill>
              <a:latin typeface="Roboto"/>
              <a:ea typeface="Roboto"/>
              <a:cs typeface="Roboto"/>
              <a:sym typeface="Roboto"/>
            </a:endParaRPr>
          </a:p>
          <a:p>
            <a:pPr indent="0" lvl="0" marL="0" rtl="0" algn="ctr">
              <a:spcBef>
                <a:spcPts val="0"/>
              </a:spcBef>
              <a:spcAft>
                <a:spcPts val="0"/>
              </a:spcAft>
              <a:buNone/>
            </a:pPr>
            <a:r>
              <a:t/>
            </a:r>
            <a:endParaRPr sz="2350">
              <a:solidFill>
                <a:srgbClr val="333333"/>
              </a:solidFill>
              <a:latin typeface="Roboto"/>
              <a:ea typeface="Roboto"/>
              <a:cs typeface="Roboto"/>
              <a:sym typeface="Roboto"/>
            </a:endParaRPr>
          </a:p>
          <a:p>
            <a:pPr indent="0" lvl="0" marL="0" rtl="0" algn="ctr">
              <a:spcBef>
                <a:spcPts val="0"/>
              </a:spcBef>
              <a:spcAft>
                <a:spcPts val="0"/>
              </a:spcAft>
              <a:buNone/>
            </a:pPr>
            <a:r>
              <a:rPr lang="en" sz="2350">
                <a:solidFill>
                  <a:srgbClr val="333333"/>
                </a:solidFill>
                <a:latin typeface="Roboto"/>
                <a:ea typeface="Roboto"/>
                <a:cs typeface="Roboto"/>
                <a:sym typeface="Roboto"/>
              </a:rPr>
              <a:t>2b</a:t>
            </a:r>
            <a:endParaRPr sz="6900"/>
          </a:p>
        </p:txBody>
      </p:sp>
      <p:sp>
        <p:nvSpPr>
          <p:cNvPr id="1072" name="Google Shape;1072;p14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41"/>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78" name="Google Shape;1078;p14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4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84" name="Google Shape;1084;p14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4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90" name="Google Shape;1090;p14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4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1096" name="Google Shape;1096;p14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45"/>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AFFIRM</a:t>
            </a:r>
            <a:endParaRPr/>
          </a:p>
        </p:txBody>
      </p:sp>
      <p:sp>
        <p:nvSpPr>
          <p:cNvPr id="1102" name="Google Shape;1102;p145"/>
          <p:cNvSpPr txBox="1"/>
          <p:nvPr>
            <p:ph idx="2" type="body"/>
          </p:nvPr>
        </p:nvSpPr>
        <p:spPr>
          <a:xfrm>
            <a:off x="456400" y="1983350"/>
            <a:ext cx="8113800" cy="271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AFFIRM TRIAL 2002;   NEJM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ILL DESIGNED</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ILL INTERPRETED</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Accept af rate controlled AF</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id="1107" name="Google Shape;1107;p146"/>
          <p:cNvPicPr preferRelativeResize="0"/>
          <p:nvPr/>
        </p:nvPicPr>
        <p:blipFill>
          <a:blip r:embed="rId3">
            <a:alphaModFix/>
          </a:blip>
          <a:stretch>
            <a:fillRect/>
          </a:stretch>
        </p:blipFill>
        <p:spPr>
          <a:xfrm>
            <a:off x="152400" y="152400"/>
            <a:ext cx="8991600" cy="505953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47"/>
          <p:cNvSpPr txBox="1"/>
          <p:nvPr>
            <p:ph idx="4294967295" type="title"/>
          </p:nvPr>
        </p:nvSpPr>
        <p:spPr>
          <a:xfrm>
            <a:off x="635500" y="228600"/>
            <a:ext cx="7836900" cy="86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 difference in rate control vs rhythm in</a:t>
            </a:r>
            <a:endParaRPr/>
          </a:p>
        </p:txBody>
      </p:sp>
      <p:pic>
        <p:nvPicPr>
          <p:cNvPr descr="Child solving math problems on paper." id="1113" name="Google Shape;1113;p147"/>
          <p:cNvPicPr preferRelativeResize="0"/>
          <p:nvPr>
            <p:ph idx="2" type="pic"/>
          </p:nvPr>
        </p:nvPicPr>
        <p:blipFill rotWithShape="1">
          <a:blip r:embed="rId3">
            <a:alphaModFix/>
          </a:blip>
          <a:srcRect b="34007" l="0" r="0" t="34007"/>
          <a:stretch/>
        </p:blipFill>
        <p:spPr>
          <a:xfrm>
            <a:off x="228600" y="3062975"/>
            <a:ext cx="8686802" cy="1851899"/>
          </a:xfrm>
          <a:prstGeom prst="rect">
            <a:avLst/>
          </a:prstGeom>
          <a:noFill/>
          <a:ln>
            <a:noFill/>
          </a:ln>
        </p:spPr>
      </p:pic>
      <p:sp>
        <p:nvSpPr>
          <p:cNvPr id="1114" name="Google Shape;1114;p147"/>
          <p:cNvSpPr txBox="1"/>
          <p:nvPr>
            <p:ph idx="1" type="subTitle"/>
          </p:nvPr>
        </p:nvSpPr>
        <p:spPr>
          <a:xfrm>
            <a:off x="228600" y="1809225"/>
            <a:ext cx="2768700" cy="9798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SzPts val="2000"/>
              <a:buNone/>
            </a:pPr>
            <a:r>
              <a:rPr b="1" lang="en"/>
              <a:t>XX%</a:t>
            </a:r>
            <a:r>
              <a:rPr lang="en"/>
              <a:t> of total grade</a:t>
            </a:r>
            <a:endParaRPr/>
          </a:p>
        </p:txBody>
      </p:sp>
      <p:sp>
        <p:nvSpPr>
          <p:cNvPr id="1115" name="Google Shape;1115;p147"/>
          <p:cNvSpPr txBox="1"/>
          <p:nvPr>
            <p:ph idx="2" type="subTitle"/>
          </p:nvPr>
        </p:nvSpPr>
        <p:spPr>
          <a:xfrm>
            <a:off x="4406650" y="1151705"/>
            <a:ext cx="4409700" cy="54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death</a:t>
            </a:r>
            <a:endParaRPr/>
          </a:p>
        </p:txBody>
      </p:sp>
      <p:sp>
        <p:nvSpPr>
          <p:cNvPr id="1116" name="Google Shape;1116;p147"/>
          <p:cNvSpPr txBox="1"/>
          <p:nvPr>
            <p:ph idx="3" type="subTitle"/>
          </p:nvPr>
        </p:nvSpPr>
        <p:spPr>
          <a:xfrm>
            <a:off x="4406650" y="3425570"/>
            <a:ext cx="4409700" cy="54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Cadiac arrest</a:t>
            </a:r>
            <a:endParaRPr/>
          </a:p>
        </p:txBody>
      </p:sp>
      <p:sp>
        <p:nvSpPr>
          <p:cNvPr id="1117" name="Google Shape;1117;p147"/>
          <p:cNvSpPr txBox="1"/>
          <p:nvPr>
            <p:ph idx="4" type="subTitle"/>
          </p:nvPr>
        </p:nvSpPr>
        <p:spPr>
          <a:xfrm>
            <a:off x="4406650" y="1909660"/>
            <a:ext cx="4409700" cy="54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Disabling</a:t>
            </a:r>
            <a:r>
              <a:rPr lang="en"/>
              <a:t> stroke</a:t>
            </a:r>
            <a:endParaRPr/>
          </a:p>
        </p:txBody>
      </p:sp>
      <p:sp>
        <p:nvSpPr>
          <p:cNvPr id="1118" name="Google Shape;1118;p147"/>
          <p:cNvSpPr txBox="1"/>
          <p:nvPr>
            <p:ph idx="5" type="subTitle"/>
          </p:nvPr>
        </p:nvSpPr>
        <p:spPr>
          <a:xfrm>
            <a:off x="4406650" y="4183525"/>
            <a:ext cx="4409700" cy="54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19" name="Google Shape;1119;p147"/>
          <p:cNvSpPr txBox="1"/>
          <p:nvPr>
            <p:ph idx="6" type="subTitle"/>
          </p:nvPr>
        </p:nvSpPr>
        <p:spPr>
          <a:xfrm>
            <a:off x="4406650" y="2667615"/>
            <a:ext cx="4409700" cy="54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Major bleeding</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48"/>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 To Expect</a:t>
            </a:r>
            <a:endParaRPr/>
          </a:p>
        </p:txBody>
      </p:sp>
      <p:pic>
        <p:nvPicPr>
          <p:cNvPr descr="Child solving math problems on paper." id="1125" name="Google Shape;1125;p148"/>
          <p:cNvPicPr preferRelativeResize="0"/>
          <p:nvPr>
            <p:ph idx="2" type="pic"/>
          </p:nvPr>
        </p:nvPicPr>
        <p:blipFill rotWithShape="1">
          <a:blip r:embed="rId3">
            <a:alphaModFix/>
          </a:blip>
          <a:srcRect b="34007" l="0" r="0" t="34007"/>
          <a:stretch/>
        </p:blipFill>
        <p:spPr>
          <a:xfrm>
            <a:off x="228600" y="1322475"/>
            <a:ext cx="8686802" cy="3592499"/>
          </a:xfrm>
          <a:prstGeom prst="rect">
            <a:avLst/>
          </a:prstGeom>
        </p:spPr>
      </p:pic>
      <p:sp>
        <p:nvSpPr>
          <p:cNvPr id="1126" name="Google Shape;1126;p148"/>
          <p:cNvSpPr txBox="1"/>
          <p:nvPr>
            <p:ph idx="4294967295" type="subTitle"/>
          </p:nvPr>
        </p:nvSpPr>
        <p:spPr>
          <a:xfrm>
            <a:off x="3187650" y="1322450"/>
            <a:ext cx="2768700" cy="4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Homework Assignments</a:t>
            </a:r>
            <a:endParaRPr/>
          </a:p>
        </p:txBody>
      </p:sp>
      <p:sp>
        <p:nvSpPr>
          <p:cNvPr id="1127" name="Google Shape;1127;p148"/>
          <p:cNvSpPr txBox="1"/>
          <p:nvPr>
            <p:ph idx="4294967295" type="body"/>
          </p:nvPr>
        </p:nvSpPr>
        <p:spPr>
          <a:xfrm>
            <a:off x="3187650" y="1809225"/>
            <a:ext cx="2768700" cy="979800"/>
          </a:xfrm>
          <a:prstGeom prst="rect">
            <a:avLst/>
          </a:prstGeom>
        </p:spPr>
        <p:txBody>
          <a:bodyPr anchorCtr="0" anchor="t" bIns="91425" lIns="91425" spcFirstLastPara="1" rIns="91425" wrap="square" tIns="91425">
            <a:normAutofit/>
          </a:bodyPr>
          <a:lstStyle/>
          <a:p>
            <a:pPr indent="-292100" lvl="0" marL="457200" rtl="0" algn="l">
              <a:spcBef>
                <a:spcPts val="0"/>
              </a:spcBef>
              <a:spcAft>
                <a:spcPts val="0"/>
              </a:spcAft>
              <a:buClr>
                <a:schemeClr val="lt2"/>
              </a:buClr>
              <a:buSzPts val="1000"/>
              <a:buFont typeface="Rubik"/>
              <a:buChar char="●"/>
            </a:pPr>
            <a:r>
              <a:rPr b="1" lang="en"/>
              <a:t>XX%</a:t>
            </a:r>
            <a:r>
              <a:rPr lang="en"/>
              <a:t> of total grade</a:t>
            </a:r>
            <a:endParaRPr/>
          </a:p>
        </p:txBody>
      </p:sp>
      <p:pic>
        <p:nvPicPr>
          <p:cNvPr id="1128" name="Google Shape;1128;p148"/>
          <p:cNvPicPr preferRelativeResize="0"/>
          <p:nvPr/>
        </p:nvPicPr>
        <p:blipFill>
          <a:blip r:embed="rId4">
            <a:alphaModFix/>
          </a:blip>
          <a:stretch>
            <a:fillRect/>
          </a:stretch>
        </p:blipFill>
        <p:spPr>
          <a:xfrm>
            <a:off x="1143000" y="0"/>
            <a:ext cx="685799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2"/>
          <p:cNvSpPr txBox="1"/>
          <p:nvPr>
            <p:ph type="title"/>
          </p:nvPr>
        </p:nvSpPr>
        <p:spPr>
          <a:xfrm>
            <a:off x="1248900" y="1904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550">
                <a:highlight>
                  <a:srgbClr val="FFF2CC"/>
                </a:highlight>
                <a:latin typeface="Roboto"/>
                <a:ea typeface="Roboto"/>
                <a:cs typeface="Roboto"/>
                <a:sym typeface="Roboto"/>
              </a:rPr>
              <a:t>Lone AF</a:t>
            </a:r>
            <a:endParaRPr sz="9100">
              <a:highlight>
                <a:srgbClr val="FFF2CC"/>
              </a:highlight>
            </a:endParaRPr>
          </a:p>
        </p:txBody>
      </p:sp>
      <p:sp>
        <p:nvSpPr>
          <p:cNvPr id="398" name="Google Shape;398;p32"/>
          <p:cNvSpPr txBox="1"/>
          <p:nvPr>
            <p:ph idx="1" type="subTitle"/>
          </p:nvPr>
        </p:nvSpPr>
        <p:spPr>
          <a:xfrm>
            <a:off x="725550" y="1643675"/>
            <a:ext cx="7692900" cy="33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50">
                <a:highlight>
                  <a:srgbClr val="FFFFFF"/>
                </a:highlight>
                <a:latin typeface="Roboto"/>
                <a:ea typeface="Roboto"/>
                <a:cs typeface="Roboto"/>
                <a:sym typeface="Roboto"/>
              </a:rPr>
              <a:t>Used in the past to identify AF in </a:t>
            </a:r>
            <a:r>
              <a:rPr b="1" lang="en" sz="2450">
                <a:highlight>
                  <a:srgbClr val="FFFFFF"/>
                </a:highlight>
                <a:latin typeface="Roboto"/>
                <a:ea typeface="Roboto"/>
                <a:cs typeface="Roboto"/>
                <a:sym typeface="Roboto"/>
              </a:rPr>
              <a:t>younger patients without structural heart disease</a:t>
            </a:r>
            <a:r>
              <a:rPr lang="en" sz="2450">
                <a:highlight>
                  <a:srgbClr val="FFFFFF"/>
                </a:highlight>
                <a:latin typeface="Roboto"/>
                <a:ea typeface="Roboto"/>
                <a:cs typeface="Roboto"/>
                <a:sym typeface="Roboto"/>
              </a:rPr>
              <a:t> who are at a lower risk for thromboembolism. </a:t>
            </a:r>
            <a:endParaRPr sz="2450">
              <a:highlight>
                <a:srgbClr val="FFFFFF"/>
              </a:highlight>
              <a:latin typeface="Roboto"/>
              <a:ea typeface="Roboto"/>
              <a:cs typeface="Roboto"/>
              <a:sym typeface="Roboto"/>
            </a:endParaRPr>
          </a:p>
          <a:p>
            <a:pPr indent="0" lvl="0" marL="0" rtl="0" algn="ctr">
              <a:spcBef>
                <a:spcPts val="1200"/>
              </a:spcBef>
              <a:spcAft>
                <a:spcPts val="0"/>
              </a:spcAft>
              <a:buNone/>
            </a:pPr>
            <a:r>
              <a:t/>
            </a:r>
            <a:endParaRPr sz="2450">
              <a:highlight>
                <a:srgbClr val="FFFFFF"/>
              </a:highlight>
              <a:latin typeface="Roboto"/>
              <a:ea typeface="Roboto"/>
              <a:cs typeface="Roboto"/>
              <a:sym typeface="Roboto"/>
            </a:endParaRPr>
          </a:p>
          <a:p>
            <a:pPr indent="0" lvl="0" marL="0" rtl="0" algn="ctr">
              <a:spcBef>
                <a:spcPts val="1200"/>
              </a:spcBef>
              <a:spcAft>
                <a:spcPts val="1200"/>
              </a:spcAft>
              <a:buNone/>
            </a:pPr>
            <a:r>
              <a:rPr lang="en" sz="2450">
                <a:highlight>
                  <a:srgbClr val="FFFFFF"/>
                </a:highlight>
                <a:latin typeface="Roboto"/>
                <a:ea typeface="Roboto"/>
                <a:cs typeface="Roboto"/>
                <a:sym typeface="Roboto"/>
              </a:rPr>
              <a:t>This term does not enhance patient care, is not currently used, and should be abandoned</a:t>
            </a:r>
            <a:r>
              <a:rPr lang="en" sz="1050">
                <a:highlight>
                  <a:srgbClr val="FFFFFF"/>
                </a:highlight>
                <a:latin typeface="Roboto"/>
                <a:ea typeface="Roboto"/>
                <a:cs typeface="Roboto"/>
                <a:sym typeface="Roboto"/>
              </a:rPr>
              <a:t>.</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49"/>
          <p:cNvSpPr txBox="1"/>
          <p:nvPr>
            <p:ph idx="4294967295" type="title"/>
          </p:nvPr>
        </p:nvSpPr>
        <p:spPr>
          <a:xfrm>
            <a:off x="635500" y="228600"/>
            <a:ext cx="7836900" cy="86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To Expect</a:t>
            </a:r>
            <a:endParaRPr/>
          </a:p>
        </p:txBody>
      </p:sp>
      <p:pic>
        <p:nvPicPr>
          <p:cNvPr descr="Child solving math problems on paper." id="1134" name="Google Shape;1134;p149"/>
          <p:cNvPicPr preferRelativeResize="0"/>
          <p:nvPr>
            <p:ph idx="2" type="pic"/>
          </p:nvPr>
        </p:nvPicPr>
        <p:blipFill rotWithShape="1">
          <a:blip r:embed="rId3">
            <a:alphaModFix/>
          </a:blip>
          <a:srcRect b="34007" l="0" r="0" t="34007"/>
          <a:stretch/>
        </p:blipFill>
        <p:spPr>
          <a:xfrm>
            <a:off x="311700" y="445025"/>
            <a:ext cx="8520602" cy="4218300"/>
          </a:xfrm>
          <a:prstGeom prst="rect">
            <a:avLst/>
          </a:prstGeom>
          <a:noFill/>
          <a:ln>
            <a:noFill/>
          </a:ln>
        </p:spPr>
      </p:pic>
      <p:sp>
        <p:nvSpPr>
          <p:cNvPr id="1135" name="Google Shape;1135;p149"/>
          <p:cNvSpPr txBox="1"/>
          <p:nvPr>
            <p:ph idx="4294967295" type="subTitle"/>
          </p:nvPr>
        </p:nvSpPr>
        <p:spPr>
          <a:xfrm>
            <a:off x="6146700" y="1322450"/>
            <a:ext cx="2768700" cy="4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Quizzes &amp; Exams</a:t>
            </a:r>
            <a:endParaRPr/>
          </a:p>
        </p:txBody>
      </p:sp>
      <p:sp>
        <p:nvSpPr>
          <p:cNvPr id="1136" name="Google Shape;1136;p149"/>
          <p:cNvSpPr txBox="1"/>
          <p:nvPr>
            <p:ph idx="4294967295" type="body"/>
          </p:nvPr>
        </p:nvSpPr>
        <p:spPr>
          <a:xfrm>
            <a:off x="6146700" y="1809225"/>
            <a:ext cx="2768700" cy="979800"/>
          </a:xfrm>
          <a:prstGeom prst="rect">
            <a:avLst/>
          </a:prstGeom>
        </p:spPr>
        <p:txBody>
          <a:bodyPr anchorCtr="0" anchor="t" bIns="91425" lIns="91425" spcFirstLastPara="1" rIns="91425" wrap="square" tIns="91425">
            <a:normAutofit fontScale="85000"/>
          </a:bodyPr>
          <a:lstStyle/>
          <a:p>
            <a:pPr indent="-282575" lvl="0" marL="457200" rtl="0" algn="l">
              <a:spcBef>
                <a:spcPts val="0"/>
              </a:spcBef>
              <a:spcAft>
                <a:spcPts val="0"/>
              </a:spcAft>
              <a:buSzPct val="76923"/>
              <a:buFont typeface="Rubik"/>
              <a:buChar char="●"/>
            </a:pPr>
            <a:r>
              <a:rPr lang="en"/>
              <a:t>1 quiz each week</a:t>
            </a:r>
            <a:endParaRPr/>
          </a:p>
          <a:p>
            <a:pPr indent="-282575" lvl="0" marL="457200" rtl="0" algn="l">
              <a:spcBef>
                <a:spcPts val="0"/>
              </a:spcBef>
              <a:spcAft>
                <a:spcPts val="0"/>
              </a:spcAft>
              <a:buSzPct val="76923"/>
              <a:buFont typeface="Rubik"/>
              <a:buChar char="●"/>
            </a:pPr>
            <a:r>
              <a:rPr b="1" lang="en"/>
              <a:t>XX%</a:t>
            </a:r>
            <a:r>
              <a:rPr lang="en"/>
              <a:t> of total grade</a:t>
            </a:r>
            <a:endParaRPr/>
          </a:p>
          <a:p>
            <a:pPr indent="-282575" lvl="0" marL="457200" rtl="0" algn="l">
              <a:spcBef>
                <a:spcPts val="0"/>
              </a:spcBef>
              <a:spcAft>
                <a:spcPts val="0"/>
              </a:spcAft>
              <a:buSzPct val="76923"/>
              <a:buFont typeface="Rubik"/>
              <a:buChar char="●"/>
            </a:pPr>
            <a:r>
              <a:rPr lang="en"/>
              <a:t>5 exams during the school year</a:t>
            </a:r>
            <a:endParaRPr/>
          </a:p>
          <a:p>
            <a:pPr indent="-282575" lvl="0" marL="457200" rtl="0" algn="l">
              <a:spcBef>
                <a:spcPts val="0"/>
              </a:spcBef>
              <a:spcAft>
                <a:spcPts val="0"/>
              </a:spcAft>
              <a:buSzPct val="76923"/>
              <a:buFont typeface="Rubik"/>
              <a:buChar char="●"/>
            </a:pPr>
            <a:r>
              <a:rPr b="1" lang="en"/>
              <a:t>XX%</a:t>
            </a:r>
            <a:r>
              <a:rPr lang="en"/>
              <a:t> of total grade</a:t>
            </a:r>
            <a:endParaRPr b="1"/>
          </a:p>
        </p:txBody>
      </p:sp>
      <p:sp>
        <p:nvSpPr>
          <p:cNvPr id="1137" name="Google Shape;1137;p149"/>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SR in 63% in rhythm control group</a:t>
            </a:r>
            <a:endParaRPr/>
          </a:p>
        </p:txBody>
      </p:sp>
      <p:sp>
        <p:nvSpPr>
          <p:cNvPr id="1138" name="Google Shape;1138;p14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50"/>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 To Expect</a:t>
            </a:r>
            <a:endParaRPr/>
          </a:p>
        </p:txBody>
      </p:sp>
      <p:pic>
        <p:nvPicPr>
          <p:cNvPr descr="Child solving math problems on paper." id="1144" name="Google Shape;1144;p150"/>
          <p:cNvPicPr preferRelativeResize="0"/>
          <p:nvPr>
            <p:ph idx="2" type="pic"/>
          </p:nvPr>
        </p:nvPicPr>
        <p:blipFill rotWithShape="1">
          <a:blip r:embed="rId3">
            <a:alphaModFix/>
          </a:blip>
          <a:srcRect b="34007" l="0" r="0" t="34007"/>
          <a:stretch/>
        </p:blipFill>
        <p:spPr>
          <a:xfrm>
            <a:off x="228600" y="1322475"/>
            <a:ext cx="8686802" cy="3592499"/>
          </a:xfrm>
          <a:prstGeom prst="rect">
            <a:avLst/>
          </a:prstGeom>
        </p:spPr>
      </p:pic>
      <p:sp>
        <p:nvSpPr>
          <p:cNvPr id="1145" name="Google Shape;1145;p150"/>
          <p:cNvSpPr txBox="1"/>
          <p:nvPr>
            <p:ph idx="4294967295" type="subTitle"/>
          </p:nvPr>
        </p:nvSpPr>
        <p:spPr>
          <a:xfrm>
            <a:off x="228600" y="1322450"/>
            <a:ext cx="2768700" cy="4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In-Class Participation</a:t>
            </a:r>
            <a:endParaRPr/>
          </a:p>
        </p:txBody>
      </p:sp>
      <p:sp>
        <p:nvSpPr>
          <p:cNvPr id="1146" name="Google Shape;1146;p150"/>
          <p:cNvSpPr txBox="1"/>
          <p:nvPr>
            <p:ph idx="4294967295" type="body"/>
          </p:nvPr>
        </p:nvSpPr>
        <p:spPr>
          <a:xfrm>
            <a:off x="228600" y="1809225"/>
            <a:ext cx="2768700" cy="979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X%</a:t>
            </a:r>
            <a:r>
              <a:rPr lang="en"/>
              <a:t> of total grade</a:t>
            </a:r>
            <a:endParaRPr/>
          </a:p>
        </p:txBody>
      </p:sp>
      <p:sp>
        <p:nvSpPr>
          <p:cNvPr id="1147" name="Google Shape;1147;p150"/>
          <p:cNvSpPr txBox="1"/>
          <p:nvPr>
            <p:ph idx="4294967295" type="subTitle"/>
          </p:nvPr>
        </p:nvSpPr>
        <p:spPr>
          <a:xfrm>
            <a:off x="3187650" y="1322450"/>
            <a:ext cx="2768700" cy="4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Homework Assignments</a:t>
            </a:r>
            <a:endParaRPr/>
          </a:p>
        </p:txBody>
      </p:sp>
      <p:sp>
        <p:nvSpPr>
          <p:cNvPr id="1148" name="Google Shape;1148;p150"/>
          <p:cNvSpPr txBox="1"/>
          <p:nvPr>
            <p:ph idx="4294967295" type="body"/>
          </p:nvPr>
        </p:nvSpPr>
        <p:spPr>
          <a:xfrm>
            <a:off x="3187650" y="1809225"/>
            <a:ext cx="2768700" cy="979800"/>
          </a:xfrm>
          <a:prstGeom prst="rect">
            <a:avLst/>
          </a:prstGeom>
        </p:spPr>
        <p:txBody>
          <a:bodyPr anchorCtr="0" anchor="t" bIns="91425" lIns="91425" spcFirstLastPara="1" rIns="91425" wrap="square" tIns="91425">
            <a:normAutofit/>
          </a:bodyPr>
          <a:lstStyle/>
          <a:p>
            <a:pPr indent="-292100" lvl="0" marL="457200" rtl="0" algn="l">
              <a:lnSpc>
                <a:spcPct val="115000"/>
              </a:lnSpc>
              <a:spcBef>
                <a:spcPts val="0"/>
              </a:spcBef>
              <a:spcAft>
                <a:spcPts val="0"/>
              </a:spcAft>
              <a:buClr>
                <a:schemeClr val="lt2"/>
              </a:buClr>
              <a:buSzPts val="1000"/>
              <a:buFont typeface="Rubik"/>
              <a:buChar char="●"/>
            </a:pPr>
            <a:r>
              <a:rPr b="1" lang="en"/>
              <a:t>X%</a:t>
            </a:r>
            <a:r>
              <a:rPr lang="en"/>
              <a:t> of total grade</a:t>
            </a:r>
            <a:endParaRPr/>
          </a:p>
          <a:p>
            <a:pPr indent="0" lvl="0" marL="0" rtl="0" algn="l">
              <a:spcBef>
                <a:spcPts val="1200"/>
              </a:spcBef>
              <a:spcAft>
                <a:spcPts val="1200"/>
              </a:spcAft>
              <a:buNone/>
            </a:pPr>
            <a:r>
              <a:t/>
            </a:r>
            <a:endParaRPr/>
          </a:p>
        </p:txBody>
      </p:sp>
      <p:sp>
        <p:nvSpPr>
          <p:cNvPr id="1149" name="Google Shape;1149;p150"/>
          <p:cNvSpPr txBox="1"/>
          <p:nvPr>
            <p:ph idx="4294967295" type="subTitle"/>
          </p:nvPr>
        </p:nvSpPr>
        <p:spPr>
          <a:xfrm>
            <a:off x="6146700" y="1322450"/>
            <a:ext cx="2768700" cy="4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Quizzes &amp; Exams</a:t>
            </a:r>
            <a:endParaRPr/>
          </a:p>
        </p:txBody>
      </p:sp>
      <p:sp>
        <p:nvSpPr>
          <p:cNvPr id="1150" name="Google Shape;1150;p150"/>
          <p:cNvSpPr txBox="1"/>
          <p:nvPr>
            <p:ph idx="4294967295" type="body"/>
          </p:nvPr>
        </p:nvSpPr>
        <p:spPr>
          <a:xfrm>
            <a:off x="6146700" y="1809225"/>
            <a:ext cx="2768700" cy="979800"/>
          </a:xfrm>
          <a:prstGeom prst="rect">
            <a:avLst/>
          </a:prstGeom>
        </p:spPr>
        <p:txBody>
          <a:bodyPr anchorCtr="0" anchor="t" bIns="91425" lIns="91425" spcFirstLastPara="1" rIns="91425" wrap="square" tIns="91425">
            <a:normAutofit fontScale="85000"/>
          </a:bodyPr>
          <a:lstStyle/>
          <a:p>
            <a:pPr indent="-282575" lvl="0" marL="457200" rtl="0" algn="l">
              <a:spcBef>
                <a:spcPts val="0"/>
              </a:spcBef>
              <a:spcAft>
                <a:spcPts val="0"/>
              </a:spcAft>
              <a:buClr>
                <a:schemeClr val="lt2"/>
              </a:buClr>
              <a:buSzPct val="76923"/>
              <a:buFont typeface="Rubik"/>
              <a:buChar char="●"/>
            </a:pPr>
            <a:r>
              <a:rPr lang="en"/>
              <a:t>1 quiz each week</a:t>
            </a:r>
            <a:endParaRPr/>
          </a:p>
          <a:p>
            <a:pPr indent="-282575" lvl="0" marL="457200" rtl="0" algn="l">
              <a:spcBef>
                <a:spcPts val="0"/>
              </a:spcBef>
              <a:spcAft>
                <a:spcPts val="0"/>
              </a:spcAft>
              <a:buClr>
                <a:schemeClr val="lt2"/>
              </a:buClr>
              <a:buSzPct val="76923"/>
              <a:buFont typeface="Rubik"/>
              <a:buChar char="●"/>
            </a:pPr>
            <a:r>
              <a:rPr b="1" lang="en"/>
              <a:t>XX%</a:t>
            </a:r>
            <a:r>
              <a:rPr lang="en"/>
              <a:t> of total grade</a:t>
            </a:r>
            <a:endParaRPr/>
          </a:p>
          <a:p>
            <a:pPr indent="-282575" lvl="0" marL="457200" rtl="0" algn="l">
              <a:spcBef>
                <a:spcPts val="0"/>
              </a:spcBef>
              <a:spcAft>
                <a:spcPts val="0"/>
              </a:spcAft>
              <a:buClr>
                <a:schemeClr val="lt2"/>
              </a:buClr>
              <a:buSzPct val="76923"/>
              <a:buFont typeface="Rubik"/>
              <a:buChar char="●"/>
            </a:pPr>
            <a:r>
              <a:rPr lang="en"/>
              <a:t>5 exams during the school year</a:t>
            </a:r>
            <a:endParaRPr/>
          </a:p>
          <a:p>
            <a:pPr indent="-282575" lvl="0" marL="457200" rtl="0" algn="l">
              <a:spcBef>
                <a:spcPts val="0"/>
              </a:spcBef>
              <a:spcAft>
                <a:spcPts val="0"/>
              </a:spcAft>
              <a:buClr>
                <a:schemeClr val="lt2"/>
              </a:buClr>
              <a:buSzPct val="76923"/>
              <a:buFont typeface="Rubik"/>
              <a:buChar char="●"/>
            </a:pPr>
            <a:r>
              <a:rPr b="1" lang="en"/>
              <a:t>XX%</a:t>
            </a:r>
            <a:r>
              <a:rPr lang="en"/>
              <a:t> of total grade</a:t>
            </a:r>
            <a:endParaRPr b="1"/>
          </a:p>
        </p:txBody>
      </p:sp>
      <p:pic>
        <p:nvPicPr>
          <p:cNvPr id="1151" name="Google Shape;1151;p150"/>
          <p:cNvPicPr preferRelativeResize="0"/>
          <p:nvPr/>
        </p:nvPicPr>
        <p:blipFill>
          <a:blip r:embed="rId4">
            <a:alphaModFix/>
          </a:blip>
          <a:stretch>
            <a:fillRect/>
          </a:stretch>
        </p:blipFill>
        <p:spPr>
          <a:xfrm>
            <a:off x="1143000" y="0"/>
            <a:ext cx="6857999" cy="5143500"/>
          </a:xfrm>
          <a:prstGeom prst="rect">
            <a:avLst/>
          </a:prstGeom>
          <a:noFill/>
          <a:ln>
            <a:noFill/>
          </a:ln>
        </p:spPr>
      </p:pic>
      <p:pic>
        <p:nvPicPr>
          <p:cNvPr id="1152" name="Google Shape;1152;p150"/>
          <p:cNvPicPr preferRelativeResize="0"/>
          <p:nvPr/>
        </p:nvPicPr>
        <p:blipFill>
          <a:blip r:embed="rId5">
            <a:alphaModFix/>
          </a:blip>
          <a:stretch>
            <a:fillRect/>
          </a:stretch>
        </p:blipFill>
        <p:spPr>
          <a:xfrm>
            <a:off x="0" y="60275"/>
            <a:ext cx="9144003" cy="5022951"/>
          </a:xfrm>
          <a:prstGeom prst="rect">
            <a:avLst/>
          </a:prstGeom>
          <a:noFill/>
          <a:ln>
            <a:noFill/>
          </a:ln>
        </p:spPr>
      </p:pic>
      <p:sp>
        <p:nvSpPr>
          <p:cNvPr id="1153" name="Google Shape;1153;p150"/>
          <p:cNvSpPr txBox="1"/>
          <p:nvPr/>
        </p:nvSpPr>
        <p:spPr>
          <a:xfrm>
            <a:off x="-62675" y="3922275"/>
            <a:ext cx="3000000" cy="9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333333"/>
                </a:solidFill>
                <a:highlight>
                  <a:srgbClr val="FFFFFF"/>
                </a:highlight>
                <a:latin typeface="Roboto"/>
                <a:ea typeface="Roboto"/>
                <a:cs typeface="Roboto"/>
                <a:sym typeface="Roboto"/>
              </a:rPr>
              <a:t>prevention, risk factor management, and timing for screening in those patients at the highest risk. The stages are not mutually exclusive (eg, risk factors should be managed through multiple stages)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51"/>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Resources</a:t>
            </a:r>
            <a:endParaRPr/>
          </a:p>
        </p:txBody>
      </p:sp>
      <p:sp>
        <p:nvSpPr>
          <p:cNvPr id="1159" name="Google Shape;1159;p151"/>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Reading Materials</a:t>
            </a:r>
            <a:endParaRPr/>
          </a:p>
        </p:txBody>
      </p:sp>
      <p:sp>
        <p:nvSpPr>
          <p:cNvPr id="1160" name="Google Shape;1160;p151"/>
          <p:cNvSpPr txBox="1"/>
          <p:nvPr>
            <p:ph idx="2" type="body"/>
          </p:nvPr>
        </p:nvSpPr>
        <p:spPr>
          <a:xfrm>
            <a:off x="456400" y="1983350"/>
            <a:ext cx="8113800" cy="271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accent4"/>
              </a:buClr>
              <a:buSzPts val="1100"/>
              <a:buFont typeface="Arial"/>
              <a:buNone/>
            </a:pPr>
            <a:r>
              <a:rPr lang="en"/>
              <a:t>Lorem ipsum dolor sit amet, consectetur adipiscing elit. Curabitur rhoncus nibh ut odio tempor elementum. Praesent et mattis dolor: </a:t>
            </a:r>
            <a:endParaRPr/>
          </a:p>
          <a:p>
            <a:pPr indent="-311150" lvl="0" marL="457200" rtl="0" algn="l">
              <a:spcBef>
                <a:spcPts val="1200"/>
              </a:spcBef>
              <a:spcAft>
                <a:spcPts val="0"/>
              </a:spcAft>
              <a:buSzPts val="1300"/>
              <a:buChar char="●"/>
            </a:pPr>
            <a:r>
              <a:rPr lang="en"/>
              <a:t>Aliquam dapibus ipsum ipsum, ut bibendum est porttitor id. Donec pretium orci venenatis nibh dignissim. </a:t>
            </a:r>
            <a:endParaRPr/>
          </a:p>
          <a:p>
            <a:pPr indent="0" lvl="0" marL="0" rtl="0" algn="l">
              <a:spcBef>
                <a:spcPts val="1200"/>
              </a:spcBef>
              <a:spcAft>
                <a:spcPts val="0"/>
              </a:spcAft>
              <a:buClr>
                <a:schemeClr val="accent4"/>
              </a:buClr>
              <a:buSzPts val="1100"/>
              <a:buFont typeface="Arial"/>
              <a:buNone/>
            </a:pPr>
            <a:r>
              <a:rPr lang="en"/>
              <a:t>Class aptent taciti sociosqu ad litora torquent per conubia nostra, per inceptos himenaeos. Suspendisse rutrum quam facilisis libero volutpat interdum. </a:t>
            </a:r>
            <a:endParaRPr/>
          </a:p>
          <a:p>
            <a:pPr indent="-311150" lvl="0" marL="457200" rtl="0" algn="l">
              <a:spcBef>
                <a:spcPts val="1200"/>
              </a:spcBef>
              <a:spcAft>
                <a:spcPts val="0"/>
              </a:spcAft>
              <a:buSzPts val="1300"/>
              <a:buChar char="●"/>
            </a:pPr>
            <a:r>
              <a:rPr lang="en"/>
              <a:t>Phasellus dapibus tortor id faucibus aliquet. Quisque eget dui ut tortor aliquam rhoncus id a augue. Suspendisse rutrum quam facilisis libero volutpat interdum.</a:t>
            </a:r>
            <a:endParaRPr/>
          </a:p>
        </p:txBody>
      </p:sp>
      <p:pic>
        <p:nvPicPr>
          <p:cNvPr id="1161" name="Google Shape;1161;p151"/>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52"/>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Resources</a:t>
            </a:r>
            <a:endParaRPr/>
          </a:p>
        </p:txBody>
      </p:sp>
      <p:sp>
        <p:nvSpPr>
          <p:cNvPr id="1167" name="Google Shape;1167;p152"/>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Video Tutorials</a:t>
            </a:r>
            <a:endParaRPr/>
          </a:p>
        </p:txBody>
      </p:sp>
      <p:sp>
        <p:nvSpPr>
          <p:cNvPr id="1168" name="Google Shape;1168;p152"/>
          <p:cNvSpPr txBox="1"/>
          <p:nvPr>
            <p:ph idx="3" type="body"/>
          </p:nvPr>
        </p:nvSpPr>
        <p:spPr>
          <a:xfrm>
            <a:off x="456400" y="1983350"/>
            <a:ext cx="3780300" cy="271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accent4"/>
              </a:buClr>
              <a:buSzPts val="1100"/>
              <a:buFont typeface="Arial"/>
              <a:buNone/>
            </a:pPr>
            <a:r>
              <a:rPr lang="en"/>
              <a:t>Lorem ipsum dolor sit amet, consectetur adipiscing elit. Curabitur rhoncus nibh ut odio tempor elementum. </a:t>
            </a:r>
            <a:endParaRPr/>
          </a:p>
          <a:p>
            <a:pPr indent="0" lvl="0" marL="0" rtl="0" algn="l">
              <a:spcBef>
                <a:spcPts val="1200"/>
              </a:spcBef>
              <a:spcAft>
                <a:spcPts val="0"/>
              </a:spcAft>
              <a:buClr>
                <a:schemeClr val="accent4"/>
              </a:buClr>
              <a:buSzPts val="1100"/>
              <a:buFont typeface="Arial"/>
              <a:buNone/>
            </a:pPr>
            <a:r>
              <a:rPr lang="en"/>
              <a:t>Praesent et mattis dolor. Aliquam dapibus ipsum ipsum, ut bibendum est porttitor id. </a:t>
            </a:r>
            <a:endParaRPr/>
          </a:p>
          <a:p>
            <a:pPr indent="0" lvl="0" marL="0" rtl="0" algn="l">
              <a:spcBef>
                <a:spcPts val="1200"/>
              </a:spcBef>
              <a:spcAft>
                <a:spcPts val="1200"/>
              </a:spcAft>
              <a:buClr>
                <a:schemeClr val="accent4"/>
              </a:buClr>
              <a:buSzPts val="1100"/>
              <a:buNone/>
            </a:pPr>
            <a:r>
              <a:rPr lang="en"/>
              <a:t>Class aptent taciti sociosqu ad litora torquent per conubia nostra, per inceptos himenaeos. Suspendisse rutrum quam facilisis libero volutpat interdum.</a:t>
            </a:r>
            <a:endParaRPr/>
          </a:p>
        </p:txBody>
      </p:sp>
      <p:pic>
        <p:nvPicPr>
          <p:cNvPr descr="Children using computers in classroom " id="1169" name="Google Shape;1169;p152"/>
          <p:cNvPicPr preferRelativeResize="0"/>
          <p:nvPr>
            <p:ph idx="2" type="pic"/>
          </p:nvPr>
        </p:nvPicPr>
        <p:blipFill rotWithShape="1">
          <a:blip r:embed="rId3">
            <a:alphaModFix/>
          </a:blip>
          <a:srcRect b="0" l="5220" r="5229" t="0"/>
          <a:stretch/>
        </p:blipFill>
        <p:spPr>
          <a:xfrm>
            <a:off x="4685900" y="1762300"/>
            <a:ext cx="4229402" cy="3152401"/>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53"/>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Clr>
                <a:schemeClr val="accent4"/>
              </a:buClr>
              <a:buSzPts val="1100"/>
              <a:buNone/>
            </a:pPr>
            <a:r>
              <a:rPr lang="en"/>
              <a:t>Resources</a:t>
            </a:r>
            <a:endParaRPr/>
          </a:p>
        </p:txBody>
      </p:sp>
      <p:sp>
        <p:nvSpPr>
          <p:cNvPr id="1175" name="Google Shape;1175;p153"/>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Lesson Recordings</a:t>
            </a:r>
            <a:endParaRPr/>
          </a:p>
        </p:txBody>
      </p:sp>
      <p:sp>
        <p:nvSpPr>
          <p:cNvPr id="1176" name="Google Shape;1176;p153"/>
          <p:cNvSpPr txBox="1"/>
          <p:nvPr>
            <p:ph idx="3" type="body"/>
          </p:nvPr>
        </p:nvSpPr>
        <p:spPr>
          <a:xfrm>
            <a:off x="456400" y="1983350"/>
            <a:ext cx="3780300" cy="271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accent4"/>
              </a:buClr>
              <a:buSzPts val="1100"/>
              <a:buFont typeface="Arial"/>
              <a:buNone/>
            </a:pPr>
            <a:r>
              <a:rPr lang="en"/>
              <a:t>Lorem ipsum dolor sit amet, consectetur adipiscing elit. Curabitur rhoncus nibh ut odio tempor elementum. </a:t>
            </a:r>
            <a:endParaRPr/>
          </a:p>
          <a:p>
            <a:pPr indent="0" lvl="0" marL="0" rtl="0" algn="l">
              <a:spcBef>
                <a:spcPts val="1200"/>
              </a:spcBef>
              <a:spcAft>
                <a:spcPts val="0"/>
              </a:spcAft>
              <a:buClr>
                <a:schemeClr val="accent4"/>
              </a:buClr>
              <a:buSzPts val="1100"/>
              <a:buFont typeface="Arial"/>
              <a:buNone/>
            </a:pPr>
            <a:r>
              <a:rPr lang="en"/>
              <a:t>Praesent et mattis dolor. Aliquam dapibus ipsum ipsum, ut bibendum est porttitor id. </a:t>
            </a:r>
            <a:endParaRPr/>
          </a:p>
          <a:p>
            <a:pPr indent="0" lvl="0" marL="0" rtl="0" algn="l">
              <a:spcBef>
                <a:spcPts val="1200"/>
              </a:spcBef>
              <a:spcAft>
                <a:spcPts val="1200"/>
              </a:spcAft>
              <a:buClr>
                <a:schemeClr val="accent4"/>
              </a:buClr>
              <a:buSzPts val="1100"/>
              <a:buNone/>
            </a:pPr>
            <a:r>
              <a:rPr lang="en"/>
              <a:t>Class aptent taciti sociosqu ad litora torquent per conubia nostra, per inceptos himenaeos. Suspendisse rutrum quam facilisis libero volutpat interdum.</a:t>
            </a:r>
            <a:endParaRPr/>
          </a:p>
        </p:txBody>
      </p:sp>
      <p:pic>
        <p:nvPicPr>
          <p:cNvPr descr="Child using computer in classroom." id="1177" name="Google Shape;1177;p153"/>
          <p:cNvPicPr preferRelativeResize="0"/>
          <p:nvPr>
            <p:ph idx="2" type="pic"/>
          </p:nvPr>
        </p:nvPicPr>
        <p:blipFill rotWithShape="1">
          <a:blip r:embed="rId3">
            <a:alphaModFix/>
          </a:blip>
          <a:srcRect b="0" l="2705" r="2696" t="0"/>
          <a:stretch/>
        </p:blipFill>
        <p:spPr>
          <a:xfrm>
            <a:off x="4685900" y="1762300"/>
            <a:ext cx="4229402" cy="31524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54"/>
          <p:cNvSpPr txBox="1"/>
          <p:nvPr>
            <p:ph type="title"/>
          </p:nvPr>
        </p:nvSpPr>
        <p:spPr>
          <a:xfrm>
            <a:off x="1248900" y="1777350"/>
            <a:ext cx="6646200" cy="158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Any Questions?</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55"/>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Sticker Bank</a:t>
            </a:r>
            <a:endParaRPr/>
          </a:p>
        </p:txBody>
      </p:sp>
      <p:sp>
        <p:nvSpPr>
          <p:cNvPr id="1188" name="Google Shape;1188;p155"/>
          <p:cNvSpPr txBox="1"/>
          <p:nvPr>
            <p:ph idx="1" type="subTitle"/>
          </p:nvPr>
        </p:nvSpPr>
        <p:spPr>
          <a:xfrm>
            <a:off x="635500" y="1092900"/>
            <a:ext cx="7836900" cy="441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Copy and Paste an Emoji to Add to Your Slides!</a:t>
            </a:r>
            <a:endParaRPr/>
          </a:p>
        </p:txBody>
      </p:sp>
      <p:sp>
        <p:nvSpPr>
          <p:cNvPr id="1189" name="Google Shape;1189;p155"/>
          <p:cNvSpPr txBox="1"/>
          <p:nvPr>
            <p:ph idx="2" type="body"/>
          </p:nvPr>
        </p:nvSpPr>
        <p:spPr>
          <a:xfrm>
            <a:off x="456400" y="1983350"/>
            <a:ext cx="8113800" cy="2713200"/>
          </a:xfrm>
          <a:prstGeom prst="rect">
            <a:avLst/>
          </a:prstGeom>
        </p:spPr>
        <p:txBody>
          <a:bodyPr anchorCtr="0" anchor="ctr" bIns="91425" lIns="91425" spcFirstLastPara="1" rIns="91425" wrap="square" tIns="91425">
            <a:normAutofit/>
          </a:bodyPr>
          <a:lstStyle/>
          <a:p>
            <a:pPr indent="0" lvl="0" marL="0" rtl="0" algn="ctr">
              <a:lnSpc>
                <a:spcPct val="130000"/>
              </a:lnSpc>
              <a:spcBef>
                <a:spcPts val="0"/>
              </a:spcBef>
              <a:spcAft>
                <a:spcPts val="0"/>
              </a:spcAft>
              <a:buNone/>
            </a:pPr>
            <a:r>
              <a:rPr b="1" lang="en" sz="4000">
                <a:latin typeface="Noto Emoji"/>
                <a:ea typeface="Noto Emoji"/>
                <a:cs typeface="Noto Emoji"/>
                <a:sym typeface="Noto Emoji"/>
              </a:rPr>
              <a:t>📏📐📒📓✅❌➕➖➗</a:t>
            </a:r>
            <a:endParaRPr b="1" sz="4000">
              <a:latin typeface="Noto Emoji"/>
              <a:ea typeface="Noto Emoji"/>
              <a:cs typeface="Noto Emoji"/>
              <a:sym typeface="Noto Emoji"/>
            </a:endParaRPr>
          </a:p>
          <a:p>
            <a:pPr indent="0" lvl="0" marL="0" rtl="0" algn="ctr">
              <a:lnSpc>
                <a:spcPct val="130000"/>
              </a:lnSpc>
              <a:spcBef>
                <a:spcPts val="0"/>
              </a:spcBef>
              <a:spcAft>
                <a:spcPts val="0"/>
              </a:spcAft>
              <a:buNone/>
            </a:pPr>
            <a:r>
              <a:rPr b="1" lang="en" sz="4000">
                <a:latin typeface="Noto Emoji"/>
                <a:ea typeface="Noto Emoji"/>
                <a:cs typeface="Noto Emoji"/>
                <a:sym typeface="Noto Emoji"/>
              </a:rPr>
              <a:t>🔁🔄❗⏰📈📉📊📋📎</a:t>
            </a:r>
            <a:endParaRPr b="1" sz="4000">
              <a:latin typeface="Noto Emoji"/>
              <a:ea typeface="Noto Emoji"/>
              <a:cs typeface="Noto Emoji"/>
              <a:sym typeface="Noto Emoji"/>
            </a:endParaRPr>
          </a:p>
          <a:p>
            <a:pPr indent="0" lvl="0" marL="0" rtl="0" algn="ctr">
              <a:lnSpc>
                <a:spcPct val="130000"/>
              </a:lnSpc>
              <a:spcBef>
                <a:spcPts val="0"/>
              </a:spcBef>
              <a:spcAft>
                <a:spcPts val="0"/>
              </a:spcAft>
              <a:buClr>
                <a:schemeClr val="accent4"/>
              </a:buClr>
              <a:buSzPts val="1100"/>
              <a:buFont typeface="Arial"/>
              <a:buNone/>
            </a:pPr>
            <a:r>
              <a:rPr b="1" lang="en" sz="4000">
                <a:latin typeface="Noto Emoji"/>
                <a:ea typeface="Noto Emoji"/>
                <a:cs typeface="Noto Emoji"/>
                <a:sym typeface="Noto Emoji"/>
              </a:rPr>
              <a:t>📔📖📗📘📙📚📝⏳💡</a:t>
            </a:r>
            <a:endParaRPr b="1" sz="4000">
              <a:latin typeface="Noto Emoji"/>
              <a:ea typeface="Noto Emoji"/>
              <a:cs typeface="Noto Emoji"/>
              <a:sym typeface="Noto Emoj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56"/>
          <p:cNvSpPr txBox="1"/>
          <p:nvPr>
            <p:ph type="title"/>
          </p:nvPr>
        </p:nvSpPr>
        <p:spPr>
          <a:xfrm>
            <a:off x="635500" y="228600"/>
            <a:ext cx="7836900" cy="8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Let’s Have A Great Year!</a:t>
            </a:r>
            <a:endParaRPr/>
          </a:p>
        </p:txBody>
      </p:sp>
      <p:pic>
        <p:nvPicPr>
          <p:cNvPr descr="Children celebrating in classroom." id="1195" name="Google Shape;1195;p156"/>
          <p:cNvPicPr preferRelativeResize="0"/>
          <p:nvPr>
            <p:ph idx="2" type="pic"/>
          </p:nvPr>
        </p:nvPicPr>
        <p:blipFill rotWithShape="1">
          <a:blip r:embed="rId3">
            <a:alphaModFix/>
          </a:blip>
          <a:srcRect b="18998" l="0" r="0" t="18998"/>
          <a:stretch/>
        </p:blipFill>
        <p:spPr>
          <a:xfrm>
            <a:off x="228600" y="1322475"/>
            <a:ext cx="8686802" cy="35925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3"/>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2750">
                <a:solidFill>
                  <a:srgbClr val="333333"/>
                </a:solidFill>
                <a:latin typeface="Roboto"/>
                <a:ea typeface="Roboto"/>
                <a:cs typeface="Roboto"/>
                <a:sym typeface="Roboto"/>
              </a:rPr>
              <a:t>Terms considered obsolete</a:t>
            </a:r>
            <a:endParaRPr sz="2750">
              <a:solidFill>
                <a:srgbClr val="333333"/>
              </a:solidFill>
              <a:latin typeface="Roboto"/>
              <a:ea typeface="Roboto"/>
              <a:cs typeface="Roboto"/>
              <a:sym typeface="Roboto"/>
            </a:endParaRPr>
          </a:p>
          <a:p>
            <a:pPr indent="0" lvl="0" marL="0" rtl="0" algn="ctr">
              <a:spcBef>
                <a:spcPts val="0"/>
              </a:spcBef>
              <a:spcAft>
                <a:spcPts val="0"/>
              </a:spcAft>
              <a:buNone/>
            </a:pPr>
            <a:r>
              <a:t/>
            </a:r>
            <a:endParaRPr sz="2750">
              <a:solidFill>
                <a:srgbClr val="333333"/>
              </a:solidFill>
              <a:latin typeface="Roboto"/>
              <a:ea typeface="Roboto"/>
              <a:cs typeface="Roboto"/>
              <a:sym typeface="Roboto"/>
            </a:endParaRPr>
          </a:p>
          <a:p>
            <a:pPr indent="0" lvl="0" marL="0" rtl="0" algn="ctr">
              <a:spcBef>
                <a:spcPts val="0"/>
              </a:spcBef>
              <a:spcAft>
                <a:spcPts val="0"/>
              </a:spcAft>
              <a:buNone/>
            </a:pPr>
            <a:r>
              <a:rPr lang="en" sz="2750">
                <a:solidFill>
                  <a:srgbClr val="333333"/>
                </a:solidFill>
                <a:latin typeface="Roboto"/>
                <a:ea typeface="Roboto"/>
                <a:cs typeface="Roboto"/>
                <a:sym typeface="Roboto"/>
              </a:rPr>
              <a:t>Chronic</a:t>
            </a:r>
            <a:endParaRPr sz="2750">
              <a:solidFill>
                <a:srgbClr val="333333"/>
              </a:solidFill>
              <a:latin typeface="Roboto"/>
              <a:ea typeface="Roboto"/>
              <a:cs typeface="Roboto"/>
              <a:sym typeface="Roboto"/>
            </a:endParaRPr>
          </a:p>
          <a:p>
            <a:pPr indent="0" lvl="0" marL="0" rtl="0" algn="ctr">
              <a:spcBef>
                <a:spcPts val="0"/>
              </a:spcBef>
              <a:spcAft>
                <a:spcPts val="0"/>
              </a:spcAft>
              <a:buNone/>
            </a:pPr>
            <a:r>
              <a:rPr lang="en" sz="2750">
                <a:solidFill>
                  <a:srgbClr val="333333"/>
                </a:solidFill>
                <a:latin typeface="Roboto"/>
                <a:ea typeface="Roboto"/>
                <a:cs typeface="Roboto"/>
                <a:sym typeface="Roboto"/>
              </a:rPr>
              <a:t>Valvular/non-valvular</a:t>
            </a:r>
            <a:endParaRPr sz="2750">
              <a:solidFill>
                <a:srgbClr val="333333"/>
              </a:solidFill>
              <a:latin typeface="Roboto"/>
              <a:ea typeface="Roboto"/>
              <a:cs typeface="Roboto"/>
              <a:sym typeface="Roboto"/>
            </a:endParaRPr>
          </a:p>
          <a:p>
            <a:pPr indent="0" lvl="0" marL="0" rtl="0" algn="ctr">
              <a:spcBef>
                <a:spcPts val="0"/>
              </a:spcBef>
              <a:spcAft>
                <a:spcPts val="0"/>
              </a:spcAft>
              <a:buNone/>
            </a:pPr>
            <a:r>
              <a:rPr lang="en" sz="2750">
                <a:solidFill>
                  <a:srgbClr val="333333"/>
                </a:solidFill>
                <a:latin typeface="Roboto"/>
                <a:ea typeface="Roboto"/>
                <a:cs typeface="Roboto"/>
                <a:sym typeface="Roboto"/>
              </a:rPr>
              <a:t>Lone</a:t>
            </a:r>
            <a:endParaRPr sz="2750">
              <a:solidFill>
                <a:srgbClr val="333333"/>
              </a:solidFill>
              <a:latin typeface="Roboto"/>
              <a:ea typeface="Roboto"/>
              <a:cs typeface="Roboto"/>
              <a:sym typeface="Roboto"/>
            </a:endParaRPr>
          </a:p>
          <a:p>
            <a:pPr indent="0" lvl="0" marL="0" rtl="0" algn="ctr">
              <a:spcBef>
                <a:spcPts val="0"/>
              </a:spcBef>
              <a:spcAft>
                <a:spcPts val="0"/>
              </a:spcAft>
              <a:buNone/>
            </a:pPr>
            <a:r>
              <a:t/>
            </a:r>
            <a:endParaRPr sz="2750">
              <a:solidFill>
                <a:srgbClr val="333333"/>
              </a:solidFill>
              <a:latin typeface="Roboto"/>
              <a:ea typeface="Roboto"/>
              <a:cs typeface="Roboto"/>
              <a:sym typeface="Roboto"/>
            </a:endParaRPr>
          </a:p>
        </p:txBody>
      </p:sp>
      <p:sp>
        <p:nvSpPr>
          <p:cNvPr id="404" name="Google Shape;404;p3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4"/>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Pierre Jais</a:t>
            </a:r>
            <a:endParaRPr/>
          </a:p>
          <a:p>
            <a:pPr indent="0" lvl="0" marL="0" rtl="0" algn="ctr">
              <a:spcBef>
                <a:spcPts val="0"/>
              </a:spcBef>
              <a:spcAft>
                <a:spcPts val="0"/>
              </a:spcAft>
              <a:buNone/>
            </a:pPr>
            <a:r>
              <a:rPr lang="en"/>
              <a:t>Bordeaux</a:t>
            </a:r>
            <a:endParaRPr/>
          </a:p>
        </p:txBody>
      </p:sp>
      <p:sp>
        <p:nvSpPr>
          <p:cNvPr id="410" name="Google Shape;410;p3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5"/>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french connection</a:t>
            </a:r>
            <a:endParaRPr/>
          </a:p>
        </p:txBody>
      </p:sp>
      <p:sp>
        <p:nvSpPr>
          <p:cNvPr id="416" name="Google Shape;416;p3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6"/>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422" name="Google Shape;422;p3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423" name="Google Shape;423;p36"/>
          <p:cNvPicPr preferRelativeResize="0"/>
          <p:nvPr/>
        </p:nvPicPr>
        <p:blipFill>
          <a:blip r:embed="rId3">
            <a:alphaModFix/>
          </a:blip>
          <a:stretch>
            <a:fillRect/>
          </a:stretch>
        </p:blipFill>
        <p:spPr>
          <a:xfrm>
            <a:off x="1238250" y="490538"/>
            <a:ext cx="6667500" cy="4162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7"/>
          <p:cNvSpPr txBox="1"/>
          <p:nvPr>
            <p:ph type="title"/>
          </p:nvPr>
        </p:nvSpPr>
        <p:spPr>
          <a:xfrm>
            <a:off x="653150" y="544275"/>
            <a:ext cx="7574100" cy="40005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NEJM 1998</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Spontaneous Initiation of Atrial Fibrillation by Ectopic Beats Originating in the Pulmonary Veins</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rgbClr val="1A1A1A"/>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solidFill>
                  <a:srgbClr val="1A1A1A"/>
                </a:solidFill>
                <a:latin typeface="Arial"/>
                <a:ea typeface="Arial"/>
                <a:cs typeface="Arial"/>
                <a:sym typeface="Arial"/>
              </a:rPr>
              <a:t>Authors</a:t>
            </a:r>
            <a:r>
              <a:rPr b="0" lang="en" sz="1100">
                <a:solidFill>
                  <a:srgbClr val="666666"/>
                </a:solidFill>
                <a:latin typeface="Arial"/>
                <a:ea typeface="Arial"/>
                <a:cs typeface="Arial"/>
                <a:sym typeface="Arial"/>
              </a:rPr>
              <a:t>: Michel Haïssaguerre, M.D., Pierre Jaïs, M.D., Dipen C. Shah, M.D., Atsushi Takahashi, M.D., Mélèze Hocini, M.D., Gilles Quiniou, M.D., Stéphane Garrigue, M.D., Alain Le Mouroux, M.D., Philippe Le Métayer, M.D., and JacquesClémenty, M.D.</a:t>
            </a:r>
            <a:r>
              <a:rPr b="0" lang="en" sz="1100">
                <a:solidFill>
                  <a:schemeClr val="hlink"/>
                </a:solidFill>
                <a:uFill>
                  <a:noFill/>
                </a:uFill>
                <a:latin typeface="Arial"/>
                <a:ea typeface="Arial"/>
                <a:cs typeface="Arial"/>
                <a:sym typeface="Arial"/>
                <a:hlinkClick r:id="rId3"/>
              </a:rPr>
              <a:t>Author Info &amp; Affiliations</a:t>
            </a:r>
            <a:endParaRPr b="0" sz="1100">
              <a:solidFill>
                <a:schemeClr val="hlink"/>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hlink"/>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Published September 3, 1998</a:t>
            </a:r>
            <a:endParaRPr sz="1100">
              <a:solidFill>
                <a:srgbClr val="4D4D4D"/>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N Engl J Med 1998;339:659-666</a:t>
            </a:r>
            <a:endParaRPr sz="1100">
              <a:solidFill>
                <a:srgbClr val="4D4D4D"/>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DOI: 10.1056/NEJM199809033391003</a:t>
            </a:r>
            <a:endParaRPr sz="1100">
              <a:solidFill>
                <a:srgbClr val="4D4D4D"/>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rgbClr val="1A1A1A"/>
                </a:solidFill>
                <a:latin typeface="Arial"/>
                <a:ea typeface="Arial"/>
                <a:cs typeface="Arial"/>
                <a:sym typeface="Arial"/>
                <a:hlinkClick r:id="rId4">
                  <a:extLst>
                    <a:ext uri="{A12FA001-AC4F-418D-AE19-62706E023703}">
                      <ahyp:hlinkClr val="tx"/>
                    </a:ext>
                  </a:extLst>
                </a:hlinkClick>
              </a:rPr>
              <a:t>VOL. 339 NO. 10</a:t>
            </a:r>
            <a:endParaRPr sz="1100" u="sng">
              <a:solidFill>
                <a:srgbClr val="1A1A1A"/>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rgbClr val="1A1A1A"/>
                </a:solidFill>
                <a:latin typeface="Arial"/>
                <a:ea typeface="Arial"/>
                <a:cs typeface="Arial"/>
                <a:sym typeface="Arial"/>
                <a:hlinkClick r:id="rId5">
                  <a:extLst>
                    <a:ext uri="{A12FA001-AC4F-418D-AE19-62706E023703}">
                      <ahyp:hlinkClr val="tx"/>
                    </a:ext>
                  </a:extLst>
                </a:hlinkClick>
              </a:rPr>
              <a:t>Copyright © 1998</a:t>
            </a:r>
            <a:endParaRPr sz="1100" u="sng">
              <a:solidFill>
                <a:srgbClr val="1A1A1A"/>
              </a:solidFill>
              <a:latin typeface="Arial"/>
              <a:ea typeface="Arial"/>
              <a:cs typeface="Arial"/>
              <a:sym typeface="Arial"/>
            </a:endParaRPr>
          </a:p>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38"/>
          <p:cNvPicPr preferRelativeResize="0"/>
          <p:nvPr/>
        </p:nvPicPr>
        <p:blipFill>
          <a:blip r:embed="rId3">
            <a:alphaModFix/>
          </a:blip>
          <a:stretch>
            <a:fillRect/>
          </a:stretch>
        </p:blipFill>
        <p:spPr>
          <a:xfrm>
            <a:off x="1759150" y="410240"/>
            <a:ext cx="5625701" cy="4323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1"/>
          <p:cNvPicPr preferRelativeResize="0"/>
          <p:nvPr/>
        </p:nvPicPr>
        <p:blipFill>
          <a:blip r:embed="rId3">
            <a:alphaModFix/>
          </a:blip>
          <a:stretch>
            <a:fillRect/>
          </a:stretch>
        </p:blipFill>
        <p:spPr>
          <a:xfrm>
            <a:off x="1962087" y="-268812"/>
            <a:ext cx="5219825" cy="5681125"/>
          </a:xfrm>
          <a:prstGeom prst="rect">
            <a:avLst/>
          </a:prstGeom>
          <a:noFill/>
          <a:ln>
            <a:noFill/>
          </a:ln>
        </p:spPr>
      </p:pic>
      <p:sp>
        <p:nvSpPr>
          <p:cNvPr id="325" name="Google Shape;325;p21"/>
          <p:cNvSpPr txBox="1"/>
          <p:nvPr/>
        </p:nvSpPr>
        <p:spPr>
          <a:xfrm>
            <a:off x="3213000" y="977600"/>
            <a:ext cx="1359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50">
                <a:solidFill>
                  <a:schemeClr val="dk2"/>
                </a:solidFill>
                <a:latin typeface="Rubik"/>
                <a:ea typeface="Rubik"/>
                <a:cs typeface="Rubik"/>
                <a:sym typeface="Rubik"/>
              </a:rPr>
              <a:t>Generative AI</a:t>
            </a:r>
            <a:endParaRPr sz="1650">
              <a:solidFill>
                <a:schemeClr val="dk2"/>
              </a:solidFill>
              <a:latin typeface="Rubik"/>
              <a:ea typeface="Rubik"/>
              <a:cs typeface="Rubik"/>
              <a:sym typeface="Rubik"/>
            </a:endParaRPr>
          </a:p>
        </p:txBody>
      </p:sp>
      <p:sp>
        <p:nvSpPr>
          <p:cNvPr id="326" name="Google Shape;326;p21"/>
          <p:cNvSpPr txBox="1"/>
          <p:nvPr/>
        </p:nvSpPr>
        <p:spPr>
          <a:xfrm>
            <a:off x="4646993" y="1083501"/>
            <a:ext cx="12840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50">
                <a:solidFill>
                  <a:schemeClr val="dk2"/>
                </a:solidFill>
                <a:latin typeface="Rubik"/>
                <a:ea typeface="Rubik"/>
                <a:cs typeface="Rubik"/>
                <a:sym typeface="Rubik"/>
              </a:rPr>
              <a:t>SR  vs AF</a:t>
            </a:r>
            <a:endParaRPr sz="1750">
              <a:solidFill>
                <a:schemeClr val="dk2"/>
              </a:solidFill>
              <a:latin typeface="Rubik"/>
              <a:ea typeface="Rubik"/>
              <a:cs typeface="Rubik"/>
              <a:sym typeface="Rubik"/>
            </a:endParaRPr>
          </a:p>
        </p:txBody>
      </p:sp>
      <p:sp>
        <p:nvSpPr>
          <p:cNvPr id="327" name="Google Shape;327;p21"/>
          <p:cNvSpPr txBox="1"/>
          <p:nvPr/>
        </p:nvSpPr>
        <p:spPr>
          <a:xfrm>
            <a:off x="5468209" y="2175450"/>
            <a:ext cx="10920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dk2"/>
                </a:solidFill>
                <a:latin typeface="Rubik"/>
                <a:ea typeface="Rubik"/>
                <a:cs typeface="Rubik"/>
                <a:sym typeface="Rubik"/>
              </a:rPr>
              <a:t>RFA</a:t>
            </a:r>
            <a:endParaRPr sz="1950">
              <a:solidFill>
                <a:schemeClr val="dk2"/>
              </a:solidFill>
              <a:latin typeface="Rubik"/>
              <a:ea typeface="Rubik"/>
              <a:cs typeface="Rubik"/>
              <a:sym typeface="Rubik"/>
            </a:endParaRPr>
          </a:p>
        </p:txBody>
      </p:sp>
      <p:sp>
        <p:nvSpPr>
          <p:cNvPr id="328" name="Google Shape;328;p21"/>
          <p:cNvSpPr txBox="1"/>
          <p:nvPr/>
        </p:nvSpPr>
        <p:spPr>
          <a:xfrm>
            <a:off x="5270400" y="3267400"/>
            <a:ext cx="12840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dk2"/>
                </a:solidFill>
                <a:latin typeface="Rubik"/>
                <a:ea typeface="Rubik"/>
                <a:cs typeface="Rubik"/>
                <a:sym typeface="Rubik"/>
              </a:rPr>
              <a:t>DOAC</a:t>
            </a:r>
            <a:endParaRPr sz="1950">
              <a:solidFill>
                <a:schemeClr val="dk2"/>
              </a:solidFill>
              <a:latin typeface="Rubik"/>
              <a:ea typeface="Rubik"/>
              <a:cs typeface="Rubik"/>
              <a:sym typeface="Rubik"/>
            </a:endParaRPr>
          </a:p>
        </p:txBody>
      </p:sp>
      <p:sp>
        <p:nvSpPr>
          <p:cNvPr id="329" name="Google Shape;329;p21"/>
          <p:cNvSpPr txBox="1"/>
          <p:nvPr/>
        </p:nvSpPr>
        <p:spPr>
          <a:xfrm>
            <a:off x="4184200" y="3663700"/>
            <a:ext cx="1284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50">
                <a:solidFill>
                  <a:schemeClr val="dk2"/>
                </a:solidFill>
                <a:latin typeface="Rubik"/>
                <a:ea typeface="Rubik"/>
                <a:cs typeface="Rubik"/>
                <a:sym typeface="Rubik"/>
              </a:rPr>
              <a:t>LAA closure</a:t>
            </a:r>
            <a:endParaRPr sz="1850">
              <a:solidFill>
                <a:schemeClr val="dk2"/>
              </a:solidFill>
              <a:latin typeface="Rubik"/>
              <a:ea typeface="Rubik"/>
              <a:cs typeface="Rubik"/>
              <a:sym typeface="Rubik"/>
            </a:endParaRPr>
          </a:p>
        </p:txBody>
      </p:sp>
      <p:sp>
        <p:nvSpPr>
          <p:cNvPr id="330" name="Google Shape;330;p21"/>
          <p:cNvSpPr txBox="1"/>
          <p:nvPr/>
        </p:nvSpPr>
        <p:spPr>
          <a:xfrm>
            <a:off x="2967600" y="3267400"/>
            <a:ext cx="7404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50">
                <a:solidFill>
                  <a:schemeClr val="dk2"/>
                </a:solidFill>
                <a:latin typeface="Rubik"/>
                <a:ea typeface="Rubik"/>
                <a:cs typeface="Rubik"/>
                <a:sym typeface="Rubik"/>
              </a:rPr>
              <a:t>PFA</a:t>
            </a:r>
            <a:endParaRPr sz="2050">
              <a:solidFill>
                <a:schemeClr val="dk2"/>
              </a:solidFill>
              <a:latin typeface="Rubik"/>
              <a:ea typeface="Rubik"/>
              <a:cs typeface="Rubik"/>
              <a:sym typeface="Rubik"/>
            </a:endParaRPr>
          </a:p>
        </p:txBody>
      </p:sp>
      <p:sp>
        <p:nvSpPr>
          <p:cNvPr id="331" name="Google Shape;331;p21"/>
          <p:cNvSpPr txBox="1"/>
          <p:nvPr/>
        </p:nvSpPr>
        <p:spPr>
          <a:xfrm>
            <a:off x="2536188" y="1935150"/>
            <a:ext cx="1092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50">
                <a:solidFill>
                  <a:schemeClr val="dk2"/>
                </a:solidFill>
                <a:latin typeface="Rubik"/>
                <a:ea typeface="Rubik"/>
                <a:cs typeface="Rubik"/>
                <a:sym typeface="Rubik"/>
              </a:rPr>
              <a:t>GLP 1a</a:t>
            </a:r>
            <a:endParaRPr sz="1750">
              <a:solidFill>
                <a:schemeClr val="dk2"/>
              </a:solidFill>
              <a:latin typeface="Rubik"/>
              <a:ea typeface="Rubik"/>
              <a:cs typeface="Rubik"/>
              <a:sym typeface="Rubik"/>
            </a:endParaRPr>
          </a:p>
          <a:p>
            <a:pPr indent="0" lvl="0" marL="0" rtl="0" algn="l">
              <a:spcBef>
                <a:spcPts val="0"/>
              </a:spcBef>
              <a:spcAft>
                <a:spcPts val="0"/>
              </a:spcAft>
              <a:buNone/>
            </a:pPr>
            <a:r>
              <a:rPr lang="en" sz="1750">
                <a:solidFill>
                  <a:schemeClr val="dk2"/>
                </a:solidFill>
                <a:latin typeface="Rubik"/>
                <a:ea typeface="Rubik"/>
                <a:cs typeface="Rubik"/>
                <a:sym typeface="Rubik"/>
              </a:rPr>
              <a:t>SGLT 2i</a:t>
            </a:r>
            <a:endParaRPr sz="1750">
              <a:solidFill>
                <a:schemeClr val="dk2"/>
              </a:solidFill>
              <a:latin typeface="Rubik"/>
              <a:ea typeface="Rubik"/>
              <a:cs typeface="Rubik"/>
              <a:sym typeface="Rubik"/>
            </a:endParaRPr>
          </a:p>
        </p:txBody>
      </p:sp>
      <p:sp>
        <p:nvSpPr>
          <p:cNvPr id="332" name="Google Shape;332;p21"/>
          <p:cNvSpPr/>
          <p:nvPr/>
        </p:nvSpPr>
        <p:spPr>
          <a:xfrm>
            <a:off x="510275" y="977600"/>
            <a:ext cx="1791600" cy="173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a:ea typeface="Nunito"/>
                <a:cs typeface="Nunito"/>
                <a:sym typeface="Nunito"/>
              </a:rPr>
              <a:t>Af progress over 20 yrs</a:t>
            </a:r>
            <a:endParaRPr>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9"/>
          <p:cNvSpPr txBox="1"/>
          <p:nvPr>
            <p:ph type="title"/>
          </p:nvPr>
        </p:nvSpPr>
        <p:spPr>
          <a:xfrm>
            <a:off x="1248900" y="2090050"/>
            <a:ext cx="7146600" cy="15888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SzPts val="990"/>
              <a:buNone/>
            </a:pPr>
            <a:r>
              <a:rPr lang="en" sz="2470">
                <a:solidFill>
                  <a:srgbClr val="1A1A1A"/>
                </a:solidFill>
                <a:latin typeface="Arial"/>
                <a:ea typeface="Arial"/>
                <a:cs typeface="Arial"/>
                <a:sym typeface="Arial"/>
              </a:rPr>
              <a:t>CONCLUSIONS</a:t>
            </a:r>
            <a:endParaRPr sz="2470">
              <a:solidFill>
                <a:srgbClr val="1A1A1A"/>
              </a:solidFill>
              <a:latin typeface="Arial"/>
              <a:ea typeface="Arial"/>
              <a:cs typeface="Arial"/>
              <a:sym typeface="Arial"/>
            </a:endParaRPr>
          </a:p>
          <a:p>
            <a:pPr indent="0" lvl="0" marL="0" rtl="0" algn="l">
              <a:lnSpc>
                <a:spcPct val="115000"/>
              </a:lnSpc>
              <a:spcBef>
                <a:spcPts val="0"/>
              </a:spcBef>
              <a:spcAft>
                <a:spcPts val="0"/>
              </a:spcAft>
              <a:buSzPts val="990"/>
              <a:buNone/>
            </a:pPr>
            <a:r>
              <a:rPr b="0" lang="en" sz="2290">
                <a:solidFill>
                  <a:srgbClr val="000000"/>
                </a:solidFill>
                <a:latin typeface="Times New Roman"/>
                <a:ea typeface="Times New Roman"/>
                <a:cs typeface="Times New Roman"/>
                <a:sym typeface="Times New Roman"/>
              </a:rPr>
              <a:t>The PVs are an important </a:t>
            </a:r>
            <a:r>
              <a:rPr b="0" lang="en" sz="2290">
                <a:solidFill>
                  <a:srgbClr val="000000"/>
                </a:solidFill>
                <a:highlight>
                  <a:srgbClr val="FFFF00"/>
                </a:highlight>
                <a:latin typeface="Times New Roman"/>
                <a:ea typeface="Times New Roman"/>
                <a:cs typeface="Times New Roman"/>
                <a:sym typeface="Times New Roman"/>
              </a:rPr>
              <a:t>source of ectopic beats,</a:t>
            </a:r>
            <a:r>
              <a:rPr b="0" lang="en" sz="2290">
                <a:solidFill>
                  <a:srgbClr val="000000"/>
                </a:solidFill>
                <a:latin typeface="Times New Roman"/>
                <a:ea typeface="Times New Roman"/>
                <a:cs typeface="Times New Roman"/>
                <a:sym typeface="Times New Roman"/>
              </a:rPr>
              <a:t> initiating frequent paroxysms of AF. </a:t>
            </a:r>
            <a:endParaRPr b="0" sz="229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990"/>
              <a:buNone/>
            </a:pPr>
            <a:r>
              <a:t/>
            </a:r>
            <a:endParaRPr b="0" sz="229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990"/>
              <a:buNone/>
            </a:pPr>
            <a:r>
              <a:rPr b="0" lang="en" sz="2290">
                <a:solidFill>
                  <a:srgbClr val="000000"/>
                </a:solidFill>
                <a:latin typeface="Times New Roman"/>
                <a:ea typeface="Times New Roman"/>
                <a:cs typeface="Times New Roman"/>
                <a:sym typeface="Times New Roman"/>
              </a:rPr>
              <a:t>These foci respond to treatment with </a:t>
            </a:r>
            <a:r>
              <a:rPr b="0" lang="en" sz="2290">
                <a:solidFill>
                  <a:srgbClr val="000000"/>
                </a:solidFill>
                <a:highlight>
                  <a:srgbClr val="FFFF00"/>
                </a:highlight>
                <a:latin typeface="Times New Roman"/>
                <a:ea typeface="Times New Roman"/>
                <a:cs typeface="Times New Roman"/>
                <a:sym typeface="Times New Roman"/>
              </a:rPr>
              <a:t>RFA</a:t>
            </a:r>
            <a:r>
              <a:rPr b="0" lang="en" sz="2290">
                <a:solidFill>
                  <a:srgbClr val="000000"/>
                </a:solidFill>
                <a:latin typeface="Times New Roman"/>
                <a:ea typeface="Times New Roman"/>
                <a:cs typeface="Times New Roman"/>
                <a:sym typeface="Times New Roman"/>
              </a:rPr>
              <a:t>.</a:t>
            </a:r>
            <a:endParaRPr b="0" sz="229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990"/>
              <a:buNone/>
            </a:pPr>
            <a:r>
              <a:t/>
            </a:r>
            <a:endParaRPr b="0" sz="2290">
              <a:solidFill>
                <a:srgbClr val="000000"/>
              </a:solidFill>
              <a:latin typeface="Times New Roman"/>
              <a:ea typeface="Times New Roman"/>
              <a:cs typeface="Times New Roman"/>
              <a:sym typeface="Times New Roman"/>
            </a:endParaRPr>
          </a:p>
          <a:p>
            <a:pPr indent="0" lvl="0" marL="0" rtl="0" algn="ctr">
              <a:spcBef>
                <a:spcPts val="0"/>
              </a:spcBef>
              <a:spcAft>
                <a:spcPts val="0"/>
              </a:spcAft>
              <a:buSzPts val="990"/>
              <a:buNone/>
            </a:pPr>
            <a:r>
              <a:t/>
            </a:r>
            <a:endParaRPr sz="554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0"/>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444" name="Google Shape;444;p4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1"/>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AF rate control group</a:t>
            </a:r>
            <a:endParaRPr/>
          </a:p>
        </p:txBody>
      </p:sp>
      <p:sp>
        <p:nvSpPr>
          <p:cNvPr id="450" name="Google Shape;450;p4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2"/>
          <p:cNvSpPr txBox="1"/>
          <p:nvPr>
            <p:ph type="title"/>
          </p:nvPr>
        </p:nvSpPr>
        <p:spPr>
          <a:xfrm>
            <a:off x="1248900" y="1632850"/>
            <a:ext cx="6646200" cy="158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BENIFITS of  SR over AF</a:t>
            </a:r>
            <a:endParaRPr/>
          </a:p>
          <a:p>
            <a:pPr indent="0" lvl="0" marL="0" rtl="0" algn="l">
              <a:spcBef>
                <a:spcPts val="0"/>
              </a:spcBef>
              <a:spcAft>
                <a:spcPts val="0"/>
              </a:spcAft>
              <a:buNone/>
            </a:pPr>
            <a:r>
              <a:t/>
            </a:r>
            <a:endParaRPr/>
          </a:p>
        </p:txBody>
      </p:sp>
      <p:sp>
        <p:nvSpPr>
          <p:cNvPr id="456" name="Google Shape;456;p4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(20xx-20xx)</a:t>
            </a:r>
            <a:endParaRPr/>
          </a:p>
        </p:txBody>
      </p:sp>
      <p:pic>
        <p:nvPicPr>
          <p:cNvPr id="457" name="Google Shape;457;p42"/>
          <p:cNvPicPr preferRelativeResize="0"/>
          <p:nvPr/>
        </p:nvPicPr>
        <p:blipFill>
          <a:blip r:embed="rId3">
            <a:alphaModFix/>
          </a:blip>
          <a:stretch>
            <a:fillRect/>
          </a:stretch>
        </p:blipFill>
        <p:spPr>
          <a:xfrm>
            <a:off x="76200" y="41988"/>
            <a:ext cx="8991600" cy="50595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3"/>
          <p:cNvSpPr txBox="1"/>
          <p:nvPr>
            <p:ph type="title"/>
          </p:nvPr>
        </p:nvSpPr>
        <p:spPr>
          <a:xfrm>
            <a:off x="1248900" y="900550"/>
            <a:ext cx="6691500" cy="37752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NEJM 2002</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AFFIRM</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A Comparison of Rate Control and Rhythm Control in Patients with Recurrent Persistent Atrial Fibrillation</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rgbClr val="1A1A1A"/>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solidFill>
                  <a:srgbClr val="1A1A1A"/>
                </a:solidFill>
                <a:latin typeface="Arial"/>
                <a:ea typeface="Arial"/>
                <a:cs typeface="Arial"/>
                <a:sym typeface="Arial"/>
              </a:rPr>
              <a:t>Authors</a:t>
            </a:r>
            <a:r>
              <a:rPr b="0" lang="en" sz="1100">
                <a:solidFill>
                  <a:srgbClr val="666666"/>
                </a:solidFill>
                <a:latin typeface="Arial"/>
                <a:ea typeface="Arial"/>
                <a:cs typeface="Arial"/>
                <a:sym typeface="Arial"/>
              </a:rPr>
              <a:t>: Isabelle C. Van Gelder, M.D., Vincent E. Hagens, M.D., Hans A. Bosker, M.D., J. Herre Kingma, M.D., OttoKamp, M.D., Tsjerk Kingma, M.Sc., Salah A. Said, M.D., Julius I. Darmanata, M.D., Alphons J.M. Timmermans, M.D., Jan G.P. Tijssen, Ph.D., and Harry J.G.M. Crijns, M.D., for the Rate Control versus Electrical Cardioversion for Persistent Atrial Fibrillation Study Group</a:t>
            </a:r>
            <a:r>
              <a:rPr b="0" lang="en" sz="900">
                <a:solidFill>
                  <a:schemeClr val="hlink"/>
                </a:solidFill>
                <a:uFill>
                  <a:noFill/>
                </a:uFill>
                <a:latin typeface="Arial"/>
                <a:ea typeface="Arial"/>
                <a:cs typeface="Arial"/>
                <a:sym typeface="Arial"/>
                <a:hlinkClick r:id="rId3"/>
              </a:rPr>
              <a:t>*</a:t>
            </a:r>
            <a:r>
              <a:rPr b="0" lang="en" sz="1100">
                <a:solidFill>
                  <a:schemeClr val="hlink"/>
                </a:solidFill>
                <a:uFill>
                  <a:noFill/>
                </a:uFill>
                <a:latin typeface="Arial"/>
                <a:ea typeface="Arial"/>
                <a:cs typeface="Arial"/>
                <a:sym typeface="Arial"/>
                <a:hlinkClick r:id="rId4"/>
              </a:rPr>
              <a:t>Author Info &amp; Affiliations</a:t>
            </a:r>
            <a:endParaRPr b="0" sz="1100">
              <a:solidFill>
                <a:schemeClr val="hlink"/>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hlink"/>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Published December 5, 2002</a:t>
            </a:r>
            <a:endParaRPr sz="1100">
              <a:solidFill>
                <a:srgbClr val="4D4D4D"/>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N Engl J Med 2002;347:1834-1840</a:t>
            </a:r>
            <a:endParaRPr sz="1100">
              <a:solidFill>
                <a:srgbClr val="4D4D4D"/>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4D4D4D"/>
                </a:solidFill>
                <a:latin typeface="Arial"/>
                <a:ea typeface="Arial"/>
                <a:cs typeface="Arial"/>
                <a:sym typeface="Arial"/>
              </a:rPr>
              <a:t>DOI: 10.1056/NEJMoa021375</a:t>
            </a:r>
            <a:endParaRPr sz="1100">
              <a:solidFill>
                <a:srgbClr val="4D4D4D"/>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4D4D4D"/>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rgbClr val="1A1A1A"/>
                </a:solidFill>
                <a:latin typeface="Arial"/>
                <a:ea typeface="Arial"/>
                <a:cs typeface="Arial"/>
                <a:sym typeface="Arial"/>
                <a:hlinkClick r:id="rId5">
                  <a:extLst>
                    <a:ext uri="{A12FA001-AC4F-418D-AE19-62706E023703}">
                      <ahyp:hlinkClr val="tx"/>
                    </a:ext>
                  </a:extLst>
                </a:hlinkClick>
              </a:rPr>
              <a:t>VOL. 347 NO. 23</a:t>
            </a:r>
            <a:endParaRPr sz="1100" u="sng">
              <a:solidFill>
                <a:srgbClr val="1A1A1A"/>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rgbClr val="1A1A1A"/>
                </a:solidFill>
                <a:latin typeface="Arial"/>
                <a:ea typeface="Arial"/>
                <a:cs typeface="Arial"/>
                <a:sym typeface="Arial"/>
                <a:hlinkClick r:id="rId6">
                  <a:extLst>
                    <a:ext uri="{A12FA001-AC4F-418D-AE19-62706E023703}">
                      <ahyp:hlinkClr val="tx"/>
                    </a:ext>
                  </a:extLst>
                </a:hlinkClick>
              </a:rPr>
              <a:t>Copyright © 2002</a:t>
            </a:r>
            <a:endParaRPr sz="1100" u="sng">
              <a:solidFill>
                <a:srgbClr val="1A1A1A"/>
              </a:solidFill>
              <a:latin typeface="Arial"/>
              <a:ea typeface="Arial"/>
              <a:cs typeface="Arial"/>
              <a:sym typeface="Arial"/>
            </a:endParaRPr>
          </a:p>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E</a:t>
            </a:r>
            <a:endParaRPr/>
          </a:p>
        </p:txBody>
      </p:sp>
      <p:pic>
        <p:nvPicPr>
          <p:cNvPr id="468" name="Google Shape;468;p44"/>
          <p:cNvPicPr preferRelativeResize="0"/>
          <p:nvPr/>
        </p:nvPicPr>
        <p:blipFill>
          <a:blip r:embed="rId3">
            <a:alphaModFix/>
          </a:blip>
          <a:stretch>
            <a:fillRect/>
          </a:stretch>
        </p:blipFill>
        <p:spPr>
          <a:xfrm>
            <a:off x="2864038" y="422750"/>
            <a:ext cx="5217025" cy="4008975"/>
          </a:xfrm>
          <a:prstGeom prst="rect">
            <a:avLst/>
          </a:prstGeom>
          <a:noFill/>
          <a:ln>
            <a:noFill/>
          </a:ln>
        </p:spPr>
      </p:pic>
      <p:sp>
        <p:nvSpPr>
          <p:cNvPr id="469" name="Google Shape;469;p44"/>
          <p:cNvSpPr txBox="1"/>
          <p:nvPr/>
        </p:nvSpPr>
        <p:spPr>
          <a:xfrm>
            <a:off x="620575" y="1674100"/>
            <a:ext cx="2337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chemeClr val="dk2"/>
                </a:solidFill>
                <a:latin typeface="Nunito"/>
                <a:ea typeface="Nunito"/>
                <a:cs typeface="Nunito"/>
                <a:sym typeface="Nunito"/>
              </a:rPr>
              <a:t>AFFIRM</a:t>
            </a:r>
            <a:endParaRPr b="1" sz="3900">
              <a:solidFill>
                <a:schemeClr val="dk2"/>
              </a:solidFill>
              <a:latin typeface="Nunito"/>
              <a:ea typeface="Nunito"/>
              <a:cs typeface="Nunito"/>
              <a:sym typeface="Nunito"/>
            </a:endParaRPr>
          </a:p>
        </p:txBody>
      </p:sp>
      <p:sp>
        <p:nvSpPr>
          <p:cNvPr id="470" name="Google Shape;470;p44"/>
          <p:cNvSpPr txBox="1"/>
          <p:nvPr/>
        </p:nvSpPr>
        <p:spPr>
          <a:xfrm>
            <a:off x="4834650" y="2049325"/>
            <a:ext cx="262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Nunito"/>
                <a:ea typeface="Nunito"/>
                <a:cs typeface="Nunito"/>
                <a:sym typeface="Nunito"/>
              </a:rPr>
              <a:t>Event-free Survival (%)</a:t>
            </a:r>
            <a:endParaRPr b="1" sz="1600">
              <a:solidFill>
                <a:schemeClr val="dk2"/>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5"/>
          <p:cNvSpPr txBox="1"/>
          <p:nvPr>
            <p:ph type="title"/>
          </p:nvPr>
        </p:nvSpPr>
        <p:spPr>
          <a:xfrm>
            <a:off x="1093025" y="1580900"/>
            <a:ext cx="6691500" cy="2766000"/>
          </a:xfrm>
          <a:prstGeom prst="rect">
            <a:avLst/>
          </a:prstGeom>
        </p:spPr>
        <p:txBody>
          <a:bodyPr anchorCtr="0" anchor="ctr" bIns="91425" lIns="91425" spcFirstLastPara="1" rIns="91425" wrap="square" tIns="91425">
            <a:normAutofit fontScale="90000"/>
          </a:bodyPr>
          <a:lstStyle/>
          <a:p>
            <a:pPr indent="0" lvl="0" marL="0" rtl="0" algn="l">
              <a:lnSpc>
                <a:spcPct val="150000"/>
              </a:lnSpc>
              <a:spcBef>
                <a:spcPts val="0"/>
              </a:spcBef>
              <a:spcAft>
                <a:spcPts val="0"/>
              </a:spcAft>
              <a:buNone/>
            </a:pPr>
            <a:r>
              <a:rPr lang="en" sz="2411">
                <a:solidFill>
                  <a:srgbClr val="1A1A1A"/>
                </a:solidFill>
                <a:latin typeface="Arial"/>
                <a:ea typeface="Arial"/>
                <a:cs typeface="Arial"/>
                <a:sym typeface="Arial"/>
              </a:rPr>
              <a:t>AFFIRM</a:t>
            </a:r>
            <a:endParaRPr sz="2411">
              <a:solidFill>
                <a:srgbClr val="1A1A1A"/>
              </a:solidFill>
              <a:latin typeface="Arial"/>
              <a:ea typeface="Arial"/>
              <a:cs typeface="Arial"/>
              <a:sym typeface="Arial"/>
            </a:endParaRPr>
          </a:p>
          <a:p>
            <a:pPr indent="0" lvl="0" marL="0" rtl="0" algn="l">
              <a:lnSpc>
                <a:spcPct val="150000"/>
              </a:lnSpc>
              <a:spcBef>
                <a:spcPts val="0"/>
              </a:spcBef>
              <a:spcAft>
                <a:spcPts val="0"/>
              </a:spcAft>
              <a:buNone/>
            </a:pPr>
            <a:r>
              <a:rPr lang="en" sz="2411">
                <a:solidFill>
                  <a:srgbClr val="1A1A1A"/>
                </a:solidFill>
                <a:latin typeface="Arial"/>
                <a:ea typeface="Arial"/>
                <a:cs typeface="Arial"/>
                <a:sym typeface="Arial"/>
              </a:rPr>
              <a:t>CONCLUSIONS</a:t>
            </a:r>
            <a:endParaRPr sz="2411">
              <a:solidFill>
                <a:srgbClr val="1A1A1A"/>
              </a:solidFill>
              <a:latin typeface="Arial"/>
              <a:ea typeface="Arial"/>
              <a:cs typeface="Arial"/>
              <a:sym typeface="Arial"/>
            </a:endParaRPr>
          </a:p>
          <a:p>
            <a:pPr indent="0" lvl="0" marL="0" rtl="0" algn="l">
              <a:lnSpc>
                <a:spcPct val="115000"/>
              </a:lnSpc>
              <a:spcBef>
                <a:spcPts val="0"/>
              </a:spcBef>
              <a:spcAft>
                <a:spcPts val="0"/>
              </a:spcAft>
              <a:buNone/>
            </a:pPr>
            <a:r>
              <a:rPr b="0" lang="en" sz="2211">
                <a:solidFill>
                  <a:srgbClr val="000000"/>
                </a:solidFill>
                <a:highlight>
                  <a:srgbClr val="FFFF00"/>
                </a:highlight>
                <a:latin typeface="Times New Roman"/>
                <a:ea typeface="Times New Roman"/>
                <a:cs typeface="Times New Roman"/>
                <a:sym typeface="Times New Roman"/>
              </a:rPr>
              <a:t>Rate control </a:t>
            </a:r>
            <a:r>
              <a:rPr b="0" lang="en" sz="2211">
                <a:solidFill>
                  <a:srgbClr val="000000"/>
                </a:solidFill>
                <a:latin typeface="Times New Roman"/>
                <a:ea typeface="Times New Roman"/>
                <a:cs typeface="Times New Roman"/>
                <a:sym typeface="Times New Roman"/>
              </a:rPr>
              <a:t>is not inferior to </a:t>
            </a:r>
            <a:r>
              <a:rPr b="0" lang="en" sz="2211">
                <a:solidFill>
                  <a:srgbClr val="000000"/>
                </a:solidFill>
                <a:highlight>
                  <a:srgbClr val="FFFF00"/>
                </a:highlight>
                <a:latin typeface="Times New Roman"/>
                <a:ea typeface="Times New Roman"/>
                <a:cs typeface="Times New Roman"/>
                <a:sym typeface="Times New Roman"/>
              </a:rPr>
              <a:t>rhythm control</a:t>
            </a:r>
            <a:r>
              <a:rPr b="0" lang="en" sz="2211">
                <a:solidFill>
                  <a:srgbClr val="000000"/>
                </a:solidFill>
                <a:latin typeface="Times New Roman"/>
                <a:ea typeface="Times New Roman"/>
                <a:cs typeface="Times New Roman"/>
                <a:sym typeface="Times New Roman"/>
              </a:rPr>
              <a:t> for the prevention of death and morbidity from CV causes and may be appropriate therapy in pts with a recurrence of persistent AF  after electrical cardioversion.</a:t>
            </a:r>
            <a:endParaRPr b="0" sz="2211">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0" sz="1100">
              <a:solidFill>
                <a:srgbClr val="000000"/>
              </a:solidFill>
              <a:latin typeface="Times New Roman"/>
              <a:ea typeface="Times New Roman"/>
              <a:cs typeface="Times New Roman"/>
              <a:sym typeface="Times New Roman"/>
            </a:endParaRPr>
          </a:p>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6"/>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NEJM 2002  </a:t>
            </a:r>
            <a:endParaRPr sz="2300">
              <a:solidFill>
                <a:srgbClr val="1A1A1A"/>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300">
                <a:solidFill>
                  <a:srgbClr val="1A1A1A"/>
                </a:solidFill>
                <a:latin typeface="Times New Roman"/>
                <a:ea typeface="Times New Roman"/>
                <a:cs typeface="Times New Roman"/>
                <a:sym typeface="Times New Roman"/>
              </a:rPr>
              <a:t>AFFIRM</a:t>
            </a:r>
            <a:endParaRPr sz="2300">
              <a:solidFill>
                <a:srgbClr val="1A1A1A"/>
              </a:solidFill>
              <a:latin typeface="Times New Roman"/>
              <a:ea typeface="Times New Roman"/>
              <a:cs typeface="Times New Roman"/>
              <a:sym typeface="Times New Roman"/>
            </a:endParaRPr>
          </a:p>
          <a:p>
            <a:pPr indent="0" lvl="0" marL="0" rtl="0" algn="ctr">
              <a:lnSpc>
                <a:spcPct val="115000"/>
              </a:lnSpc>
              <a:spcBef>
                <a:spcPts val="0"/>
              </a:spcBef>
              <a:spcAft>
                <a:spcPts val="1200"/>
              </a:spcAft>
              <a:buClr>
                <a:srgbClr val="000000"/>
              </a:buClr>
              <a:buSzPct val="33815"/>
              <a:buFont typeface="Arial"/>
              <a:buNone/>
            </a:pPr>
            <a:r>
              <a:rPr b="0" lang="en" sz="2765">
                <a:solidFill>
                  <a:srgbClr val="000000"/>
                </a:solidFill>
                <a:highlight>
                  <a:srgbClr val="FFFFFF"/>
                </a:highlight>
                <a:latin typeface="Arial"/>
                <a:ea typeface="Arial"/>
                <a:cs typeface="Arial"/>
                <a:sym typeface="Arial"/>
              </a:rPr>
              <a:t>Rate control non-inferior to rhythm control and possibly superior in elderly and co-morbid pts</a:t>
            </a:r>
            <a:endParaRPr sz="2300">
              <a:solidFill>
                <a:srgbClr val="1A1A1A"/>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7"/>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AFFIRM:</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ACCEPT AF</a:t>
            </a:r>
            <a:endParaRPr/>
          </a:p>
        </p:txBody>
      </p:sp>
      <p:sp>
        <p:nvSpPr>
          <p:cNvPr id="486" name="Google Shape;486;p47"/>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8"/>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AFFIRM</a:t>
            </a:r>
            <a:endParaRPr/>
          </a:p>
          <a:p>
            <a:pPr indent="0" lvl="0" marL="0" rtl="0" algn="ctr">
              <a:spcBef>
                <a:spcPts val="0"/>
              </a:spcBef>
              <a:spcAft>
                <a:spcPts val="0"/>
              </a:spcAft>
              <a:buNone/>
            </a:pPr>
            <a:r>
              <a:rPr lang="en"/>
              <a:t>Trial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3933"/>
              <a:t>ILL DESIGNED</a:t>
            </a:r>
            <a:endParaRPr sz="3933"/>
          </a:p>
          <a:p>
            <a:pPr indent="0" lvl="0" marL="0" rtl="0" algn="ctr">
              <a:spcBef>
                <a:spcPts val="0"/>
              </a:spcBef>
              <a:spcAft>
                <a:spcPts val="0"/>
              </a:spcAft>
              <a:buNone/>
            </a:pPr>
            <a:r>
              <a:rPr lang="en" sz="3933"/>
              <a:t>BAD INTERPRETAION</a:t>
            </a:r>
            <a:endParaRPr sz="3933"/>
          </a:p>
        </p:txBody>
      </p:sp>
      <p:sp>
        <p:nvSpPr>
          <p:cNvPr id="492" name="Google Shape;492;p4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338" name="Google Shape;338;p2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9"/>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 begets AF</a:t>
            </a:r>
            <a:endParaRPr/>
          </a:p>
        </p:txBody>
      </p:sp>
      <p:sp>
        <p:nvSpPr>
          <p:cNvPr id="498" name="Google Shape;498;p4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0"/>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04" name="Google Shape;504;p5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505" name="Google Shape;505;p50"/>
          <p:cNvPicPr preferRelativeResize="0"/>
          <p:nvPr/>
        </p:nvPicPr>
        <p:blipFill>
          <a:blip r:embed="rId3">
            <a:alphaModFix/>
          </a:blip>
          <a:stretch>
            <a:fillRect/>
          </a:stretch>
        </p:blipFill>
        <p:spPr>
          <a:xfrm>
            <a:off x="1000962" y="130788"/>
            <a:ext cx="7142076" cy="488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1"/>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11" name="Google Shape;511;p5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2"/>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 AF</a:t>
            </a:r>
            <a:r>
              <a:rPr b="0" lang="en" sz="3433">
                <a:solidFill>
                  <a:srgbClr val="666666"/>
                </a:solidFill>
                <a:highlight>
                  <a:srgbClr val="FFFFFF"/>
                </a:highlight>
                <a:latin typeface="Arial"/>
                <a:ea typeface="Arial"/>
                <a:cs typeface="Arial"/>
                <a:sym typeface="Arial"/>
              </a:rPr>
              <a:t> modifiable risk factors </a:t>
            </a:r>
            <a:r>
              <a:rPr lang="en" sz="3433">
                <a:solidFill>
                  <a:srgbClr val="666666"/>
                </a:solidFill>
                <a:latin typeface="Arial"/>
                <a:ea typeface="Arial"/>
                <a:cs typeface="Arial"/>
                <a:sym typeface="Arial"/>
              </a:rPr>
              <a:t>hypertension, </a:t>
            </a:r>
            <a:endParaRPr sz="3433">
              <a:solidFill>
                <a:srgbClr val="666666"/>
              </a:solidFill>
              <a:latin typeface="Arial"/>
              <a:ea typeface="Arial"/>
              <a:cs typeface="Arial"/>
              <a:sym typeface="Arial"/>
            </a:endParaRPr>
          </a:p>
          <a:p>
            <a:pPr indent="0" lvl="0" marL="0" rtl="0" algn="l">
              <a:spcBef>
                <a:spcPts val="0"/>
              </a:spcBef>
              <a:spcAft>
                <a:spcPts val="0"/>
              </a:spcAft>
              <a:buNone/>
            </a:pPr>
            <a:r>
              <a:rPr lang="en" sz="3433">
                <a:solidFill>
                  <a:srgbClr val="666666"/>
                </a:solidFill>
                <a:latin typeface="Arial"/>
                <a:ea typeface="Arial"/>
                <a:cs typeface="Arial"/>
                <a:sym typeface="Arial"/>
              </a:rPr>
              <a:t>obesity, </a:t>
            </a:r>
            <a:endParaRPr sz="3433">
              <a:solidFill>
                <a:srgbClr val="666666"/>
              </a:solidFill>
              <a:latin typeface="Arial"/>
              <a:ea typeface="Arial"/>
              <a:cs typeface="Arial"/>
              <a:sym typeface="Arial"/>
            </a:endParaRPr>
          </a:p>
          <a:p>
            <a:pPr indent="0" lvl="0" marL="0" rtl="0" algn="l">
              <a:spcBef>
                <a:spcPts val="0"/>
              </a:spcBef>
              <a:spcAft>
                <a:spcPts val="0"/>
              </a:spcAft>
              <a:buNone/>
            </a:pPr>
            <a:r>
              <a:rPr lang="en" sz="3433">
                <a:solidFill>
                  <a:srgbClr val="666666"/>
                </a:solidFill>
                <a:latin typeface="Arial"/>
                <a:ea typeface="Arial"/>
                <a:cs typeface="Arial"/>
                <a:sym typeface="Arial"/>
              </a:rPr>
              <a:t>diabetes mellitus, </a:t>
            </a:r>
            <a:endParaRPr sz="3433">
              <a:solidFill>
                <a:srgbClr val="666666"/>
              </a:solidFill>
              <a:latin typeface="Arial"/>
              <a:ea typeface="Arial"/>
              <a:cs typeface="Arial"/>
              <a:sym typeface="Arial"/>
            </a:endParaRPr>
          </a:p>
          <a:p>
            <a:pPr indent="0" lvl="0" marL="0" rtl="0" algn="l">
              <a:spcBef>
                <a:spcPts val="0"/>
              </a:spcBef>
              <a:spcAft>
                <a:spcPts val="0"/>
              </a:spcAft>
              <a:buNone/>
            </a:pPr>
            <a:r>
              <a:rPr lang="en" sz="3433">
                <a:solidFill>
                  <a:srgbClr val="666666"/>
                </a:solidFill>
                <a:latin typeface="Arial"/>
                <a:ea typeface="Arial"/>
                <a:cs typeface="Arial"/>
                <a:sym typeface="Arial"/>
              </a:rPr>
              <a:t>alcohol consumption, </a:t>
            </a:r>
            <a:endParaRPr sz="3433">
              <a:solidFill>
                <a:srgbClr val="666666"/>
              </a:solidFill>
              <a:latin typeface="Arial"/>
              <a:ea typeface="Arial"/>
              <a:cs typeface="Arial"/>
              <a:sym typeface="Arial"/>
            </a:endParaRPr>
          </a:p>
          <a:p>
            <a:pPr indent="0" lvl="0" marL="0" rtl="0" algn="l">
              <a:spcBef>
                <a:spcPts val="0"/>
              </a:spcBef>
              <a:spcAft>
                <a:spcPts val="0"/>
              </a:spcAft>
              <a:buNone/>
            </a:pPr>
            <a:r>
              <a:rPr lang="en" sz="3433">
                <a:solidFill>
                  <a:srgbClr val="666666"/>
                </a:solidFill>
                <a:latin typeface="Arial"/>
                <a:ea typeface="Arial"/>
                <a:cs typeface="Arial"/>
                <a:sym typeface="Arial"/>
              </a:rPr>
              <a:t>obstructive sleep apnea, sedentary lifestyle</a:t>
            </a:r>
            <a:endParaRPr sz="3433">
              <a:solidFill>
                <a:srgbClr val="666666"/>
              </a:solidFill>
              <a:latin typeface="Arial"/>
              <a:ea typeface="Arial"/>
              <a:cs typeface="Arial"/>
              <a:sym typeface="Arial"/>
            </a:endParaRPr>
          </a:p>
          <a:p>
            <a:pPr indent="0" lvl="0" marL="0" rtl="0" algn="l">
              <a:spcBef>
                <a:spcPts val="0"/>
              </a:spcBef>
              <a:spcAft>
                <a:spcPts val="0"/>
              </a:spcAft>
              <a:buNone/>
            </a:pPr>
            <a:r>
              <a:rPr lang="en" sz="3433">
                <a:solidFill>
                  <a:srgbClr val="666666"/>
                </a:solidFill>
                <a:latin typeface="Arial"/>
                <a:ea typeface="Arial"/>
                <a:cs typeface="Arial"/>
                <a:sym typeface="Arial"/>
              </a:rPr>
              <a:t>tobacco </a:t>
            </a:r>
            <a:endParaRPr sz="7533"/>
          </a:p>
        </p:txBody>
      </p:sp>
      <p:sp>
        <p:nvSpPr>
          <p:cNvPr id="517" name="Google Shape;517;p5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3"/>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l">
              <a:lnSpc>
                <a:spcPct val="120000"/>
              </a:lnSpc>
              <a:spcBef>
                <a:spcPts val="0"/>
              </a:spcBef>
              <a:spcAft>
                <a:spcPts val="0"/>
              </a:spcAft>
              <a:buNone/>
            </a:pPr>
            <a:r>
              <a:rPr b="0" lang="en" sz="3000">
                <a:solidFill>
                  <a:srgbClr val="111111"/>
                </a:solidFill>
                <a:latin typeface="Arial"/>
                <a:ea typeface="Arial"/>
                <a:cs typeface="Arial"/>
                <a:sym typeface="Arial"/>
              </a:rPr>
              <a:t>Epicardial fat</a:t>
            </a:r>
            <a:endParaRPr b="0" sz="3000">
              <a:solidFill>
                <a:srgbClr val="111111"/>
              </a:solidFill>
              <a:latin typeface="Arial"/>
              <a:ea typeface="Arial"/>
              <a:cs typeface="Arial"/>
              <a:sym typeface="Arial"/>
            </a:endParaRPr>
          </a:p>
          <a:p>
            <a:pPr indent="0" lvl="0" marL="0" rtl="0" algn="l">
              <a:lnSpc>
                <a:spcPct val="120000"/>
              </a:lnSpc>
              <a:spcBef>
                <a:spcPts val="800"/>
              </a:spcBef>
              <a:spcAft>
                <a:spcPts val="0"/>
              </a:spcAft>
              <a:buNone/>
            </a:pPr>
            <a:r>
              <a:rPr b="0" lang="en" sz="3000">
                <a:solidFill>
                  <a:srgbClr val="111111"/>
                </a:solidFill>
                <a:latin typeface="Arial"/>
                <a:ea typeface="Arial"/>
                <a:cs typeface="Arial"/>
                <a:sym typeface="Arial"/>
              </a:rPr>
              <a:t>Stronger association with AF</a:t>
            </a:r>
            <a:endParaRPr b="0" sz="3000">
              <a:solidFill>
                <a:srgbClr val="111111"/>
              </a:solidFill>
              <a:latin typeface="Arial"/>
              <a:ea typeface="Arial"/>
              <a:cs typeface="Arial"/>
              <a:sym typeface="Arial"/>
            </a:endParaRPr>
          </a:p>
          <a:p>
            <a:pPr indent="0" lvl="0" marL="0" marR="0" rtl="0" algn="l">
              <a:lnSpc>
                <a:spcPct val="115000"/>
              </a:lnSpc>
              <a:spcBef>
                <a:spcPts val="800"/>
              </a:spcBef>
              <a:spcAft>
                <a:spcPts val="0"/>
              </a:spcAft>
              <a:buNone/>
            </a:pPr>
            <a:r>
              <a:t/>
            </a:r>
            <a:endParaRPr b="0" sz="3000">
              <a:solidFill>
                <a:srgbClr val="111111"/>
              </a:solidFill>
              <a:latin typeface="Arial"/>
              <a:ea typeface="Arial"/>
              <a:cs typeface="Arial"/>
              <a:sym typeface="Arial"/>
            </a:endParaRPr>
          </a:p>
          <a:p>
            <a:pPr indent="0" lvl="0" marL="0" rtl="0" algn="l">
              <a:lnSpc>
                <a:spcPct val="133000"/>
              </a:lnSpc>
              <a:spcBef>
                <a:spcPts val="800"/>
              </a:spcBef>
              <a:spcAft>
                <a:spcPts val="0"/>
              </a:spcAft>
              <a:buNone/>
            </a:pPr>
            <a:r>
              <a:rPr b="0" lang="en" sz="1611">
                <a:solidFill>
                  <a:srgbClr val="111111"/>
                </a:solidFill>
                <a:latin typeface="Arial"/>
                <a:ea typeface="Arial"/>
                <a:cs typeface="Arial"/>
                <a:sym typeface="Arial"/>
              </a:rPr>
              <a:t>Epicardial fat has a </a:t>
            </a:r>
            <a:r>
              <a:rPr lang="en" sz="1611">
                <a:solidFill>
                  <a:srgbClr val="111111"/>
                </a:solidFill>
                <a:latin typeface="Arial"/>
                <a:ea typeface="Arial"/>
                <a:cs typeface="Arial"/>
                <a:sym typeface="Arial"/>
              </a:rPr>
              <a:t>stronger association with AF</a:t>
            </a:r>
            <a:r>
              <a:rPr b="0" lang="en" sz="1611">
                <a:solidFill>
                  <a:srgbClr val="111111"/>
                </a:solidFill>
                <a:latin typeface="Arial"/>
                <a:ea typeface="Arial"/>
                <a:cs typeface="Arial"/>
                <a:sym typeface="Arial"/>
              </a:rPr>
              <a:t> than does overall adiposity. </a:t>
            </a:r>
            <a:endParaRPr b="0" sz="1611">
              <a:solidFill>
                <a:srgbClr val="111111"/>
              </a:solidFill>
              <a:latin typeface="Arial"/>
              <a:ea typeface="Arial"/>
              <a:cs typeface="Arial"/>
              <a:sym typeface="Arial"/>
            </a:endParaRPr>
          </a:p>
          <a:p>
            <a:pPr indent="0" lvl="0" marL="0" rtl="0" algn="l">
              <a:lnSpc>
                <a:spcPct val="133000"/>
              </a:lnSpc>
              <a:spcBef>
                <a:spcPts val="0"/>
              </a:spcBef>
              <a:spcAft>
                <a:spcPts val="0"/>
              </a:spcAft>
              <a:buNone/>
            </a:pPr>
            <a:r>
              <a:t/>
            </a:r>
            <a:endParaRPr b="0" sz="1611">
              <a:solidFill>
                <a:srgbClr val="111111"/>
              </a:solidFill>
              <a:latin typeface="Arial"/>
              <a:ea typeface="Arial"/>
              <a:cs typeface="Arial"/>
              <a:sym typeface="Arial"/>
            </a:endParaRPr>
          </a:p>
          <a:p>
            <a:pPr indent="0" lvl="0" marL="0" rtl="0" algn="l">
              <a:lnSpc>
                <a:spcPct val="133000"/>
              </a:lnSpc>
              <a:spcBef>
                <a:spcPts val="0"/>
              </a:spcBef>
              <a:spcAft>
                <a:spcPts val="0"/>
              </a:spcAft>
              <a:buNone/>
            </a:pPr>
            <a:r>
              <a:rPr b="0" lang="en" sz="1611">
                <a:solidFill>
                  <a:srgbClr val="111111"/>
                </a:solidFill>
                <a:latin typeface="Arial"/>
                <a:ea typeface="Arial"/>
                <a:cs typeface="Arial"/>
                <a:sym typeface="Arial"/>
              </a:rPr>
              <a:t>Epicardial fat is associated with the </a:t>
            </a:r>
            <a:r>
              <a:rPr b="0" lang="en" sz="1611">
                <a:solidFill>
                  <a:srgbClr val="111111"/>
                </a:solidFill>
                <a:highlight>
                  <a:srgbClr val="FFFF00"/>
                </a:highlight>
                <a:latin typeface="Arial"/>
                <a:ea typeface="Arial"/>
                <a:cs typeface="Arial"/>
                <a:sym typeface="Arial"/>
              </a:rPr>
              <a:t>risk of recurrent AF after catheter ablation.</a:t>
            </a:r>
            <a:endParaRPr b="0" sz="1611">
              <a:solidFill>
                <a:srgbClr val="111111"/>
              </a:solidFill>
              <a:highlight>
                <a:srgbClr val="FFFF00"/>
              </a:highlight>
              <a:latin typeface="Arial"/>
              <a:ea typeface="Arial"/>
              <a:cs typeface="Arial"/>
              <a:sym typeface="Arial"/>
            </a:endParaRPr>
          </a:p>
          <a:p>
            <a:pPr indent="0" lvl="0" marL="0" rtl="0" algn="ctr">
              <a:spcBef>
                <a:spcPts val="0"/>
              </a:spcBef>
              <a:spcAft>
                <a:spcPts val="0"/>
              </a:spcAft>
              <a:buNone/>
            </a:pPr>
            <a:r>
              <a:t/>
            </a:r>
            <a:endParaRPr/>
          </a:p>
        </p:txBody>
      </p:sp>
      <p:sp>
        <p:nvSpPr>
          <p:cNvPr id="523" name="Google Shape;523;p5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29" name="Google Shape;529;p5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530" name="Google Shape;530;p54"/>
          <p:cNvPicPr preferRelativeResize="0"/>
          <p:nvPr/>
        </p:nvPicPr>
        <p:blipFill>
          <a:blip r:embed="rId3">
            <a:alphaModFix/>
          </a:blip>
          <a:stretch>
            <a:fillRect/>
          </a:stretch>
        </p:blipFill>
        <p:spPr>
          <a:xfrm>
            <a:off x="284025" y="952501"/>
            <a:ext cx="8604426" cy="3146824"/>
          </a:xfrm>
          <a:prstGeom prst="rect">
            <a:avLst/>
          </a:prstGeom>
          <a:noFill/>
          <a:ln>
            <a:noFill/>
          </a:ln>
        </p:spPr>
      </p:pic>
      <p:sp>
        <p:nvSpPr>
          <p:cNvPr id="531" name="Google Shape;531;p54"/>
          <p:cNvSpPr txBox="1"/>
          <p:nvPr/>
        </p:nvSpPr>
        <p:spPr>
          <a:xfrm>
            <a:off x="2234050" y="372350"/>
            <a:ext cx="3039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111111"/>
                </a:solidFill>
                <a:highlight>
                  <a:srgbClr val="FFFFFF"/>
                </a:highlight>
              </a:rPr>
              <a:t>Epicardial</a:t>
            </a:r>
            <a:r>
              <a:rPr b="1" lang="en" sz="2100">
                <a:solidFill>
                  <a:srgbClr val="111111"/>
                </a:solidFill>
                <a:highlight>
                  <a:srgbClr val="FFFFFF"/>
                </a:highlight>
              </a:rPr>
              <a:t> fat and AF</a:t>
            </a:r>
            <a:endParaRPr b="1" sz="2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5"/>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37" name="Google Shape;537;p5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6"/>
          <p:cNvSpPr txBox="1"/>
          <p:nvPr>
            <p:ph idx="1" type="subTitle"/>
          </p:nvPr>
        </p:nvSpPr>
        <p:spPr>
          <a:xfrm>
            <a:off x="2447800" y="1884275"/>
            <a:ext cx="44043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5700">
                <a:latin typeface="Roboto Mono"/>
                <a:ea typeface="Roboto Mono"/>
                <a:cs typeface="Roboto Mono"/>
                <a:sym typeface="Roboto Mono"/>
              </a:rPr>
              <a:t>AF Burden</a:t>
            </a:r>
            <a:endParaRPr sz="5700">
              <a:latin typeface="Roboto Mono"/>
              <a:ea typeface="Roboto Mono"/>
              <a:cs typeface="Roboto Mono"/>
              <a:sym typeface="Roboto Mon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7"/>
          <p:cNvSpPr txBox="1"/>
          <p:nvPr>
            <p:ph type="title"/>
          </p:nvPr>
        </p:nvSpPr>
        <p:spPr>
          <a:xfrm>
            <a:off x="1386500" y="257525"/>
            <a:ext cx="6363300" cy="10059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Clr>
                <a:schemeClr val="accent6"/>
              </a:buClr>
              <a:buSzPts val="1100"/>
              <a:buFont typeface="Arial"/>
              <a:buNone/>
            </a:pPr>
            <a:r>
              <a:rPr lang="en" sz="3650">
                <a:highlight>
                  <a:srgbClr val="FFFFFF"/>
                </a:highlight>
                <a:latin typeface="Roboto"/>
                <a:ea typeface="Roboto"/>
                <a:cs typeface="Roboto"/>
                <a:sym typeface="Roboto"/>
              </a:rPr>
              <a:t>AF burden</a:t>
            </a:r>
            <a:endParaRPr sz="7000"/>
          </a:p>
        </p:txBody>
      </p:sp>
      <p:sp>
        <p:nvSpPr>
          <p:cNvPr id="548" name="Google Shape;548;p57"/>
          <p:cNvSpPr txBox="1"/>
          <p:nvPr>
            <p:ph idx="1" type="subTitle"/>
          </p:nvPr>
        </p:nvSpPr>
        <p:spPr>
          <a:xfrm>
            <a:off x="547900" y="1140525"/>
            <a:ext cx="7791600" cy="3667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250">
                <a:highlight>
                  <a:srgbClr val="FFFFFF"/>
                </a:highlight>
                <a:latin typeface="Roboto"/>
                <a:ea typeface="Roboto"/>
                <a:cs typeface="Roboto"/>
                <a:sym typeface="Roboto"/>
              </a:rPr>
              <a:t>AF burden =  </a:t>
            </a:r>
            <a:r>
              <a:rPr b="1" lang="en" sz="2250">
                <a:highlight>
                  <a:srgbClr val="FFFFFF"/>
                </a:highlight>
                <a:latin typeface="Roboto"/>
                <a:ea typeface="Roboto"/>
                <a:cs typeface="Roboto"/>
                <a:sym typeface="Roboto"/>
              </a:rPr>
              <a:t>frequency and duration</a:t>
            </a:r>
            <a:r>
              <a:rPr lang="en" sz="2250">
                <a:highlight>
                  <a:srgbClr val="FFFFFF"/>
                </a:highlight>
                <a:latin typeface="Roboto"/>
                <a:ea typeface="Roboto"/>
                <a:cs typeface="Roboto"/>
                <a:sym typeface="Roboto"/>
              </a:rPr>
              <a:t> and refers to the </a:t>
            </a:r>
            <a:r>
              <a:rPr b="1" lang="en" sz="2250">
                <a:highlight>
                  <a:srgbClr val="FFFFFF"/>
                </a:highlight>
                <a:latin typeface="Roboto"/>
                <a:ea typeface="Roboto"/>
                <a:cs typeface="Roboto"/>
                <a:sym typeface="Roboto"/>
              </a:rPr>
              <a:t>amount</a:t>
            </a:r>
            <a:r>
              <a:rPr lang="en" sz="2250">
                <a:highlight>
                  <a:srgbClr val="FFFFFF"/>
                </a:highlight>
                <a:latin typeface="Roboto"/>
                <a:ea typeface="Roboto"/>
                <a:cs typeface="Roboto"/>
                <a:sym typeface="Roboto"/>
              </a:rPr>
              <a:t> of AF that an individual has. </a:t>
            </a:r>
            <a:endParaRPr sz="2250">
              <a:highlight>
                <a:srgbClr val="FFFFFF"/>
              </a:highlight>
              <a:latin typeface="Roboto"/>
              <a:ea typeface="Roboto"/>
              <a:cs typeface="Roboto"/>
              <a:sym typeface="Roboto"/>
            </a:endParaRPr>
          </a:p>
          <a:p>
            <a:pPr indent="0" lvl="0" marL="0" rtl="0" algn="ctr">
              <a:spcBef>
                <a:spcPts val="1200"/>
              </a:spcBef>
              <a:spcAft>
                <a:spcPts val="0"/>
              </a:spcAft>
              <a:buNone/>
            </a:pPr>
            <a:r>
              <a:t/>
            </a:r>
            <a:endParaRPr sz="2250">
              <a:highlight>
                <a:srgbClr val="FFFFFF"/>
              </a:highlight>
              <a:latin typeface="Roboto"/>
              <a:ea typeface="Roboto"/>
              <a:cs typeface="Roboto"/>
              <a:sym typeface="Roboto"/>
            </a:endParaRPr>
          </a:p>
          <a:p>
            <a:pPr indent="0" lvl="0" marL="0" rtl="0" algn="l">
              <a:spcBef>
                <a:spcPts val="1200"/>
              </a:spcBef>
              <a:spcAft>
                <a:spcPts val="0"/>
              </a:spcAft>
              <a:buNone/>
            </a:pPr>
            <a:r>
              <a:rPr lang="en" sz="2250">
                <a:highlight>
                  <a:srgbClr val="FFFFFF"/>
                </a:highlight>
                <a:latin typeface="Roboto"/>
                <a:ea typeface="Roboto"/>
                <a:cs typeface="Roboto"/>
                <a:sym typeface="Roboto"/>
              </a:rPr>
              <a:t>AF burden has been defined differently across studies. </a:t>
            </a:r>
            <a:endParaRPr sz="2250">
              <a:highlight>
                <a:srgbClr val="FFFFFF"/>
              </a:highlight>
              <a:latin typeface="Roboto"/>
              <a:ea typeface="Roboto"/>
              <a:cs typeface="Roboto"/>
              <a:sym typeface="Roboto"/>
            </a:endParaRPr>
          </a:p>
          <a:p>
            <a:pPr indent="0" lvl="0" marL="0" rtl="0" algn="ctr">
              <a:spcBef>
                <a:spcPts val="1200"/>
              </a:spcBef>
              <a:spcAft>
                <a:spcPts val="0"/>
              </a:spcAft>
              <a:buNone/>
            </a:pPr>
            <a:r>
              <a:t/>
            </a:r>
            <a:endParaRPr sz="2250">
              <a:highlight>
                <a:srgbClr val="FFFFFF"/>
              </a:highlight>
              <a:latin typeface="Roboto"/>
              <a:ea typeface="Roboto"/>
              <a:cs typeface="Roboto"/>
              <a:sym typeface="Roboto"/>
            </a:endParaRPr>
          </a:p>
          <a:p>
            <a:pPr indent="0" lvl="0" marL="0" rtl="0" algn="l">
              <a:spcBef>
                <a:spcPts val="1200"/>
              </a:spcBef>
              <a:spcAft>
                <a:spcPts val="1200"/>
              </a:spcAft>
              <a:buNone/>
            </a:pPr>
            <a:r>
              <a:rPr lang="en" sz="2250">
                <a:highlight>
                  <a:srgbClr val="FFFFFF"/>
                </a:highlight>
                <a:latin typeface="Roboto"/>
                <a:ea typeface="Roboto"/>
                <a:cs typeface="Roboto"/>
                <a:sym typeface="Roboto"/>
              </a:rPr>
              <a:t>For the purpose of this guideline, AF burden will be defined as the </a:t>
            </a:r>
            <a:r>
              <a:rPr b="1" lang="en" sz="2250">
                <a:highlight>
                  <a:srgbClr val="FFFFFF"/>
                </a:highlight>
                <a:latin typeface="Roboto"/>
                <a:ea typeface="Roboto"/>
                <a:cs typeface="Roboto"/>
                <a:sym typeface="Roboto"/>
              </a:rPr>
              <a:t>durations of an an episode or as a percentage of AF duration during the monitoring period</a:t>
            </a:r>
            <a:r>
              <a:rPr lang="en" sz="2250">
                <a:highlight>
                  <a:srgbClr val="FFFFFF"/>
                </a:highlight>
                <a:latin typeface="Roboto"/>
                <a:ea typeface="Roboto"/>
                <a:cs typeface="Roboto"/>
                <a:sym typeface="Roboto"/>
              </a:rPr>
              <a:t> depending on how it was defined in the individual studies.</a:t>
            </a:r>
            <a:endParaRPr sz="3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8"/>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54" name="Google Shape;554;p5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3"/>
          <p:cNvSpPr txBox="1"/>
          <p:nvPr>
            <p:ph type="title"/>
          </p:nvPr>
        </p:nvSpPr>
        <p:spPr>
          <a:xfrm>
            <a:off x="1349550" y="1121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a:t>
            </a:r>
            <a:endParaRPr/>
          </a:p>
        </p:txBody>
      </p:sp>
      <p:sp>
        <p:nvSpPr>
          <p:cNvPr id="344" name="Google Shape;344;p23"/>
          <p:cNvSpPr txBox="1"/>
          <p:nvPr/>
        </p:nvSpPr>
        <p:spPr>
          <a:xfrm>
            <a:off x="2153575" y="1479075"/>
            <a:ext cx="5160300" cy="199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950">
                <a:solidFill>
                  <a:schemeClr val="dk2"/>
                </a:solidFill>
                <a:highlight>
                  <a:schemeClr val="lt1"/>
                </a:highlight>
                <a:latin typeface="Roboto"/>
                <a:ea typeface="Roboto"/>
                <a:cs typeface="Roboto"/>
                <a:sym typeface="Roboto"/>
              </a:rPr>
              <a:t>A SVT with:</a:t>
            </a:r>
            <a:endParaRPr sz="2950">
              <a:solidFill>
                <a:schemeClr val="dk2"/>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rPr lang="en" sz="2950">
                <a:solidFill>
                  <a:schemeClr val="dk2"/>
                </a:solidFill>
                <a:highlight>
                  <a:schemeClr val="lt1"/>
                </a:highlight>
                <a:latin typeface="Roboto"/>
                <a:ea typeface="Roboto"/>
                <a:cs typeface="Roboto"/>
                <a:sym typeface="Roboto"/>
              </a:rPr>
              <a:t>Uncoordinated A activation</a:t>
            </a:r>
            <a:endParaRPr sz="2950">
              <a:solidFill>
                <a:schemeClr val="dk2"/>
              </a:solidFill>
              <a:highlight>
                <a:schemeClr val="lt1"/>
              </a:highlight>
              <a:latin typeface="Roboto"/>
              <a:ea typeface="Roboto"/>
              <a:cs typeface="Roboto"/>
              <a:sym typeface="Roboto"/>
            </a:endParaRPr>
          </a:p>
          <a:p>
            <a:pPr indent="0" lvl="0" marL="0" rtl="0" algn="l">
              <a:lnSpc>
                <a:spcPct val="115000"/>
              </a:lnSpc>
              <a:spcBef>
                <a:spcPts val="1200"/>
              </a:spcBef>
              <a:spcAft>
                <a:spcPts val="1200"/>
              </a:spcAft>
              <a:buNone/>
            </a:pPr>
            <a:r>
              <a:rPr lang="en" sz="2950">
                <a:solidFill>
                  <a:schemeClr val="dk2"/>
                </a:solidFill>
                <a:highlight>
                  <a:schemeClr val="lt1"/>
                </a:highlight>
                <a:latin typeface="Roboto"/>
                <a:ea typeface="Roboto"/>
                <a:cs typeface="Roboto"/>
                <a:sym typeface="Roboto"/>
              </a:rPr>
              <a:t>Ineffective A contraction</a:t>
            </a:r>
            <a:endParaRPr sz="3900">
              <a:solidFill>
                <a:schemeClr val="dk2"/>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9"/>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450">
                <a:highlight>
                  <a:schemeClr val="lt1"/>
                </a:highlight>
                <a:latin typeface="Roboto"/>
                <a:ea typeface="Roboto"/>
                <a:cs typeface="Roboto"/>
                <a:sym typeface="Roboto"/>
              </a:rPr>
              <a:t>Atrial high-rate Episodes</a:t>
            </a:r>
            <a:endParaRPr sz="3450">
              <a:highlight>
                <a:schemeClr val="lt1"/>
              </a:highlight>
              <a:latin typeface="Roboto"/>
              <a:ea typeface="Roboto"/>
              <a:cs typeface="Roboto"/>
              <a:sym typeface="Roboto"/>
            </a:endParaRPr>
          </a:p>
          <a:p>
            <a:pPr indent="0" lvl="0" marL="0" rtl="0" algn="ctr">
              <a:spcBef>
                <a:spcPts val="0"/>
              </a:spcBef>
              <a:spcAft>
                <a:spcPts val="0"/>
              </a:spcAft>
              <a:buNone/>
            </a:pPr>
            <a:r>
              <a:t/>
            </a:r>
            <a:endParaRPr sz="3450">
              <a:highlight>
                <a:schemeClr val="lt1"/>
              </a:highlight>
              <a:latin typeface="Roboto"/>
              <a:ea typeface="Roboto"/>
              <a:cs typeface="Roboto"/>
              <a:sym typeface="Roboto"/>
            </a:endParaRPr>
          </a:p>
          <a:p>
            <a:pPr indent="0" lvl="0" marL="0" rtl="0" algn="ctr">
              <a:spcBef>
                <a:spcPts val="0"/>
              </a:spcBef>
              <a:spcAft>
                <a:spcPts val="0"/>
              </a:spcAft>
              <a:buNone/>
            </a:pPr>
            <a:r>
              <a:rPr lang="en" sz="3450">
                <a:highlight>
                  <a:schemeClr val="lt1"/>
                </a:highlight>
                <a:latin typeface="Roboto"/>
                <a:ea typeface="Roboto"/>
                <a:cs typeface="Roboto"/>
                <a:sym typeface="Roboto"/>
              </a:rPr>
              <a:t>AHRE</a:t>
            </a:r>
            <a:endParaRPr sz="3450">
              <a:highlight>
                <a:schemeClr val="lt1"/>
              </a:highlight>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0"/>
          <p:cNvSpPr txBox="1"/>
          <p:nvPr>
            <p:ph type="title"/>
          </p:nvPr>
        </p:nvSpPr>
        <p:spPr>
          <a:xfrm>
            <a:off x="1248900" y="2397075"/>
            <a:ext cx="6646200" cy="1588800"/>
          </a:xfrm>
          <a:prstGeom prst="rect">
            <a:avLst/>
          </a:prstGeom>
          <a:ln>
            <a:noFill/>
          </a:ln>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b="0" lang="en" sz="2150">
                <a:solidFill>
                  <a:srgbClr val="333333"/>
                </a:solidFill>
                <a:latin typeface="Roboto"/>
                <a:ea typeface="Roboto"/>
                <a:cs typeface="Roboto"/>
                <a:sym typeface="Roboto"/>
              </a:rPr>
              <a:t>Atrial events exceeding the programmed detection rate limit set by the device.</a:t>
            </a:r>
            <a:r>
              <a:rPr lang="en" sz="2150">
                <a:solidFill>
                  <a:srgbClr val="333333"/>
                </a:solidFill>
                <a:latin typeface="Roboto"/>
                <a:ea typeface="Roboto"/>
                <a:cs typeface="Roboto"/>
                <a:sym typeface="Roboto"/>
              </a:rPr>
              <a:t> </a:t>
            </a:r>
            <a:endParaRPr sz="2150">
              <a:solidFill>
                <a:srgbClr val="333333"/>
              </a:solidFill>
              <a:latin typeface="Roboto"/>
              <a:ea typeface="Roboto"/>
              <a:cs typeface="Roboto"/>
              <a:sym typeface="Roboto"/>
            </a:endParaRPr>
          </a:p>
          <a:p>
            <a:pPr indent="0" lvl="0" marL="0" rtl="0" algn="ctr">
              <a:lnSpc>
                <a:spcPct val="115000"/>
              </a:lnSpc>
              <a:spcBef>
                <a:spcPts val="1200"/>
              </a:spcBef>
              <a:spcAft>
                <a:spcPts val="0"/>
              </a:spcAft>
              <a:buNone/>
            </a:pPr>
            <a:r>
              <a:t/>
            </a:r>
            <a:endParaRPr sz="2150">
              <a:solidFill>
                <a:srgbClr val="333333"/>
              </a:solidFill>
              <a:latin typeface="Roboto"/>
              <a:ea typeface="Roboto"/>
              <a:cs typeface="Roboto"/>
              <a:sym typeface="Roboto"/>
            </a:endParaRPr>
          </a:p>
          <a:p>
            <a:pPr indent="0" lvl="0" marL="0" rtl="0" algn="l">
              <a:lnSpc>
                <a:spcPct val="115000"/>
              </a:lnSpc>
              <a:spcBef>
                <a:spcPts val="1200"/>
              </a:spcBef>
              <a:spcAft>
                <a:spcPts val="0"/>
              </a:spcAft>
              <a:buNone/>
            </a:pPr>
            <a:r>
              <a:rPr b="0" lang="en" sz="2150">
                <a:solidFill>
                  <a:srgbClr val="333333"/>
                </a:solidFill>
                <a:latin typeface="Roboto"/>
                <a:ea typeface="Roboto"/>
                <a:cs typeface="Roboto"/>
                <a:sym typeface="Roboto"/>
              </a:rPr>
              <a:t>Recorded by implanted devices but require visual inspection to confirm AF and exclude other atrial arrhythmias, artifact or oversensing.</a:t>
            </a:r>
            <a:endParaRPr b="0" sz="3100">
              <a:solidFill>
                <a:srgbClr val="333333"/>
              </a:solidFill>
              <a:latin typeface="Calibri"/>
              <a:ea typeface="Calibri"/>
              <a:cs typeface="Calibri"/>
              <a:sym typeface="Calibri"/>
            </a:endParaRPr>
          </a:p>
          <a:p>
            <a:pPr indent="0" lvl="0" marL="0" rtl="0" algn="ctr">
              <a:spcBef>
                <a:spcPts val="1200"/>
              </a:spcBef>
              <a:spcAft>
                <a:spcPts val="0"/>
              </a:spcAft>
              <a:buNone/>
            </a:pPr>
            <a:r>
              <a:t/>
            </a:r>
            <a:endParaRPr>
              <a:solidFill>
                <a:srgbClr val="333333"/>
              </a:solidFill>
            </a:endParaRPr>
          </a:p>
        </p:txBody>
      </p:sp>
      <p:sp>
        <p:nvSpPr>
          <p:cNvPr id="565" name="Google Shape;565;p60"/>
          <p:cNvSpPr txBox="1"/>
          <p:nvPr>
            <p:ph idx="1" type="subTitle"/>
          </p:nvPr>
        </p:nvSpPr>
        <p:spPr>
          <a:xfrm>
            <a:off x="2369850" y="411975"/>
            <a:ext cx="4404300" cy="393600"/>
          </a:xfrm>
          <a:prstGeom prst="rect">
            <a:avLst/>
          </a:prstGeom>
        </p:spPr>
        <p:txBody>
          <a:bodyPr anchorCtr="0" anchor="t" bIns="91425" lIns="91425" spcFirstLastPara="1" rIns="91425" wrap="square" tIns="91425">
            <a:noAutofit/>
          </a:bodyPr>
          <a:lstStyle/>
          <a:p>
            <a:pPr indent="0" lvl="0" marL="0" rtl="0" algn="ctr">
              <a:lnSpc>
                <a:spcPct val="70000"/>
              </a:lnSpc>
              <a:spcBef>
                <a:spcPts val="0"/>
              </a:spcBef>
              <a:spcAft>
                <a:spcPts val="0"/>
              </a:spcAft>
              <a:buSzPts val="605"/>
              <a:buNone/>
            </a:pPr>
            <a:r>
              <a:rPr lang="en" sz="2497">
                <a:solidFill>
                  <a:srgbClr val="333333"/>
                </a:solidFill>
                <a:latin typeface="Roboto"/>
                <a:ea typeface="Roboto"/>
                <a:cs typeface="Roboto"/>
                <a:sym typeface="Roboto"/>
              </a:rPr>
              <a:t>Atrial high-rate episodes</a:t>
            </a:r>
            <a:endParaRPr sz="2497">
              <a:solidFill>
                <a:srgbClr val="333333"/>
              </a:solidFill>
              <a:latin typeface="Roboto"/>
              <a:ea typeface="Roboto"/>
              <a:cs typeface="Roboto"/>
              <a:sym typeface="Roboto"/>
            </a:endParaRPr>
          </a:p>
          <a:p>
            <a:pPr indent="0" lvl="0" marL="0" rtl="0" algn="ctr">
              <a:lnSpc>
                <a:spcPct val="70000"/>
              </a:lnSpc>
              <a:spcBef>
                <a:spcPts val="0"/>
              </a:spcBef>
              <a:spcAft>
                <a:spcPts val="0"/>
              </a:spcAft>
              <a:buSzPts val="605"/>
              <a:buNone/>
            </a:pPr>
            <a:r>
              <a:t/>
            </a:r>
            <a:endParaRPr sz="2497">
              <a:solidFill>
                <a:srgbClr val="333333"/>
              </a:solidFill>
              <a:latin typeface="Roboto"/>
              <a:ea typeface="Roboto"/>
              <a:cs typeface="Roboto"/>
              <a:sym typeface="Roboto"/>
            </a:endParaRPr>
          </a:p>
          <a:p>
            <a:pPr indent="0" lvl="0" marL="0" rtl="0" algn="ctr">
              <a:lnSpc>
                <a:spcPct val="70000"/>
              </a:lnSpc>
              <a:spcBef>
                <a:spcPts val="0"/>
              </a:spcBef>
              <a:spcAft>
                <a:spcPts val="0"/>
              </a:spcAft>
              <a:buSzPts val="605"/>
              <a:buNone/>
            </a:pPr>
            <a:r>
              <a:rPr lang="en" sz="2497">
                <a:solidFill>
                  <a:srgbClr val="333333"/>
                </a:solidFill>
                <a:latin typeface="Roboto"/>
                <a:ea typeface="Roboto"/>
                <a:cs typeface="Roboto"/>
                <a:sym typeface="Roboto"/>
              </a:rPr>
              <a:t>AHRE</a:t>
            </a:r>
            <a:endParaRPr sz="1315">
              <a:solidFill>
                <a:srgbClr val="33333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1"/>
          <p:cNvSpPr txBox="1"/>
          <p:nvPr>
            <p:ph type="title"/>
          </p:nvPr>
        </p:nvSpPr>
        <p:spPr>
          <a:xfrm>
            <a:off x="1215350" y="290725"/>
            <a:ext cx="6063900" cy="984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4900"/>
              <a:t>Warfarin</a:t>
            </a:r>
            <a:endParaRPr sz="4900"/>
          </a:p>
          <a:p>
            <a:pPr indent="0" lvl="0" marL="0" rtl="0" algn="ctr">
              <a:spcBef>
                <a:spcPts val="0"/>
              </a:spcBef>
              <a:spcAft>
                <a:spcPts val="0"/>
              </a:spcAft>
              <a:buNone/>
            </a:pPr>
            <a:r>
              <a:rPr lang="en" sz="2550">
                <a:solidFill>
                  <a:srgbClr val="333333"/>
                </a:solidFill>
                <a:highlight>
                  <a:srgbClr val="F9CB9C"/>
                </a:highlight>
                <a:latin typeface="Roboto"/>
                <a:ea typeface="Roboto"/>
                <a:cs typeface="Roboto"/>
                <a:sym typeface="Roboto"/>
              </a:rPr>
              <a:t>Less routine use of warfarin in practice.</a:t>
            </a:r>
            <a:endParaRPr sz="4900">
              <a:highlight>
                <a:srgbClr val="F9CB9C"/>
              </a:highlight>
            </a:endParaRPr>
          </a:p>
        </p:txBody>
      </p:sp>
      <p:sp>
        <p:nvSpPr>
          <p:cNvPr id="571" name="Google Shape;571;p61"/>
          <p:cNvSpPr txBox="1"/>
          <p:nvPr>
            <p:ph idx="1" type="subTitle"/>
          </p:nvPr>
        </p:nvSpPr>
        <p:spPr>
          <a:xfrm>
            <a:off x="335450" y="1196425"/>
            <a:ext cx="8531700" cy="3723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accent6"/>
              </a:buClr>
              <a:buSzPts val="1100"/>
              <a:buFont typeface="Arial"/>
              <a:buNone/>
            </a:pPr>
            <a:r>
              <a:t/>
            </a:r>
            <a:endParaRPr sz="2550">
              <a:solidFill>
                <a:srgbClr val="333333"/>
              </a:solidFill>
              <a:highlight>
                <a:srgbClr val="FFFFFF"/>
              </a:highlight>
              <a:latin typeface="Roboto"/>
              <a:ea typeface="Roboto"/>
              <a:cs typeface="Roboto"/>
              <a:sym typeface="Roboto"/>
            </a:endParaRPr>
          </a:p>
          <a:p>
            <a:pPr indent="0" lvl="0" marL="0" rtl="0" algn="l">
              <a:spcBef>
                <a:spcPts val="1200"/>
              </a:spcBef>
              <a:spcAft>
                <a:spcPts val="0"/>
              </a:spcAft>
              <a:buNone/>
            </a:pPr>
            <a:r>
              <a:rPr lang="en" sz="2550">
                <a:solidFill>
                  <a:srgbClr val="333333"/>
                </a:solidFill>
                <a:highlight>
                  <a:srgbClr val="FFFFFF"/>
                </a:highlight>
                <a:latin typeface="Roboto"/>
                <a:ea typeface="Roboto"/>
                <a:cs typeface="Roboto"/>
                <a:sym typeface="Roboto"/>
              </a:rPr>
              <a:t>=</a:t>
            </a:r>
            <a:r>
              <a:rPr lang="en" sz="2550">
                <a:solidFill>
                  <a:srgbClr val="333333"/>
                </a:solidFill>
                <a:highlight>
                  <a:srgbClr val="FFFFFF"/>
                </a:highlight>
                <a:latin typeface="Roboto"/>
                <a:ea typeface="Roboto"/>
                <a:cs typeface="Roboto"/>
                <a:sym typeface="Roboto"/>
              </a:rPr>
              <a:t>A narrow therapeutic window based on INRs, </a:t>
            </a:r>
            <a:endParaRPr sz="2550">
              <a:solidFill>
                <a:srgbClr val="333333"/>
              </a:solidFill>
              <a:highlight>
                <a:srgbClr val="FFFFFF"/>
              </a:highlight>
              <a:latin typeface="Roboto"/>
              <a:ea typeface="Roboto"/>
              <a:cs typeface="Roboto"/>
              <a:sym typeface="Roboto"/>
            </a:endParaRPr>
          </a:p>
          <a:p>
            <a:pPr indent="0" lvl="0" marL="0" rtl="0" algn="l">
              <a:spcBef>
                <a:spcPts val="1200"/>
              </a:spcBef>
              <a:spcAft>
                <a:spcPts val="0"/>
              </a:spcAft>
              <a:buNone/>
            </a:pPr>
            <a:r>
              <a:rPr lang="en" sz="2550">
                <a:solidFill>
                  <a:srgbClr val="333333"/>
                </a:solidFill>
                <a:highlight>
                  <a:srgbClr val="FFFFFF"/>
                </a:highlight>
                <a:latin typeface="Roboto"/>
                <a:ea typeface="Roboto"/>
                <a:cs typeface="Roboto"/>
                <a:sym typeface="Roboto"/>
              </a:rPr>
              <a:t>=Frequent monitoring, </a:t>
            </a:r>
            <a:endParaRPr sz="2550">
              <a:solidFill>
                <a:srgbClr val="333333"/>
              </a:solidFill>
              <a:highlight>
                <a:srgbClr val="FFFFFF"/>
              </a:highlight>
              <a:latin typeface="Roboto"/>
              <a:ea typeface="Roboto"/>
              <a:cs typeface="Roboto"/>
              <a:sym typeface="Roboto"/>
            </a:endParaRPr>
          </a:p>
          <a:p>
            <a:pPr indent="0" lvl="0" marL="0" rtl="0" algn="l">
              <a:spcBef>
                <a:spcPts val="1200"/>
              </a:spcBef>
              <a:spcAft>
                <a:spcPts val="0"/>
              </a:spcAft>
              <a:buNone/>
            </a:pPr>
            <a:r>
              <a:rPr lang="en" sz="2550">
                <a:solidFill>
                  <a:srgbClr val="333333"/>
                </a:solidFill>
                <a:highlight>
                  <a:srgbClr val="FFFFFF"/>
                </a:highlight>
                <a:latin typeface="Roboto"/>
                <a:ea typeface="Roboto"/>
                <a:cs typeface="Roboto"/>
                <a:sym typeface="Roboto"/>
              </a:rPr>
              <a:t>=More frequent drug interactions (mainly through CYP2C9),</a:t>
            </a:r>
            <a:endParaRPr sz="2550">
              <a:solidFill>
                <a:srgbClr val="333333"/>
              </a:solidFill>
              <a:highlight>
                <a:srgbClr val="FFFFFF"/>
              </a:highlight>
              <a:latin typeface="Roboto"/>
              <a:ea typeface="Roboto"/>
              <a:cs typeface="Roboto"/>
              <a:sym typeface="Roboto"/>
            </a:endParaRPr>
          </a:p>
          <a:p>
            <a:pPr indent="0" lvl="0" marL="0" rtl="0" algn="l">
              <a:spcBef>
                <a:spcPts val="1200"/>
              </a:spcBef>
              <a:spcAft>
                <a:spcPts val="0"/>
              </a:spcAft>
              <a:buNone/>
            </a:pPr>
            <a:r>
              <a:rPr lang="en" sz="2550">
                <a:solidFill>
                  <a:srgbClr val="333333"/>
                </a:solidFill>
                <a:highlight>
                  <a:srgbClr val="FFFFFF"/>
                </a:highlight>
                <a:latin typeface="Roboto"/>
                <a:ea typeface="Roboto"/>
                <a:cs typeface="Roboto"/>
                <a:sym typeface="Roboto"/>
              </a:rPr>
              <a:t>=Dietary restrictions,</a:t>
            </a:r>
            <a:endParaRPr sz="2550">
              <a:solidFill>
                <a:srgbClr val="333333"/>
              </a:solidFill>
              <a:highlight>
                <a:srgbClr val="FFFFFF"/>
              </a:highlight>
              <a:latin typeface="Roboto"/>
              <a:ea typeface="Roboto"/>
              <a:cs typeface="Roboto"/>
              <a:sym typeface="Roboto"/>
            </a:endParaRPr>
          </a:p>
          <a:p>
            <a:pPr indent="0" lvl="0" marL="0" rtl="0" algn="l">
              <a:spcBef>
                <a:spcPts val="1200"/>
              </a:spcBef>
              <a:spcAft>
                <a:spcPts val="1200"/>
              </a:spcAft>
              <a:buNone/>
            </a:pPr>
            <a:r>
              <a:rPr lang="en" sz="2550">
                <a:solidFill>
                  <a:srgbClr val="333333"/>
                </a:solidFill>
                <a:highlight>
                  <a:srgbClr val="FFFFFF"/>
                </a:highlight>
                <a:latin typeface="Roboto"/>
                <a:ea typeface="Roboto"/>
                <a:cs typeface="Roboto"/>
                <a:sym typeface="Roboto"/>
              </a:rPr>
              <a:t>=Low clinical safety profile </a:t>
            </a:r>
            <a:endParaRPr sz="35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2"/>
          <p:cNvSpPr txBox="1"/>
          <p:nvPr>
            <p:ph type="title"/>
          </p:nvPr>
        </p:nvSpPr>
        <p:spPr>
          <a:xfrm>
            <a:off x="1311150" y="1150450"/>
            <a:ext cx="6521700" cy="13641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2000">
                <a:latin typeface="Roboto"/>
                <a:ea typeface="Roboto"/>
                <a:cs typeface="Roboto"/>
                <a:sym typeface="Roboto"/>
              </a:rPr>
              <a:t>Oral Anticoags</a:t>
            </a:r>
            <a:endParaRPr b="1" sz="2000">
              <a:latin typeface="Roboto"/>
              <a:ea typeface="Roboto"/>
              <a:cs typeface="Roboto"/>
              <a:sym typeface="Roboto"/>
            </a:endParaRPr>
          </a:p>
          <a:p>
            <a:pPr indent="0" lvl="0" marL="0" rtl="0" algn="l">
              <a:lnSpc>
                <a:spcPct val="115000"/>
              </a:lnSpc>
              <a:spcBef>
                <a:spcPts val="1200"/>
              </a:spcBef>
              <a:spcAft>
                <a:spcPts val="0"/>
              </a:spcAft>
              <a:buNone/>
            </a:pPr>
            <a:r>
              <a:rPr b="1" lang="en" sz="2000">
                <a:latin typeface="Roboto"/>
                <a:ea typeface="Roboto"/>
                <a:cs typeface="Roboto"/>
                <a:sym typeface="Roboto"/>
              </a:rPr>
              <a:t>for Device-Detected Atrial High</a:t>
            </a:r>
            <a:r>
              <a:rPr b="1" lang="en" sz="2000">
                <a:latin typeface="Roboto"/>
                <a:ea typeface="Roboto"/>
                <a:cs typeface="Roboto"/>
                <a:sym typeface="Roboto"/>
              </a:rPr>
              <a:t>-R</a:t>
            </a:r>
            <a:r>
              <a:rPr b="1" lang="en" sz="2000">
                <a:latin typeface="Roboto"/>
                <a:ea typeface="Roboto"/>
                <a:cs typeface="Roboto"/>
                <a:sym typeface="Roboto"/>
              </a:rPr>
              <a:t>ate Episodes Among Pts Without a Previous Dx of AF</a:t>
            </a:r>
            <a:endParaRPr b="1" sz="2000">
              <a:latin typeface="Roboto"/>
              <a:ea typeface="Roboto"/>
              <a:cs typeface="Roboto"/>
              <a:sym typeface="Roboto"/>
            </a:endParaRPr>
          </a:p>
          <a:p>
            <a:pPr indent="0" lvl="0" marL="0" rtl="0" algn="l">
              <a:lnSpc>
                <a:spcPct val="115000"/>
              </a:lnSpc>
              <a:spcBef>
                <a:spcPts val="1200"/>
              </a:spcBef>
              <a:spcAft>
                <a:spcPts val="0"/>
              </a:spcAft>
              <a:buClr>
                <a:schemeClr val="accent6"/>
              </a:buClr>
              <a:buSzPts val="1100"/>
              <a:buFont typeface="Arial"/>
              <a:buNone/>
            </a:pPr>
            <a:r>
              <a:t/>
            </a:r>
            <a:endParaRPr b="1" sz="2000">
              <a:latin typeface="Roboto"/>
              <a:ea typeface="Roboto"/>
              <a:cs typeface="Roboto"/>
              <a:sym typeface="Roboto"/>
            </a:endParaRPr>
          </a:p>
          <a:p>
            <a:pPr indent="0" lvl="0" marL="0" rtl="0" algn="ctr">
              <a:spcBef>
                <a:spcPts val="200"/>
              </a:spcBef>
              <a:spcAft>
                <a:spcPts val="0"/>
              </a:spcAft>
              <a:buNone/>
            </a:pPr>
            <a:r>
              <a:t/>
            </a:r>
            <a:endParaRPr/>
          </a:p>
        </p:txBody>
      </p:sp>
      <p:sp>
        <p:nvSpPr>
          <p:cNvPr id="577" name="Google Shape;577;p62"/>
          <p:cNvSpPr txBox="1"/>
          <p:nvPr>
            <p:ph idx="1" type="subTitle"/>
          </p:nvPr>
        </p:nvSpPr>
        <p:spPr>
          <a:xfrm>
            <a:off x="847825" y="-401275"/>
            <a:ext cx="7455600" cy="267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a:ea typeface="Roboto"/>
              <a:cs typeface="Roboto"/>
              <a:sym typeface="Roboto"/>
            </a:endParaRPr>
          </a:p>
          <a:p>
            <a:pPr indent="0" lvl="0" marL="0" rtl="0" algn="ctr">
              <a:spcBef>
                <a:spcPts val="1200"/>
              </a:spcBef>
              <a:spcAft>
                <a:spcPts val="0"/>
              </a:spcAft>
              <a:buNone/>
            </a:pPr>
            <a:r>
              <a:t/>
            </a:r>
            <a:endParaRPr sz="1800">
              <a:latin typeface="Roboto"/>
              <a:ea typeface="Roboto"/>
              <a:cs typeface="Roboto"/>
              <a:sym typeface="Roboto"/>
            </a:endParaRPr>
          </a:p>
          <a:p>
            <a:pPr indent="0" lvl="0" marL="0" rtl="0" algn="ctr">
              <a:spcBef>
                <a:spcPts val="1200"/>
              </a:spcBef>
              <a:spcAft>
                <a:spcPts val="0"/>
              </a:spcAft>
              <a:buNone/>
            </a:pPr>
            <a:r>
              <a:t/>
            </a:r>
            <a:endParaRPr sz="1800">
              <a:latin typeface="Roboto"/>
              <a:ea typeface="Roboto"/>
              <a:cs typeface="Roboto"/>
              <a:sym typeface="Roboto"/>
            </a:endParaRPr>
          </a:p>
          <a:p>
            <a:pPr indent="0" lvl="0" marL="0" rtl="0" algn="ctr">
              <a:spcBef>
                <a:spcPts val="1200"/>
              </a:spcBef>
              <a:spcAft>
                <a:spcPts val="0"/>
              </a:spcAft>
              <a:buNone/>
            </a:pPr>
            <a:r>
              <a:rPr lang="en" sz="1800">
                <a:latin typeface="Roboto"/>
                <a:ea typeface="Roboto"/>
                <a:cs typeface="Roboto"/>
                <a:sym typeface="Roboto"/>
              </a:rPr>
              <a:t>    </a:t>
            </a:r>
            <a:endParaRPr b="1" sz="1800">
              <a:latin typeface="Roboto"/>
              <a:ea typeface="Roboto"/>
              <a:cs typeface="Roboto"/>
              <a:sym typeface="Roboto"/>
            </a:endParaRPr>
          </a:p>
          <a:p>
            <a:pPr indent="0" lvl="0" marL="0" rtl="0" algn="l">
              <a:spcBef>
                <a:spcPts val="1200"/>
              </a:spcBef>
              <a:spcAft>
                <a:spcPts val="0"/>
              </a:spcAft>
              <a:buNone/>
            </a:pPr>
            <a:r>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AHRE lasting ≥</a:t>
            </a:r>
            <a:r>
              <a:rPr b="1" lang="en" sz="1800">
                <a:latin typeface="Roboto"/>
                <a:ea typeface="Roboto"/>
                <a:cs typeface="Roboto"/>
                <a:sym typeface="Roboto"/>
              </a:rPr>
              <a:t>24 hrs</a:t>
            </a:r>
            <a:r>
              <a:rPr lang="en" sz="1800">
                <a:latin typeface="Roboto"/>
                <a:ea typeface="Roboto"/>
                <a:cs typeface="Roboto"/>
                <a:sym typeface="Roboto"/>
              </a:rPr>
              <a:t>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CHA2DS2-VASc ≥</a:t>
            </a:r>
            <a:r>
              <a:rPr b="1" lang="en" sz="1800">
                <a:latin typeface="Roboto"/>
                <a:ea typeface="Roboto"/>
                <a:cs typeface="Roboto"/>
                <a:sym typeface="Roboto"/>
              </a:rPr>
              <a:t>2</a:t>
            </a:r>
            <a:endParaRPr b="1" sz="1800">
              <a:latin typeface="Roboto"/>
              <a:ea typeface="Roboto"/>
              <a:cs typeface="Roboto"/>
              <a:sym typeface="Roboto"/>
            </a:endParaRPr>
          </a:p>
          <a:p>
            <a:pPr indent="0" lvl="0" marL="0" rtl="0" algn="l">
              <a:spcBef>
                <a:spcPts val="1200"/>
              </a:spcBef>
              <a:spcAft>
                <a:spcPts val="0"/>
              </a:spcAft>
              <a:buNone/>
            </a:pPr>
            <a:r>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AHRE lasting  </a:t>
            </a:r>
            <a:r>
              <a:rPr b="1" lang="en" sz="1800">
                <a:latin typeface="Roboto"/>
                <a:ea typeface="Roboto"/>
                <a:cs typeface="Roboto"/>
                <a:sym typeface="Roboto"/>
              </a:rPr>
              <a:t>5 min-24 hrs</a:t>
            </a:r>
            <a:r>
              <a:rPr lang="en" sz="1800">
                <a:latin typeface="Roboto"/>
                <a:ea typeface="Roboto"/>
                <a:cs typeface="Roboto"/>
                <a:sym typeface="Roboto"/>
              </a:rPr>
              <a:t>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CHA2DS2-VASc ≥</a:t>
            </a:r>
            <a:r>
              <a:rPr b="1" lang="en" sz="1800">
                <a:latin typeface="Roboto"/>
                <a:ea typeface="Roboto"/>
                <a:cs typeface="Roboto"/>
                <a:sym typeface="Roboto"/>
              </a:rPr>
              <a:t>3</a:t>
            </a:r>
            <a:r>
              <a:rPr lang="en" sz="1800">
                <a:latin typeface="Roboto"/>
                <a:ea typeface="Roboto"/>
                <a:cs typeface="Roboto"/>
                <a:sym typeface="Roboto"/>
              </a:rPr>
              <a:t>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2a</a:t>
            </a:r>
            <a:endParaRPr sz="1800">
              <a:latin typeface="Roboto"/>
              <a:ea typeface="Roboto"/>
              <a:cs typeface="Roboto"/>
              <a:sym typeface="Roboto"/>
            </a:endParaRPr>
          </a:p>
          <a:p>
            <a:pPr indent="0" lvl="0" marL="0" rtl="0" algn="ctr">
              <a:spcBef>
                <a:spcPts val="1200"/>
              </a:spcBef>
              <a:spcAft>
                <a:spcPts val="0"/>
              </a:spcAft>
              <a:buNone/>
            </a:pPr>
            <a:r>
              <a:t/>
            </a:r>
            <a:endParaRPr sz="1800">
              <a:latin typeface="Roboto"/>
              <a:ea typeface="Roboto"/>
              <a:cs typeface="Roboto"/>
              <a:sym typeface="Roboto"/>
            </a:endParaRPr>
          </a:p>
          <a:p>
            <a:pPr indent="0" lvl="0" marL="0" rtl="0" algn="ctr">
              <a:spcBef>
                <a:spcPts val="1200"/>
              </a:spcBef>
              <a:spcAft>
                <a:spcPts val="0"/>
              </a:spcAft>
              <a:buNone/>
            </a:pPr>
            <a:r>
              <a:t/>
            </a:r>
            <a:endParaRPr sz="1800">
              <a:latin typeface="Roboto"/>
              <a:ea typeface="Roboto"/>
              <a:cs typeface="Roboto"/>
              <a:sym typeface="Roboto"/>
            </a:endParaRPr>
          </a:p>
          <a:p>
            <a:pPr indent="0" lvl="0" marL="0" rtl="0" algn="ctr">
              <a:spcBef>
                <a:spcPts val="1200"/>
              </a:spcBef>
              <a:spcAft>
                <a:spcPts val="0"/>
              </a:spcAft>
              <a:buNone/>
            </a:pPr>
            <a:r>
              <a:t/>
            </a:r>
            <a:endParaRPr sz="1800">
              <a:latin typeface="Roboto"/>
              <a:ea typeface="Roboto"/>
              <a:cs typeface="Roboto"/>
              <a:sym typeface="Roboto"/>
            </a:endParaRPr>
          </a:p>
          <a:p>
            <a:pPr indent="0" lvl="0" marL="0" rtl="0" algn="l">
              <a:spcBef>
                <a:spcPts val="1200"/>
              </a:spcBef>
              <a:spcAft>
                <a:spcPts val="0"/>
              </a:spcAft>
              <a:buNone/>
            </a:pPr>
            <a:r>
              <a:rPr lang="en" sz="1800">
                <a:latin typeface="Roboto"/>
                <a:ea typeface="Roboto"/>
                <a:cs typeface="Roboto"/>
                <a:sym typeface="Roboto"/>
              </a:rPr>
              <a:t>						</a:t>
            </a:r>
            <a:endParaRPr sz="1800">
              <a:latin typeface="Roboto"/>
              <a:ea typeface="Roboto"/>
              <a:cs typeface="Roboto"/>
              <a:sym typeface="Roboto"/>
            </a:endParaRPr>
          </a:p>
          <a:p>
            <a:pPr indent="0" lvl="0" marL="0" rtl="0" algn="l">
              <a:spcBef>
                <a:spcPts val="1200"/>
              </a:spcBef>
              <a:spcAft>
                <a:spcPts val="0"/>
              </a:spcAft>
              <a:buNone/>
            </a:pPr>
            <a:r>
              <a:t/>
            </a:r>
            <a:endParaRPr sz="1800">
              <a:latin typeface="Roboto"/>
              <a:ea typeface="Roboto"/>
              <a:cs typeface="Roboto"/>
              <a:sym typeface="Roboto"/>
            </a:endParaRPr>
          </a:p>
          <a:p>
            <a:pPr indent="0" lvl="0" marL="0" rtl="0" algn="l">
              <a:spcBef>
                <a:spcPts val="1200"/>
              </a:spcBef>
              <a:spcAft>
                <a:spcPts val="0"/>
              </a:spcAft>
              <a:buNone/>
            </a:pPr>
            <a:r>
              <a:t/>
            </a:r>
            <a:endParaRPr sz="1800">
              <a:latin typeface="Roboto"/>
              <a:ea typeface="Roboto"/>
              <a:cs typeface="Roboto"/>
              <a:sym typeface="Roboto"/>
            </a:endParaRPr>
          </a:p>
          <a:p>
            <a:pPr indent="0" lvl="0" marL="0" rtl="0" algn="l">
              <a:spcBef>
                <a:spcPts val="1200"/>
              </a:spcBef>
              <a:spcAft>
                <a:spcPts val="0"/>
              </a:spcAft>
              <a:buNone/>
            </a:pPr>
            <a:r>
              <a:t/>
            </a:r>
            <a:endParaRPr sz="1800">
              <a:latin typeface="Roboto"/>
              <a:ea typeface="Roboto"/>
              <a:cs typeface="Roboto"/>
              <a:sym typeface="Roboto"/>
            </a:endParaRPr>
          </a:p>
          <a:p>
            <a:pPr indent="0" lvl="0" marL="0" rtl="0" algn="ctr">
              <a:spcBef>
                <a:spcPts val="1200"/>
              </a:spcBef>
              <a:spcAft>
                <a:spcPts val="1200"/>
              </a:spcAft>
              <a:buNone/>
            </a:pPr>
            <a:r>
              <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450">
                <a:solidFill>
                  <a:srgbClr val="333333"/>
                </a:solidFill>
                <a:latin typeface="Roboto"/>
                <a:ea typeface="Roboto"/>
                <a:cs typeface="Roboto"/>
                <a:sym typeface="Roboto"/>
              </a:rPr>
              <a:t>Device-detected </a:t>
            </a:r>
            <a:r>
              <a:rPr lang="en" sz="2450">
                <a:solidFill>
                  <a:srgbClr val="333333"/>
                </a:solidFill>
                <a:highlight>
                  <a:srgbClr val="FFE599"/>
                </a:highlight>
                <a:latin typeface="Roboto"/>
                <a:ea typeface="Roboto"/>
                <a:cs typeface="Roboto"/>
                <a:sym typeface="Roboto"/>
              </a:rPr>
              <a:t>AHRE</a:t>
            </a:r>
            <a:r>
              <a:rPr lang="en" sz="2450">
                <a:solidFill>
                  <a:srgbClr val="333333"/>
                </a:solidFill>
                <a:latin typeface="Roboto"/>
                <a:ea typeface="Roboto"/>
                <a:cs typeface="Roboto"/>
                <a:sym typeface="Roboto"/>
              </a:rPr>
              <a:t> lasting </a:t>
            </a:r>
            <a:r>
              <a:rPr b="1" lang="en" sz="2450">
                <a:solidFill>
                  <a:srgbClr val="333333"/>
                </a:solidFill>
                <a:highlight>
                  <a:srgbClr val="F9CB9C"/>
                </a:highlight>
                <a:latin typeface="Roboto"/>
                <a:ea typeface="Roboto"/>
                <a:cs typeface="Roboto"/>
                <a:sym typeface="Roboto"/>
              </a:rPr>
              <a:t>&lt;5 min</a:t>
            </a:r>
            <a:r>
              <a:rPr lang="en" sz="2450">
                <a:solidFill>
                  <a:srgbClr val="333333"/>
                </a:solidFill>
                <a:latin typeface="Roboto"/>
                <a:ea typeface="Roboto"/>
                <a:cs typeface="Roboto"/>
                <a:sym typeface="Roboto"/>
              </a:rPr>
              <a:t> and without another indication for oral anticoagulation should </a:t>
            </a:r>
            <a:r>
              <a:rPr lang="en" sz="2450">
                <a:solidFill>
                  <a:srgbClr val="333333"/>
                </a:solidFill>
                <a:highlight>
                  <a:srgbClr val="F9CB9C"/>
                </a:highlight>
                <a:latin typeface="Roboto"/>
                <a:ea typeface="Roboto"/>
                <a:cs typeface="Roboto"/>
                <a:sym typeface="Roboto"/>
              </a:rPr>
              <a:t>not receive</a:t>
            </a:r>
            <a:r>
              <a:rPr lang="en" sz="2450">
                <a:solidFill>
                  <a:srgbClr val="333333"/>
                </a:solidFill>
                <a:latin typeface="Roboto"/>
                <a:ea typeface="Roboto"/>
                <a:cs typeface="Roboto"/>
                <a:sym typeface="Roboto"/>
              </a:rPr>
              <a:t> oral anticoagulation.</a:t>
            </a:r>
            <a:endParaRPr sz="7000"/>
          </a:p>
        </p:txBody>
      </p:sp>
      <p:sp>
        <p:nvSpPr>
          <p:cNvPr id="583" name="Google Shape;583;p63"/>
          <p:cNvSpPr txBox="1"/>
          <p:nvPr/>
        </p:nvSpPr>
        <p:spPr>
          <a:xfrm>
            <a:off x="3426525" y="523025"/>
            <a:ext cx="30183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200"/>
              </a:spcAft>
              <a:buNone/>
            </a:pPr>
            <a:r>
              <a:rPr b="1" lang="en" sz="3000">
                <a:solidFill>
                  <a:schemeClr val="dk2"/>
                </a:solidFill>
                <a:latin typeface="Roboto"/>
                <a:ea typeface="Roboto"/>
                <a:cs typeface="Roboto"/>
                <a:sym typeface="Roboto"/>
              </a:rPr>
              <a:t>Anticoagulation</a:t>
            </a:r>
            <a:endParaRPr sz="3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89" name="Google Shape;589;p6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5"/>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Case</a:t>
            </a:r>
            <a:endParaRPr/>
          </a:p>
        </p:txBody>
      </p:sp>
      <p:sp>
        <p:nvSpPr>
          <p:cNvPr id="595" name="Google Shape;595;p6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6"/>
          <p:cNvSpPr txBox="1"/>
          <p:nvPr>
            <p:ph type="title"/>
          </p:nvPr>
        </p:nvSpPr>
        <p:spPr>
          <a:xfrm>
            <a:off x="980475" y="982950"/>
            <a:ext cx="6646200" cy="158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2050">
                <a:solidFill>
                  <a:srgbClr val="333333"/>
                </a:solidFill>
                <a:highlight>
                  <a:srgbClr val="FFFFFF"/>
                </a:highlight>
                <a:latin typeface="Arial"/>
                <a:ea typeface="Arial"/>
                <a:cs typeface="Arial"/>
                <a:sym typeface="Arial"/>
              </a:rPr>
              <a:t>A 69-year-old man with hypertension, heart failure with preserved ejection fraction, and obstructive sleep apnea presents with shortness of breath and elevated heart rate. An electrocardiogram (ECG) is obtained .</a:t>
            </a:r>
            <a:endParaRPr sz="6200"/>
          </a:p>
        </p:txBody>
      </p:sp>
      <p:sp>
        <p:nvSpPr>
          <p:cNvPr id="601" name="Google Shape;601;p6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7"/>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07" name="Google Shape;607;p67"/>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8"/>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613" name="Google Shape;613;p6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614" name="Google Shape;614;p68"/>
          <p:cNvPicPr preferRelativeResize="0"/>
          <p:nvPr/>
        </p:nvPicPr>
        <p:blipFill>
          <a:blip r:embed="rId3">
            <a:alphaModFix/>
          </a:blip>
          <a:stretch>
            <a:fillRect/>
          </a:stretch>
        </p:blipFill>
        <p:spPr>
          <a:xfrm>
            <a:off x="1815350" y="414625"/>
            <a:ext cx="5378825" cy="4320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New onset AF ?</a:t>
            </a:r>
            <a:endParaRPr/>
          </a:p>
        </p:txBody>
      </p:sp>
      <p:sp>
        <p:nvSpPr>
          <p:cNvPr id="350" name="Google Shape;350;p2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9"/>
          <p:cNvSpPr txBox="1"/>
          <p:nvPr>
            <p:ph type="title"/>
          </p:nvPr>
        </p:nvSpPr>
        <p:spPr>
          <a:xfrm>
            <a:off x="954475" y="36152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620" name="Google Shape;620;p6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
        <p:nvSpPr>
          <p:cNvPr id="621" name="Google Shape;621;p69"/>
          <p:cNvSpPr txBox="1"/>
          <p:nvPr/>
        </p:nvSpPr>
        <p:spPr>
          <a:xfrm>
            <a:off x="883225" y="654900"/>
            <a:ext cx="6433800" cy="472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rgbClr val="333333"/>
                </a:solidFill>
                <a:highlight>
                  <a:srgbClr val="FFFFFF"/>
                </a:highlight>
              </a:rPr>
              <a:t>A 69-year-old man with hypertension, heart failure with preserved ejection fraction, and obstructive sleep apnea presents with shortness of breath and elevated heart rate. An electrocardiogram (ECG) is obtained (Figure 1).</a:t>
            </a:r>
            <a:endParaRPr sz="1450">
              <a:solidFill>
                <a:srgbClr val="333333"/>
              </a:solidFill>
              <a:highlight>
                <a:srgbClr val="FFFFFF"/>
              </a:highlight>
            </a:endParaRPr>
          </a:p>
          <a:p>
            <a:pPr indent="0" lvl="0" marL="0" rtl="0" algn="l">
              <a:spcBef>
                <a:spcPts val="0"/>
              </a:spcBef>
              <a:spcAft>
                <a:spcPts val="0"/>
              </a:spcAft>
              <a:buNone/>
            </a:pPr>
            <a:r>
              <a:t/>
            </a:r>
            <a:endParaRPr sz="1450">
              <a:solidFill>
                <a:srgbClr val="333333"/>
              </a:solidFill>
              <a:highlight>
                <a:srgbClr val="FFFFFF"/>
              </a:highlight>
            </a:endParaRPr>
          </a:p>
          <a:p>
            <a:pPr indent="0" lvl="0" marL="0" rtl="0" algn="l">
              <a:spcBef>
                <a:spcPts val="0"/>
              </a:spcBef>
              <a:spcAft>
                <a:spcPts val="0"/>
              </a:spcAft>
              <a:buNone/>
            </a:pPr>
            <a:r>
              <a:rPr lang="en" sz="1450">
                <a:solidFill>
                  <a:srgbClr val="333333"/>
                </a:solidFill>
                <a:highlight>
                  <a:srgbClr val="FFFFFF"/>
                </a:highlight>
              </a:rPr>
              <a:t>Ablation at which one of the following sites is most likely to terminate his arrhythmia?</a:t>
            </a:r>
            <a:endParaRPr sz="1450">
              <a:solidFill>
                <a:srgbClr val="333333"/>
              </a:solidFill>
              <a:highlight>
                <a:srgbClr val="FFFFFF"/>
              </a:highlight>
            </a:endParaRPr>
          </a:p>
          <a:p>
            <a:pPr indent="0" lvl="0" marL="0" rtl="0" algn="l">
              <a:spcBef>
                <a:spcPts val="0"/>
              </a:spcBef>
              <a:spcAft>
                <a:spcPts val="0"/>
              </a:spcAft>
              <a:buNone/>
            </a:pPr>
            <a:r>
              <a:t/>
            </a:r>
            <a:endParaRPr sz="1450">
              <a:solidFill>
                <a:srgbClr val="333333"/>
              </a:solidFill>
              <a:highlight>
                <a:srgbClr val="FFFFFF"/>
              </a:highlight>
            </a:endParaRPr>
          </a:p>
          <a:p>
            <a:pPr indent="0" lvl="0" marL="0" rtl="0" algn="l">
              <a:lnSpc>
                <a:spcPct val="115000"/>
              </a:lnSpc>
              <a:spcBef>
                <a:spcPts val="0"/>
              </a:spcBef>
              <a:spcAft>
                <a:spcPts val="0"/>
              </a:spcAft>
              <a:buNone/>
            </a:pPr>
            <a:r>
              <a:rPr b="1" lang="en" sz="1450">
                <a:solidFill>
                  <a:srgbClr val="31708F"/>
                </a:solidFill>
              </a:rPr>
              <a:t>A. </a:t>
            </a:r>
            <a:r>
              <a:rPr lang="en" sz="1450">
                <a:solidFill>
                  <a:srgbClr val="31708F"/>
                </a:solidFill>
              </a:rPr>
              <a:t>Around the pulmonary veins.</a:t>
            </a:r>
            <a:endParaRPr sz="1450">
              <a:solidFill>
                <a:srgbClr val="31708F"/>
              </a:solidFill>
            </a:endParaRPr>
          </a:p>
          <a:p>
            <a:pPr indent="0" lvl="0" marL="0" rtl="0" algn="l">
              <a:lnSpc>
                <a:spcPct val="115000"/>
              </a:lnSpc>
              <a:spcBef>
                <a:spcPts val="0"/>
              </a:spcBef>
              <a:spcAft>
                <a:spcPts val="0"/>
              </a:spcAft>
              <a:buNone/>
            </a:pPr>
            <a:r>
              <a:rPr b="1" lang="en" sz="1450">
                <a:solidFill>
                  <a:srgbClr val="31708F"/>
                </a:solidFill>
              </a:rPr>
              <a:t>B. </a:t>
            </a:r>
            <a:r>
              <a:rPr lang="en" sz="1450">
                <a:solidFill>
                  <a:srgbClr val="31708F"/>
                </a:solidFill>
              </a:rPr>
              <a:t>At the low crista terminalis.</a:t>
            </a:r>
            <a:endParaRPr sz="1450">
              <a:solidFill>
                <a:srgbClr val="31708F"/>
              </a:solidFill>
            </a:endParaRPr>
          </a:p>
          <a:p>
            <a:pPr indent="0" lvl="0" marL="0" rtl="0" algn="l">
              <a:lnSpc>
                <a:spcPct val="115000"/>
              </a:lnSpc>
              <a:spcBef>
                <a:spcPts val="0"/>
              </a:spcBef>
              <a:spcAft>
                <a:spcPts val="0"/>
              </a:spcAft>
              <a:buNone/>
            </a:pPr>
            <a:r>
              <a:rPr b="1" lang="en" sz="1450">
                <a:solidFill>
                  <a:srgbClr val="31708F"/>
                </a:solidFill>
              </a:rPr>
              <a:t>C. </a:t>
            </a:r>
            <a:r>
              <a:rPr lang="en" sz="1450">
                <a:solidFill>
                  <a:srgbClr val="31708F"/>
                </a:solidFill>
              </a:rPr>
              <a:t>Across the lateral mitral isthmus.</a:t>
            </a:r>
            <a:endParaRPr sz="1450">
              <a:solidFill>
                <a:srgbClr val="31708F"/>
              </a:solidFill>
            </a:endParaRPr>
          </a:p>
          <a:p>
            <a:pPr indent="0" lvl="0" marL="0" rtl="0" algn="l">
              <a:lnSpc>
                <a:spcPct val="115000"/>
              </a:lnSpc>
              <a:spcBef>
                <a:spcPts val="0"/>
              </a:spcBef>
              <a:spcAft>
                <a:spcPts val="0"/>
              </a:spcAft>
              <a:buNone/>
            </a:pPr>
            <a:r>
              <a:rPr b="1" lang="en" sz="1450">
                <a:solidFill>
                  <a:srgbClr val="31708F"/>
                </a:solidFill>
              </a:rPr>
              <a:t>D. </a:t>
            </a:r>
            <a:r>
              <a:rPr lang="en" sz="1450">
                <a:solidFill>
                  <a:srgbClr val="31708F"/>
                </a:solidFill>
              </a:rPr>
              <a:t>Across the roof of the left atrium.</a:t>
            </a:r>
            <a:endParaRPr sz="1450">
              <a:solidFill>
                <a:srgbClr val="31708F"/>
              </a:solidFill>
            </a:endParaRPr>
          </a:p>
          <a:p>
            <a:pPr indent="0" lvl="0" marL="0" rtl="0" algn="l">
              <a:lnSpc>
                <a:spcPct val="115000"/>
              </a:lnSpc>
              <a:spcBef>
                <a:spcPts val="0"/>
              </a:spcBef>
              <a:spcAft>
                <a:spcPts val="0"/>
              </a:spcAft>
              <a:buNone/>
            </a:pPr>
            <a:r>
              <a:rPr b="1" lang="en" sz="1450">
                <a:solidFill>
                  <a:srgbClr val="31708F"/>
                </a:solidFill>
              </a:rPr>
              <a:t>E. </a:t>
            </a:r>
            <a:r>
              <a:rPr lang="en" sz="1450">
                <a:solidFill>
                  <a:srgbClr val="31708F"/>
                </a:solidFill>
              </a:rPr>
              <a:t>Across the cavotricuspid isthmus.</a:t>
            </a:r>
            <a:endParaRPr sz="1450">
              <a:solidFill>
                <a:srgbClr val="31708F"/>
              </a:solidFill>
            </a:endParaRPr>
          </a:p>
          <a:p>
            <a:pPr indent="0" lvl="0" marL="0" rtl="0" algn="l">
              <a:lnSpc>
                <a:spcPct val="115000"/>
              </a:lnSpc>
              <a:spcBef>
                <a:spcPts val="0"/>
              </a:spcBef>
              <a:spcAft>
                <a:spcPts val="0"/>
              </a:spcAft>
              <a:buNone/>
            </a:pPr>
            <a:r>
              <a:t/>
            </a:r>
            <a:endParaRPr sz="1450">
              <a:solidFill>
                <a:srgbClr val="31708F"/>
              </a:solidFill>
            </a:endParaRPr>
          </a:p>
          <a:p>
            <a:pPr indent="0" lvl="0" marL="0" rtl="0" algn="l">
              <a:lnSpc>
                <a:spcPct val="115000"/>
              </a:lnSpc>
              <a:spcBef>
                <a:spcPts val="0"/>
              </a:spcBef>
              <a:spcAft>
                <a:spcPts val="0"/>
              </a:spcAft>
              <a:buNone/>
            </a:pPr>
            <a:r>
              <a:t/>
            </a:r>
            <a:endParaRPr sz="1450">
              <a:solidFill>
                <a:srgbClr val="31708F"/>
              </a:solidFill>
            </a:endParaRPr>
          </a:p>
          <a:p>
            <a:pPr indent="0" lvl="0" marL="0" rtl="0" algn="l">
              <a:lnSpc>
                <a:spcPct val="115000"/>
              </a:lnSpc>
              <a:spcBef>
                <a:spcPts val="0"/>
              </a:spcBef>
              <a:spcAft>
                <a:spcPts val="0"/>
              </a:spcAft>
              <a:buNone/>
            </a:pPr>
            <a:r>
              <a:t/>
            </a:r>
            <a:endParaRPr sz="1450">
              <a:solidFill>
                <a:srgbClr val="31708F"/>
              </a:solidFill>
            </a:endParaRPr>
          </a:p>
          <a:p>
            <a:pPr indent="0" lvl="0" marL="0" rtl="0" algn="l">
              <a:lnSpc>
                <a:spcPct val="115000"/>
              </a:lnSpc>
              <a:spcBef>
                <a:spcPts val="0"/>
              </a:spcBef>
              <a:spcAft>
                <a:spcPts val="0"/>
              </a:spcAft>
              <a:buNone/>
            </a:pPr>
            <a:r>
              <a:t/>
            </a:r>
            <a:endParaRPr sz="1450">
              <a:solidFill>
                <a:srgbClr val="31708F"/>
              </a:solidFill>
            </a:endParaRPr>
          </a:p>
          <a:p>
            <a:pPr indent="0" lvl="0" marL="0" rtl="0" algn="l">
              <a:spcBef>
                <a:spcPts val="0"/>
              </a:spcBef>
              <a:spcAft>
                <a:spcPts val="0"/>
              </a:spcAft>
              <a:buNone/>
            </a:pPr>
            <a:r>
              <a:t/>
            </a:r>
            <a:endParaRPr sz="1450">
              <a:solidFill>
                <a:srgbClr val="333333"/>
              </a:solidFill>
              <a:highlight>
                <a:srgbClr val="FFFFFF"/>
              </a:highlight>
            </a:endParaRPr>
          </a:p>
          <a:p>
            <a:pPr indent="0" lvl="0" marL="0" rtl="0" algn="l">
              <a:spcBef>
                <a:spcPts val="0"/>
              </a:spcBef>
              <a:spcAft>
                <a:spcPts val="0"/>
              </a:spcAft>
              <a:buNone/>
            </a:pPr>
            <a:r>
              <a:t/>
            </a:r>
            <a:endParaRPr sz="1450">
              <a:solidFill>
                <a:srgbClr val="333333"/>
              </a:solidFill>
              <a:highlight>
                <a:srgbClr val="FFFFFF"/>
              </a:highlight>
            </a:endParaRPr>
          </a:p>
          <a:p>
            <a:pPr indent="0" lvl="0" marL="0" rtl="0" algn="l">
              <a:spcBef>
                <a:spcPts val="0"/>
              </a:spcBef>
              <a:spcAft>
                <a:spcPts val="0"/>
              </a:spcAft>
              <a:buNone/>
            </a:pPr>
            <a:r>
              <a:t/>
            </a:r>
            <a:endParaRPr sz="1450">
              <a:solidFill>
                <a:srgbClr val="333333"/>
              </a:solidFill>
              <a:highlight>
                <a:srgbClr val="FFFFFF"/>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0"/>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627" name="Google Shape;627;p7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1"/>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  AND  CHF</a:t>
            </a:r>
            <a:endParaRPr/>
          </a:p>
        </p:txBody>
      </p:sp>
      <p:sp>
        <p:nvSpPr>
          <p:cNvPr id="633" name="Google Shape;633;p7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2"/>
          <p:cNvSpPr txBox="1"/>
          <p:nvPr>
            <p:ph type="title"/>
          </p:nvPr>
        </p:nvSpPr>
        <p:spPr>
          <a:xfrm>
            <a:off x="1647700" y="749625"/>
            <a:ext cx="4901100" cy="11466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SzPts val="990"/>
              <a:buNone/>
            </a:pPr>
            <a:r>
              <a:rPr b="1" lang="en" sz="4710">
                <a:solidFill>
                  <a:schemeClr val="accent6"/>
                </a:solidFill>
                <a:latin typeface="Roboto"/>
                <a:ea typeface="Roboto"/>
                <a:cs typeface="Roboto"/>
                <a:sym typeface="Roboto"/>
              </a:rPr>
              <a:t>AF in Pts With HF</a:t>
            </a:r>
            <a:endParaRPr b="1" sz="4710">
              <a:solidFill>
                <a:schemeClr val="accent6"/>
              </a:solidFill>
              <a:latin typeface="Roboto"/>
              <a:ea typeface="Roboto"/>
              <a:cs typeface="Roboto"/>
              <a:sym typeface="Roboto"/>
            </a:endParaRPr>
          </a:p>
          <a:p>
            <a:pPr indent="0" lvl="0" marL="0" rtl="0" algn="ctr">
              <a:spcBef>
                <a:spcPts val="400"/>
              </a:spcBef>
              <a:spcAft>
                <a:spcPts val="0"/>
              </a:spcAft>
              <a:buSzPts val="990"/>
              <a:buNone/>
            </a:pPr>
            <a:r>
              <a:t/>
            </a:r>
            <a:endParaRPr sz="5040"/>
          </a:p>
        </p:txBody>
      </p:sp>
      <p:sp>
        <p:nvSpPr>
          <p:cNvPr id="639" name="Google Shape;639;p72"/>
          <p:cNvSpPr txBox="1"/>
          <p:nvPr>
            <p:ph idx="1" type="subTitle"/>
          </p:nvPr>
        </p:nvSpPr>
        <p:spPr>
          <a:xfrm>
            <a:off x="930225" y="2027475"/>
            <a:ext cx="6677400" cy="2562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2334">
                <a:solidFill>
                  <a:srgbClr val="333333"/>
                </a:solidFill>
                <a:latin typeface="Roboto"/>
                <a:ea typeface="Roboto"/>
                <a:cs typeface="Roboto"/>
                <a:sym typeface="Roboto"/>
              </a:rPr>
              <a:t>Pts with </a:t>
            </a:r>
            <a:r>
              <a:rPr lang="en" sz="2334">
                <a:solidFill>
                  <a:srgbClr val="333333"/>
                </a:solidFill>
                <a:latin typeface="Roboto"/>
                <a:ea typeface="Roboto"/>
                <a:cs typeface="Roboto"/>
                <a:sym typeface="Roboto"/>
              </a:rPr>
              <a:t>new dx  of </a:t>
            </a:r>
            <a:r>
              <a:rPr b="1" lang="en" sz="2334">
                <a:solidFill>
                  <a:srgbClr val="333333"/>
                </a:solidFill>
                <a:latin typeface="Roboto"/>
                <a:ea typeface="Roboto"/>
                <a:cs typeface="Roboto"/>
                <a:sym typeface="Roboto"/>
              </a:rPr>
              <a:t>HFrEF</a:t>
            </a:r>
            <a:r>
              <a:rPr lang="en" sz="2334">
                <a:solidFill>
                  <a:srgbClr val="333333"/>
                </a:solidFill>
                <a:latin typeface="Roboto"/>
                <a:ea typeface="Roboto"/>
                <a:cs typeface="Roboto"/>
                <a:sym typeface="Roboto"/>
              </a:rPr>
              <a:t> and AF</a:t>
            </a:r>
            <a:r>
              <a:rPr lang="en" sz="2209">
                <a:solidFill>
                  <a:srgbClr val="333333"/>
                </a:solidFill>
                <a:latin typeface="Roboto"/>
                <a:ea typeface="Roboto"/>
                <a:cs typeface="Roboto"/>
                <a:sym typeface="Roboto"/>
              </a:rPr>
              <a:t>:</a:t>
            </a:r>
            <a:endParaRPr sz="2209">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88"/>
              <a:buNone/>
            </a:pPr>
            <a:r>
              <a:t/>
            </a:r>
            <a:endParaRPr sz="2209">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88"/>
              <a:buNone/>
            </a:pPr>
            <a:r>
              <a:rPr lang="en" sz="2147">
                <a:solidFill>
                  <a:srgbClr val="333333"/>
                </a:solidFill>
                <a:latin typeface="Roboto"/>
                <a:ea typeface="Roboto"/>
                <a:cs typeface="Roboto"/>
                <a:sym typeface="Roboto"/>
              </a:rPr>
              <a:t>= </a:t>
            </a:r>
            <a:r>
              <a:rPr b="1" lang="en" sz="2147">
                <a:solidFill>
                  <a:srgbClr val="333333"/>
                </a:solidFill>
                <a:latin typeface="Roboto"/>
                <a:ea typeface="Roboto"/>
                <a:cs typeface="Roboto"/>
                <a:sym typeface="Roboto"/>
              </a:rPr>
              <a:t>arrhythmia-induced</a:t>
            </a:r>
            <a:r>
              <a:rPr lang="en" sz="2147">
                <a:solidFill>
                  <a:srgbClr val="333333"/>
                </a:solidFill>
                <a:latin typeface="Roboto"/>
                <a:ea typeface="Roboto"/>
                <a:cs typeface="Roboto"/>
                <a:sym typeface="Roboto"/>
              </a:rPr>
              <a:t> </a:t>
            </a:r>
            <a:r>
              <a:rPr lang="en" sz="2147">
                <a:solidFill>
                  <a:srgbClr val="333333"/>
                </a:solidFill>
                <a:highlight>
                  <a:srgbClr val="FFFF00"/>
                </a:highlight>
                <a:latin typeface="Roboto"/>
                <a:ea typeface="Roboto"/>
                <a:cs typeface="Roboto"/>
                <a:sym typeface="Roboto"/>
              </a:rPr>
              <a:t>cardiomyopathy</a:t>
            </a:r>
            <a:r>
              <a:rPr lang="en" sz="2147">
                <a:solidFill>
                  <a:srgbClr val="333333"/>
                </a:solidFill>
                <a:latin typeface="Roboto"/>
                <a:ea typeface="Roboto"/>
                <a:cs typeface="Roboto"/>
                <a:sym typeface="Roboto"/>
              </a:rPr>
              <a:t> should be suspected, </a:t>
            </a:r>
            <a:endParaRPr sz="1431">
              <a:solidFill>
                <a:srgbClr val="333333"/>
              </a:solidFill>
              <a:latin typeface="Roboto"/>
              <a:ea typeface="Roboto"/>
              <a:cs typeface="Roboto"/>
              <a:sym typeface="Roboto"/>
            </a:endParaRPr>
          </a:p>
          <a:p>
            <a:pPr indent="0" lvl="0" marL="0" rtl="0" algn="l">
              <a:lnSpc>
                <a:spcPct val="95000"/>
              </a:lnSpc>
              <a:spcBef>
                <a:spcPts val="1200"/>
              </a:spcBef>
              <a:spcAft>
                <a:spcPts val="1200"/>
              </a:spcAft>
              <a:buSzPts val="688"/>
              <a:buNone/>
            </a:pPr>
            <a:r>
              <a:rPr lang="en" sz="2131">
                <a:solidFill>
                  <a:srgbClr val="333333"/>
                </a:solidFill>
                <a:latin typeface="Roboto"/>
                <a:ea typeface="Roboto"/>
                <a:cs typeface="Roboto"/>
                <a:sym typeface="Roboto"/>
              </a:rPr>
              <a:t>= early and aggressive  AF </a:t>
            </a:r>
            <a:r>
              <a:rPr b="1" lang="en" sz="2131">
                <a:solidFill>
                  <a:srgbClr val="333333"/>
                </a:solidFill>
                <a:highlight>
                  <a:srgbClr val="FFFF00"/>
                </a:highlight>
                <a:latin typeface="Roboto"/>
                <a:ea typeface="Roboto"/>
                <a:cs typeface="Roboto"/>
                <a:sym typeface="Roboto"/>
              </a:rPr>
              <a:t>rhythm control</a:t>
            </a:r>
            <a:r>
              <a:rPr lang="en" sz="2131">
                <a:solidFill>
                  <a:srgbClr val="333333"/>
                </a:solidFill>
                <a:latin typeface="Roboto"/>
                <a:ea typeface="Roboto"/>
                <a:cs typeface="Roboto"/>
                <a:sym typeface="Roboto"/>
              </a:rPr>
              <a:t> is recommended</a:t>
            </a:r>
            <a:r>
              <a:rPr lang="en" sz="1756">
                <a:solidFill>
                  <a:srgbClr val="333333"/>
                </a:solidFill>
                <a:latin typeface="Roboto"/>
                <a:ea typeface="Roboto"/>
                <a:cs typeface="Roboto"/>
                <a:sym typeface="Roboto"/>
              </a:rPr>
              <a:t>.</a:t>
            </a:r>
            <a:endParaRPr sz="1912"/>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3"/>
          <p:cNvSpPr txBox="1"/>
          <p:nvPr>
            <p:ph type="title"/>
          </p:nvPr>
        </p:nvSpPr>
        <p:spPr>
          <a:xfrm>
            <a:off x="296400" y="221425"/>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0"/>
              </a:spcAft>
              <a:buNone/>
            </a:pPr>
            <a:r>
              <a:rPr b="1" lang="en" sz="1900">
                <a:solidFill>
                  <a:schemeClr val="accent6"/>
                </a:solidFill>
                <a:latin typeface="Roboto"/>
                <a:ea typeface="Roboto"/>
                <a:cs typeface="Roboto"/>
                <a:sym typeface="Roboto"/>
              </a:rPr>
              <a:t>Management of AF in Patients With HF</a:t>
            </a:r>
            <a:endParaRPr b="1" sz="1900">
              <a:solidFill>
                <a:schemeClr val="accent6"/>
              </a:solidFill>
              <a:latin typeface="Roboto"/>
              <a:ea typeface="Roboto"/>
              <a:cs typeface="Roboto"/>
              <a:sym typeface="Roboto"/>
            </a:endParaRPr>
          </a:p>
          <a:p>
            <a:pPr indent="0" lvl="0" marL="0" rtl="0" algn="ctr">
              <a:spcBef>
                <a:spcPts val="400"/>
              </a:spcBef>
              <a:spcAft>
                <a:spcPts val="0"/>
              </a:spcAft>
              <a:buNone/>
            </a:pPr>
            <a:r>
              <a:t/>
            </a:r>
            <a:endParaRPr/>
          </a:p>
        </p:txBody>
      </p:sp>
      <p:sp>
        <p:nvSpPr>
          <p:cNvPr id="645" name="Google Shape;645;p73"/>
          <p:cNvSpPr txBox="1"/>
          <p:nvPr>
            <p:ph idx="1" type="subTitle"/>
          </p:nvPr>
        </p:nvSpPr>
        <p:spPr>
          <a:xfrm>
            <a:off x="1071250" y="1897575"/>
            <a:ext cx="6531600" cy="2125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lang="en" sz="1857">
                <a:solidFill>
                  <a:srgbClr val="333333"/>
                </a:solidFill>
                <a:highlight>
                  <a:srgbClr val="E69138"/>
                </a:highlight>
                <a:latin typeface="Roboto"/>
                <a:ea typeface="Roboto"/>
                <a:cs typeface="Roboto"/>
                <a:sym typeface="Roboto"/>
              </a:rPr>
              <a:t>AF</a:t>
            </a:r>
            <a:r>
              <a:rPr lang="en" sz="1857">
                <a:solidFill>
                  <a:srgbClr val="333333"/>
                </a:solidFill>
                <a:highlight>
                  <a:srgbClr val="E69138"/>
                </a:highlight>
                <a:latin typeface="Roboto"/>
                <a:ea typeface="Roboto"/>
                <a:cs typeface="Roboto"/>
                <a:sym typeface="Roboto"/>
              </a:rPr>
              <a:t> ablation</a:t>
            </a:r>
            <a:r>
              <a:rPr lang="en" sz="1857">
                <a:solidFill>
                  <a:srgbClr val="333333"/>
                </a:solidFill>
                <a:latin typeface="Roboto"/>
                <a:ea typeface="Roboto"/>
                <a:cs typeface="Roboto"/>
                <a:sym typeface="Roboto"/>
              </a:rPr>
              <a:t> </a:t>
            </a:r>
            <a:r>
              <a:rPr b="1" lang="en" sz="1526">
                <a:solidFill>
                  <a:srgbClr val="333333"/>
                </a:solidFill>
                <a:latin typeface="Roboto"/>
                <a:ea typeface="Roboto"/>
                <a:cs typeface="Roboto"/>
                <a:sym typeface="Roboto"/>
              </a:rPr>
              <a:t>CLASS 1</a:t>
            </a:r>
            <a:endParaRPr sz="1826"/>
          </a:p>
          <a:p>
            <a:pPr indent="0" lvl="0" marL="0" rtl="0" algn="l">
              <a:lnSpc>
                <a:spcPct val="95000"/>
              </a:lnSpc>
              <a:spcBef>
                <a:spcPts val="1200"/>
              </a:spcBef>
              <a:spcAft>
                <a:spcPts val="0"/>
              </a:spcAft>
              <a:buSzPts val="275"/>
              <a:buNone/>
            </a:pPr>
            <a:r>
              <a:rPr lang="en" sz="1857">
                <a:solidFill>
                  <a:srgbClr val="333333"/>
                </a:solidFill>
                <a:latin typeface="Roboto"/>
                <a:ea typeface="Roboto"/>
                <a:cs typeface="Roboto"/>
                <a:sym typeface="Roboto"/>
              </a:rPr>
              <a:t>is beneficial to improve:</a:t>
            </a:r>
            <a:endParaRPr sz="1857">
              <a:solidFill>
                <a:srgbClr val="333333"/>
              </a:solidFill>
              <a:latin typeface="Roboto"/>
              <a:ea typeface="Roboto"/>
              <a:cs typeface="Roboto"/>
              <a:sym typeface="Roboto"/>
            </a:endParaRPr>
          </a:p>
          <a:p>
            <a:pPr indent="0" lvl="0" marL="0" rtl="0" algn="l">
              <a:lnSpc>
                <a:spcPct val="95000"/>
              </a:lnSpc>
              <a:spcBef>
                <a:spcPts val="1200"/>
              </a:spcBef>
              <a:spcAft>
                <a:spcPts val="0"/>
              </a:spcAft>
              <a:buSzPts val="275"/>
              <a:buNone/>
            </a:pPr>
            <a:r>
              <a:t/>
            </a:r>
            <a:endParaRPr sz="1589">
              <a:solidFill>
                <a:srgbClr val="333333"/>
              </a:solidFill>
              <a:latin typeface="Roboto"/>
              <a:ea typeface="Roboto"/>
              <a:cs typeface="Roboto"/>
              <a:sym typeface="Roboto"/>
            </a:endParaRPr>
          </a:p>
          <a:p>
            <a:pPr indent="0" lvl="0" marL="0" rtl="0" algn="l">
              <a:lnSpc>
                <a:spcPct val="95000"/>
              </a:lnSpc>
              <a:spcBef>
                <a:spcPts val="1200"/>
              </a:spcBef>
              <a:spcAft>
                <a:spcPts val="1200"/>
              </a:spcAft>
              <a:buSzPts val="275"/>
              <a:buNone/>
            </a:pPr>
            <a:r>
              <a:rPr lang="en" sz="1589">
                <a:solidFill>
                  <a:srgbClr val="333333"/>
                </a:solidFill>
                <a:latin typeface="Roboto"/>
                <a:ea typeface="Roboto"/>
                <a:cs typeface="Roboto"/>
                <a:sym typeface="Roboto"/>
              </a:rPr>
              <a:t>symptoms, QOL, LV  function, Cardiovascular outcome</a:t>
            </a:r>
            <a:r>
              <a:rPr lang="en" sz="1112">
                <a:solidFill>
                  <a:srgbClr val="333333"/>
                </a:solidFill>
                <a:latin typeface="Roboto"/>
                <a:ea typeface="Roboto"/>
                <a:cs typeface="Roboto"/>
                <a:sym typeface="Roboto"/>
              </a:rPr>
              <a:t>s.</a:t>
            </a:r>
            <a:r>
              <a:rPr b="1" lang="en" sz="1050">
                <a:solidFill>
                  <a:srgbClr val="333333"/>
                </a:solidFill>
                <a:latin typeface="Roboto"/>
                <a:ea typeface="Roboto"/>
                <a:cs typeface="Roboto"/>
                <a:sym typeface="Roboto"/>
              </a:rPr>
              <a:t>    </a:t>
            </a:r>
            <a:endParaRPr sz="135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4"/>
          <p:cNvSpPr txBox="1"/>
          <p:nvPr>
            <p:ph type="title"/>
          </p:nvPr>
        </p:nvSpPr>
        <p:spPr>
          <a:xfrm>
            <a:off x="209800" y="282050"/>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0"/>
              </a:spcAft>
              <a:buNone/>
            </a:pPr>
            <a:r>
              <a:rPr b="1" lang="en" sz="1900">
                <a:solidFill>
                  <a:schemeClr val="accent6"/>
                </a:solidFill>
                <a:latin typeface="Roboto"/>
                <a:ea typeface="Roboto"/>
                <a:cs typeface="Roboto"/>
                <a:sym typeface="Roboto"/>
              </a:rPr>
              <a:t>Management of AF in P</a:t>
            </a:r>
            <a:r>
              <a:rPr b="1" lang="en" sz="1900">
                <a:solidFill>
                  <a:schemeClr val="accent6"/>
                </a:solidFill>
                <a:latin typeface="Roboto"/>
                <a:ea typeface="Roboto"/>
                <a:cs typeface="Roboto"/>
                <a:sym typeface="Roboto"/>
              </a:rPr>
              <a:t>atien</a:t>
            </a:r>
            <a:r>
              <a:rPr b="1" lang="en" sz="1900">
                <a:solidFill>
                  <a:schemeClr val="accent6"/>
                </a:solidFill>
                <a:latin typeface="Roboto"/>
                <a:ea typeface="Roboto"/>
                <a:cs typeface="Roboto"/>
                <a:sym typeface="Roboto"/>
              </a:rPr>
              <a:t>ts With HF</a:t>
            </a:r>
            <a:endParaRPr b="1" sz="1900">
              <a:solidFill>
                <a:schemeClr val="accent6"/>
              </a:solidFill>
              <a:latin typeface="Roboto"/>
              <a:ea typeface="Roboto"/>
              <a:cs typeface="Roboto"/>
              <a:sym typeface="Roboto"/>
            </a:endParaRPr>
          </a:p>
          <a:p>
            <a:pPr indent="0" lvl="0" marL="0" rtl="0" algn="ctr">
              <a:spcBef>
                <a:spcPts val="400"/>
              </a:spcBef>
              <a:spcAft>
                <a:spcPts val="0"/>
              </a:spcAft>
              <a:buNone/>
            </a:pPr>
            <a:r>
              <a:t/>
            </a:r>
            <a:endParaRPr/>
          </a:p>
        </p:txBody>
      </p:sp>
      <p:sp>
        <p:nvSpPr>
          <p:cNvPr id="651" name="Google Shape;651;p74"/>
          <p:cNvSpPr txBox="1"/>
          <p:nvPr>
            <p:ph idx="1" type="subTitle"/>
          </p:nvPr>
        </p:nvSpPr>
        <p:spPr>
          <a:xfrm>
            <a:off x="320375" y="995800"/>
            <a:ext cx="6453900" cy="261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950">
              <a:solidFill>
                <a:srgbClr val="333333"/>
              </a:solidFill>
              <a:latin typeface="Roboto"/>
              <a:ea typeface="Roboto"/>
              <a:cs typeface="Roboto"/>
              <a:sym typeface="Roboto"/>
            </a:endParaRPr>
          </a:p>
          <a:p>
            <a:pPr indent="0" lvl="0" marL="0" rtl="0" algn="l">
              <a:spcBef>
                <a:spcPts val="1200"/>
              </a:spcBef>
              <a:spcAft>
                <a:spcPts val="0"/>
              </a:spcAft>
              <a:buNone/>
            </a:pPr>
            <a:r>
              <a:rPr lang="en" sz="1950">
                <a:solidFill>
                  <a:srgbClr val="333333"/>
                </a:solidFill>
                <a:latin typeface="Roboto"/>
                <a:ea typeface="Roboto"/>
                <a:cs typeface="Roboto"/>
                <a:sym typeface="Roboto"/>
              </a:rPr>
              <a:t>NORMAL EF</a:t>
            </a:r>
            <a:endParaRPr sz="1950">
              <a:solidFill>
                <a:srgbClr val="333333"/>
              </a:solidFill>
              <a:latin typeface="Roboto"/>
              <a:ea typeface="Roboto"/>
              <a:cs typeface="Roboto"/>
              <a:sym typeface="Roboto"/>
            </a:endParaRPr>
          </a:p>
          <a:p>
            <a:pPr indent="0" lvl="0" marL="0" rtl="0" algn="l">
              <a:spcBef>
                <a:spcPts val="1200"/>
              </a:spcBef>
              <a:spcAft>
                <a:spcPts val="0"/>
              </a:spcAft>
              <a:buNone/>
            </a:pPr>
            <a:r>
              <a:rPr lang="en" sz="1950">
                <a:solidFill>
                  <a:srgbClr val="333333"/>
                </a:solidFill>
                <a:latin typeface="Roboto"/>
                <a:ea typeface="Roboto"/>
                <a:cs typeface="Roboto"/>
                <a:sym typeface="Roboto"/>
              </a:rPr>
              <a:t>pts with sx AF and </a:t>
            </a:r>
            <a:r>
              <a:rPr lang="en" sz="1950">
                <a:solidFill>
                  <a:schemeClr val="accent2"/>
                </a:solidFill>
                <a:latin typeface="Roboto"/>
                <a:ea typeface="Roboto"/>
                <a:cs typeface="Roboto"/>
                <a:sym typeface="Roboto"/>
              </a:rPr>
              <a:t>HFpEF </a:t>
            </a:r>
            <a:r>
              <a:rPr lang="en" sz="1950">
                <a:solidFill>
                  <a:srgbClr val="333333"/>
                </a:solidFill>
                <a:latin typeface="Roboto"/>
                <a:ea typeface="Roboto"/>
                <a:cs typeface="Roboto"/>
                <a:sym typeface="Roboto"/>
              </a:rPr>
              <a:t>, </a:t>
            </a:r>
            <a:r>
              <a:rPr b="1" lang="en" sz="1950">
                <a:solidFill>
                  <a:srgbClr val="333333"/>
                </a:solidFill>
                <a:latin typeface="Roboto"/>
                <a:ea typeface="Roboto"/>
                <a:cs typeface="Roboto"/>
                <a:sym typeface="Roboto"/>
              </a:rPr>
              <a:t>catheter ablation</a:t>
            </a:r>
            <a:r>
              <a:rPr lang="en" sz="1950">
                <a:solidFill>
                  <a:srgbClr val="333333"/>
                </a:solidFill>
                <a:latin typeface="Roboto"/>
                <a:ea typeface="Roboto"/>
                <a:cs typeface="Roboto"/>
                <a:sym typeface="Roboto"/>
              </a:rPr>
              <a:t> can be </a:t>
            </a:r>
            <a:r>
              <a:rPr b="1" lang="en" sz="1950">
                <a:solidFill>
                  <a:srgbClr val="333333"/>
                </a:solidFill>
                <a:latin typeface="Roboto"/>
                <a:ea typeface="Roboto"/>
                <a:cs typeface="Roboto"/>
                <a:sym typeface="Roboto"/>
              </a:rPr>
              <a:t>useful</a:t>
            </a:r>
            <a:r>
              <a:rPr lang="en" sz="1950">
                <a:solidFill>
                  <a:srgbClr val="333333"/>
                </a:solidFill>
                <a:latin typeface="Roboto"/>
                <a:ea typeface="Roboto"/>
                <a:cs typeface="Roboto"/>
                <a:sym typeface="Roboto"/>
              </a:rPr>
              <a:t> to improve </a:t>
            </a:r>
            <a:r>
              <a:rPr b="1" lang="en" sz="1950">
                <a:solidFill>
                  <a:srgbClr val="333333"/>
                </a:solidFill>
                <a:latin typeface="Roboto"/>
                <a:ea typeface="Roboto"/>
                <a:cs typeface="Roboto"/>
                <a:sym typeface="Roboto"/>
              </a:rPr>
              <a:t>sx</a:t>
            </a:r>
            <a:r>
              <a:rPr lang="en" sz="1950">
                <a:solidFill>
                  <a:srgbClr val="333333"/>
                </a:solidFill>
                <a:latin typeface="Roboto"/>
                <a:ea typeface="Roboto"/>
                <a:cs typeface="Roboto"/>
                <a:sym typeface="Roboto"/>
              </a:rPr>
              <a:t> and improve </a:t>
            </a:r>
            <a:r>
              <a:rPr b="1" lang="en" sz="1950">
                <a:solidFill>
                  <a:srgbClr val="333333"/>
                </a:solidFill>
                <a:latin typeface="Roboto"/>
                <a:ea typeface="Roboto"/>
                <a:cs typeface="Roboto"/>
                <a:sym typeface="Roboto"/>
              </a:rPr>
              <a:t>QOL</a:t>
            </a:r>
            <a:r>
              <a:rPr lang="en" sz="1950">
                <a:solidFill>
                  <a:srgbClr val="333333"/>
                </a:solidFill>
                <a:latin typeface="Roboto"/>
                <a:ea typeface="Roboto"/>
                <a:cs typeface="Roboto"/>
                <a:sym typeface="Roboto"/>
              </a:rPr>
              <a:t>.</a:t>
            </a:r>
            <a:r>
              <a:rPr b="1" lang="en" sz="1700">
                <a:solidFill>
                  <a:srgbClr val="333333"/>
                </a:solidFill>
                <a:latin typeface="Roboto"/>
                <a:ea typeface="Roboto"/>
                <a:cs typeface="Roboto"/>
                <a:sym typeface="Roboto"/>
              </a:rPr>
              <a:t> </a:t>
            </a:r>
            <a:endParaRPr b="1" sz="1700">
              <a:solidFill>
                <a:srgbClr val="333333"/>
              </a:solidFill>
              <a:latin typeface="Roboto"/>
              <a:ea typeface="Roboto"/>
              <a:cs typeface="Roboto"/>
              <a:sym typeface="Roboto"/>
            </a:endParaRPr>
          </a:p>
          <a:p>
            <a:pPr indent="0" lvl="0" marL="0" rtl="0" algn="l">
              <a:spcBef>
                <a:spcPts val="1200"/>
              </a:spcBef>
              <a:spcAft>
                <a:spcPts val="1200"/>
              </a:spcAft>
              <a:buNone/>
            </a:pPr>
            <a:r>
              <a:rPr b="1" lang="en" sz="1700">
                <a:solidFill>
                  <a:srgbClr val="333333"/>
                </a:solidFill>
                <a:latin typeface="Roboto"/>
                <a:ea typeface="Roboto"/>
                <a:cs typeface="Roboto"/>
                <a:sym typeface="Roboto"/>
              </a:rPr>
              <a:t>2a</a:t>
            </a:r>
            <a:endParaRPr sz="29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5"/>
          <p:cNvSpPr txBox="1"/>
          <p:nvPr>
            <p:ph type="title"/>
          </p:nvPr>
        </p:nvSpPr>
        <p:spPr>
          <a:xfrm>
            <a:off x="287725" y="308025"/>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0"/>
              </a:spcAft>
              <a:buNone/>
            </a:pPr>
            <a:r>
              <a:rPr b="1" lang="en" sz="1900">
                <a:solidFill>
                  <a:schemeClr val="accent6"/>
                </a:solidFill>
                <a:latin typeface="Roboto"/>
                <a:ea typeface="Roboto"/>
                <a:cs typeface="Roboto"/>
                <a:sym typeface="Roboto"/>
              </a:rPr>
              <a:t>Management of AF in Patients With HF</a:t>
            </a:r>
            <a:endParaRPr b="1" sz="1900">
              <a:solidFill>
                <a:schemeClr val="accent6"/>
              </a:solidFill>
              <a:latin typeface="Roboto"/>
              <a:ea typeface="Roboto"/>
              <a:cs typeface="Roboto"/>
              <a:sym typeface="Roboto"/>
            </a:endParaRPr>
          </a:p>
          <a:p>
            <a:pPr indent="0" lvl="0" marL="0" rtl="0" algn="ctr">
              <a:spcBef>
                <a:spcPts val="400"/>
              </a:spcBef>
              <a:spcAft>
                <a:spcPts val="0"/>
              </a:spcAft>
              <a:buNone/>
            </a:pPr>
            <a:r>
              <a:t/>
            </a:r>
            <a:endParaRPr/>
          </a:p>
        </p:txBody>
      </p:sp>
      <p:sp>
        <p:nvSpPr>
          <p:cNvPr id="657" name="Google Shape;657;p75"/>
          <p:cNvSpPr txBox="1"/>
          <p:nvPr>
            <p:ph idx="1" type="subTitle"/>
          </p:nvPr>
        </p:nvSpPr>
        <p:spPr>
          <a:xfrm>
            <a:off x="349575" y="1125675"/>
            <a:ext cx="7480800" cy="35751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lang="en" sz="1485">
                <a:solidFill>
                  <a:srgbClr val="333333"/>
                </a:solidFill>
                <a:latin typeface="Roboto"/>
                <a:ea typeface="Roboto"/>
                <a:cs typeface="Roboto"/>
                <a:sym typeface="Roboto"/>
              </a:rPr>
              <a:t>In patients with AF and HF, </a:t>
            </a:r>
            <a:r>
              <a:rPr b="1" lang="en" sz="1485">
                <a:solidFill>
                  <a:srgbClr val="333333"/>
                </a:solidFill>
                <a:latin typeface="Roboto"/>
                <a:ea typeface="Roboto"/>
                <a:cs typeface="Roboto"/>
                <a:sym typeface="Roboto"/>
              </a:rPr>
              <a:t>digoxin</a:t>
            </a:r>
            <a:r>
              <a:rPr lang="en" sz="1485">
                <a:solidFill>
                  <a:srgbClr val="333333"/>
                </a:solidFill>
                <a:latin typeface="Roboto"/>
                <a:ea typeface="Roboto"/>
                <a:cs typeface="Roboto"/>
                <a:sym typeface="Roboto"/>
              </a:rPr>
              <a:t> is reasonable for </a:t>
            </a:r>
            <a:r>
              <a:rPr b="1" lang="en" sz="1485">
                <a:solidFill>
                  <a:srgbClr val="333333"/>
                </a:solidFill>
                <a:latin typeface="Roboto"/>
                <a:ea typeface="Roboto"/>
                <a:cs typeface="Roboto"/>
                <a:sym typeface="Roboto"/>
              </a:rPr>
              <a:t>rate contro</a:t>
            </a:r>
            <a:r>
              <a:rPr lang="en" sz="1485">
                <a:solidFill>
                  <a:srgbClr val="333333"/>
                </a:solidFill>
                <a:latin typeface="Roboto"/>
                <a:ea typeface="Roboto"/>
                <a:cs typeface="Roboto"/>
                <a:sym typeface="Roboto"/>
              </a:rPr>
              <a:t>l, in </a:t>
            </a:r>
            <a:r>
              <a:rPr b="1" lang="en" sz="1485">
                <a:solidFill>
                  <a:srgbClr val="333333"/>
                </a:solidFill>
                <a:latin typeface="Roboto"/>
                <a:ea typeface="Roboto"/>
                <a:cs typeface="Roboto"/>
                <a:sym typeface="Roboto"/>
              </a:rPr>
              <a:t>combination</a:t>
            </a:r>
            <a:r>
              <a:rPr lang="en" sz="1485">
                <a:solidFill>
                  <a:srgbClr val="333333"/>
                </a:solidFill>
                <a:latin typeface="Roboto"/>
                <a:ea typeface="Roboto"/>
                <a:cs typeface="Roboto"/>
                <a:sym typeface="Roboto"/>
              </a:rPr>
              <a:t> with other rate-controlling agents or as </a:t>
            </a:r>
            <a:r>
              <a:rPr b="1" lang="en" sz="1485">
                <a:solidFill>
                  <a:srgbClr val="333333"/>
                </a:solidFill>
                <a:latin typeface="Roboto"/>
                <a:ea typeface="Roboto"/>
                <a:cs typeface="Roboto"/>
                <a:sym typeface="Roboto"/>
              </a:rPr>
              <a:t>monotherapy</a:t>
            </a:r>
            <a:r>
              <a:rPr lang="en" sz="1485">
                <a:solidFill>
                  <a:srgbClr val="333333"/>
                </a:solidFill>
                <a:latin typeface="Roboto"/>
                <a:ea typeface="Roboto"/>
                <a:cs typeface="Roboto"/>
                <a:sym typeface="Roboto"/>
              </a:rPr>
              <a:t> if other agents are not tolerated. 2a</a:t>
            </a:r>
            <a:endParaRPr sz="1485">
              <a:solidFill>
                <a:srgbClr val="333333"/>
              </a:solidFill>
              <a:latin typeface="Roboto"/>
              <a:ea typeface="Roboto"/>
              <a:cs typeface="Roboto"/>
              <a:sym typeface="Roboto"/>
            </a:endParaRPr>
          </a:p>
          <a:p>
            <a:pPr indent="0" lvl="0" marL="0" rtl="0" algn="l">
              <a:lnSpc>
                <a:spcPct val="105000"/>
              </a:lnSpc>
              <a:spcBef>
                <a:spcPts val="1200"/>
              </a:spcBef>
              <a:spcAft>
                <a:spcPts val="0"/>
              </a:spcAft>
              <a:buSzPts val="770"/>
              <a:buNone/>
            </a:pPr>
            <a:r>
              <a:t/>
            </a:r>
            <a:endParaRPr sz="1835">
              <a:solidFill>
                <a:srgbClr val="333333"/>
              </a:solidFill>
              <a:latin typeface="Roboto"/>
              <a:ea typeface="Roboto"/>
              <a:cs typeface="Roboto"/>
              <a:sym typeface="Roboto"/>
            </a:endParaRPr>
          </a:p>
          <a:p>
            <a:pPr indent="0" lvl="0" marL="0" rtl="0" algn="l">
              <a:lnSpc>
                <a:spcPct val="105000"/>
              </a:lnSpc>
              <a:spcBef>
                <a:spcPts val="1200"/>
              </a:spcBef>
              <a:spcAft>
                <a:spcPts val="0"/>
              </a:spcAft>
              <a:buSzPts val="770"/>
              <a:buNone/>
            </a:pPr>
            <a:r>
              <a:rPr lang="en" sz="1485">
                <a:solidFill>
                  <a:srgbClr val="333333"/>
                </a:solidFill>
                <a:latin typeface="Roboto"/>
                <a:ea typeface="Roboto"/>
                <a:cs typeface="Roboto"/>
                <a:sym typeface="Roboto"/>
              </a:rPr>
              <a:t>In patients with AF and HF with rapid ventricular rates in whom beta blockers or calcium channel blockers are contraindicated or ineffective, </a:t>
            </a:r>
            <a:r>
              <a:rPr b="1" lang="en" sz="1485">
                <a:solidFill>
                  <a:srgbClr val="333333"/>
                </a:solidFill>
                <a:latin typeface="Roboto"/>
                <a:ea typeface="Roboto"/>
                <a:cs typeface="Roboto"/>
                <a:sym typeface="Roboto"/>
              </a:rPr>
              <a:t>intravenous amiodarone</a:t>
            </a:r>
            <a:r>
              <a:rPr lang="en" sz="1485">
                <a:solidFill>
                  <a:srgbClr val="333333"/>
                </a:solidFill>
                <a:latin typeface="Roboto"/>
                <a:ea typeface="Roboto"/>
                <a:cs typeface="Roboto"/>
                <a:sym typeface="Roboto"/>
              </a:rPr>
              <a:t> is reasonable for </a:t>
            </a:r>
            <a:r>
              <a:rPr b="1" lang="en" sz="1485">
                <a:solidFill>
                  <a:srgbClr val="333333"/>
                </a:solidFill>
                <a:latin typeface="Roboto"/>
                <a:ea typeface="Roboto"/>
                <a:cs typeface="Roboto"/>
                <a:sym typeface="Roboto"/>
              </a:rPr>
              <a:t>acute rate control. 2a</a:t>
            </a:r>
            <a:endParaRPr b="1" sz="1485">
              <a:solidFill>
                <a:srgbClr val="333333"/>
              </a:solidFill>
              <a:latin typeface="Roboto"/>
              <a:ea typeface="Roboto"/>
              <a:cs typeface="Roboto"/>
              <a:sym typeface="Roboto"/>
            </a:endParaRPr>
          </a:p>
          <a:p>
            <a:pPr indent="0" lvl="0" marL="0" rtl="0" algn="l">
              <a:lnSpc>
                <a:spcPct val="105000"/>
              </a:lnSpc>
              <a:spcBef>
                <a:spcPts val="1200"/>
              </a:spcBef>
              <a:spcAft>
                <a:spcPts val="0"/>
              </a:spcAft>
              <a:buSzPts val="770"/>
              <a:buNone/>
            </a:pPr>
            <a:r>
              <a:t/>
            </a:r>
            <a:endParaRPr b="1" sz="1485">
              <a:solidFill>
                <a:srgbClr val="333333"/>
              </a:solidFill>
              <a:latin typeface="Roboto"/>
              <a:ea typeface="Roboto"/>
              <a:cs typeface="Roboto"/>
              <a:sym typeface="Roboto"/>
            </a:endParaRPr>
          </a:p>
          <a:p>
            <a:pPr indent="0" lvl="0" marL="0" rtl="0" algn="l">
              <a:lnSpc>
                <a:spcPct val="105000"/>
              </a:lnSpc>
              <a:spcBef>
                <a:spcPts val="1200"/>
              </a:spcBef>
              <a:spcAft>
                <a:spcPts val="0"/>
              </a:spcAft>
              <a:buSzPts val="770"/>
              <a:buNone/>
            </a:pPr>
            <a:r>
              <a:rPr lang="en" sz="1415">
                <a:solidFill>
                  <a:srgbClr val="333333"/>
                </a:solidFill>
                <a:latin typeface="Roboto"/>
                <a:ea typeface="Roboto"/>
                <a:cs typeface="Roboto"/>
                <a:sym typeface="Roboto"/>
              </a:rPr>
              <a:t>In patients with AF, HFrEF (LVEF &lt;50%), and refractory RVR who are not candidates for or in whom rhythm control has failed, </a:t>
            </a:r>
            <a:r>
              <a:rPr b="1" lang="en" sz="1415">
                <a:solidFill>
                  <a:srgbClr val="333333"/>
                </a:solidFill>
                <a:latin typeface="Roboto"/>
                <a:ea typeface="Roboto"/>
                <a:cs typeface="Roboto"/>
                <a:sym typeface="Roboto"/>
              </a:rPr>
              <a:t>AVNA and biventricular pacing </a:t>
            </a:r>
            <a:r>
              <a:rPr lang="en" sz="1415">
                <a:solidFill>
                  <a:srgbClr val="333333"/>
                </a:solidFill>
                <a:latin typeface="Roboto"/>
                <a:ea typeface="Roboto"/>
                <a:cs typeface="Roboto"/>
                <a:sym typeface="Roboto"/>
              </a:rPr>
              <a:t>therapy can be useful to improve </a:t>
            </a:r>
            <a:r>
              <a:rPr b="1" lang="en" sz="1415">
                <a:solidFill>
                  <a:srgbClr val="333333"/>
                </a:solidFill>
                <a:latin typeface="Roboto"/>
                <a:ea typeface="Roboto"/>
                <a:cs typeface="Roboto"/>
                <a:sym typeface="Roboto"/>
              </a:rPr>
              <a:t>symptoms, QOL, and EF</a:t>
            </a:r>
            <a:r>
              <a:rPr lang="en" sz="1415">
                <a:solidFill>
                  <a:srgbClr val="333333"/>
                </a:solidFill>
                <a:latin typeface="Roboto"/>
                <a:ea typeface="Roboto"/>
                <a:cs typeface="Roboto"/>
                <a:sym typeface="Roboto"/>
              </a:rPr>
              <a:t>.</a:t>
            </a:r>
            <a:r>
              <a:rPr b="1" lang="en" sz="1240">
                <a:solidFill>
                  <a:srgbClr val="333333"/>
                </a:solidFill>
                <a:latin typeface="Roboto"/>
                <a:ea typeface="Roboto"/>
                <a:cs typeface="Roboto"/>
                <a:sym typeface="Roboto"/>
              </a:rPr>
              <a:t>  2a</a:t>
            </a:r>
            <a:endParaRPr b="1" sz="1765">
              <a:solidFill>
                <a:srgbClr val="333333"/>
              </a:solidFill>
              <a:latin typeface="Roboto"/>
              <a:ea typeface="Roboto"/>
              <a:cs typeface="Roboto"/>
              <a:sym typeface="Roboto"/>
            </a:endParaRPr>
          </a:p>
          <a:p>
            <a:pPr indent="0" lvl="0" marL="0" rtl="0" algn="l">
              <a:lnSpc>
                <a:spcPct val="105000"/>
              </a:lnSpc>
              <a:spcBef>
                <a:spcPts val="1200"/>
              </a:spcBef>
              <a:spcAft>
                <a:spcPts val="1200"/>
              </a:spcAft>
              <a:buSzPts val="770"/>
              <a:buNone/>
            </a:pPr>
            <a:r>
              <a:t/>
            </a:r>
            <a:endParaRPr sz="1485">
              <a:solidFill>
                <a:srgbClr val="333333"/>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6"/>
          <p:cNvSpPr txBox="1"/>
          <p:nvPr>
            <p:ph type="title"/>
          </p:nvPr>
        </p:nvSpPr>
        <p:spPr>
          <a:xfrm>
            <a:off x="339675" y="351300"/>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0"/>
              </a:spcAft>
              <a:buNone/>
            </a:pPr>
            <a:r>
              <a:rPr b="1" lang="en" sz="1900">
                <a:solidFill>
                  <a:schemeClr val="accent6"/>
                </a:solidFill>
                <a:latin typeface="Roboto"/>
                <a:ea typeface="Roboto"/>
                <a:cs typeface="Roboto"/>
                <a:sym typeface="Roboto"/>
              </a:rPr>
              <a:t>Management of AF in Patients With HF</a:t>
            </a:r>
            <a:endParaRPr b="1" sz="1900">
              <a:solidFill>
                <a:schemeClr val="accent6"/>
              </a:solidFill>
              <a:latin typeface="Roboto"/>
              <a:ea typeface="Roboto"/>
              <a:cs typeface="Roboto"/>
              <a:sym typeface="Roboto"/>
            </a:endParaRPr>
          </a:p>
          <a:p>
            <a:pPr indent="0" lvl="0" marL="0" rtl="0" algn="ctr">
              <a:spcBef>
                <a:spcPts val="400"/>
              </a:spcBef>
              <a:spcAft>
                <a:spcPts val="0"/>
              </a:spcAft>
              <a:buNone/>
            </a:pPr>
            <a:r>
              <a:t/>
            </a:r>
            <a:endParaRPr/>
          </a:p>
        </p:txBody>
      </p:sp>
      <p:sp>
        <p:nvSpPr>
          <p:cNvPr id="663" name="Google Shape;663;p76"/>
          <p:cNvSpPr txBox="1"/>
          <p:nvPr>
            <p:ph idx="1" type="subTitle"/>
          </p:nvPr>
        </p:nvSpPr>
        <p:spPr>
          <a:xfrm>
            <a:off x="207825" y="1082400"/>
            <a:ext cx="8312700" cy="2415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I</a:t>
            </a:r>
            <a:r>
              <a:rPr lang="en" sz="5983">
                <a:solidFill>
                  <a:srgbClr val="333333"/>
                </a:solidFill>
                <a:latin typeface="Roboto"/>
                <a:ea typeface="Roboto"/>
                <a:cs typeface="Roboto"/>
                <a:sym typeface="Roboto"/>
              </a:rPr>
              <a:t>n patients with AF, HF, and implanted </a:t>
            </a:r>
            <a:r>
              <a:rPr b="1" lang="en" sz="5983">
                <a:solidFill>
                  <a:srgbClr val="333333"/>
                </a:solidFill>
                <a:latin typeface="Roboto"/>
                <a:ea typeface="Roboto"/>
                <a:cs typeface="Roboto"/>
                <a:sym typeface="Roboto"/>
              </a:rPr>
              <a:t>biventricular </a:t>
            </a:r>
            <a:r>
              <a:rPr lang="en" sz="5983">
                <a:solidFill>
                  <a:srgbClr val="333333"/>
                </a:solidFill>
                <a:latin typeface="Roboto"/>
                <a:ea typeface="Roboto"/>
                <a:cs typeface="Roboto"/>
                <a:sym typeface="Roboto"/>
              </a:rPr>
              <a:t>pacing therapy in whom an effective pacing percentage cannot be achieved with pharmacological therapy, </a:t>
            </a:r>
            <a:r>
              <a:rPr b="1" lang="en" sz="5983">
                <a:solidFill>
                  <a:srgbClr val="333333"/>
                </a:solidFill>
                <a:latin typeface="Roboto"/>
                <a:ea typeface="Roboto"/>
                <a:cs typeface="Roboto"/>
                <a:sym typeface="Roboto"/>
              </a:rPr>
              <a:t>AVNA</a:t>
            </a:r>
            <a:r>
              <a:rPr lang="en" sz="5983">
                <a:solidFill>
                  <a:srgbClr val="333333"/>
                </a:solidFill>
                <a:latin typeface="Roboto"/>
                <a:ea typeface="Roboto"/>
                <a:cs typeface="Roboto"/>
                <a:sym typeface="Roboto"/>
              </a:rPr>
              <a:t> can be beneficial to :</a:t>
            </a:r>
            <a:endParaRPr sz="5983">
              <a:solidFill>
                <a:srgbClr val="333333"/>
              </a:solidFill>
              <a:latin typeface="Roboto"/>
              <a:ea typeface="Roboto"/>
              <a:cs typeface="Roboto"/>
              <a:sym typeface="Roboto"/>
            </a:endParaRPr>
          </a:p>
          <a:p>
            <a:pPr indent="0" lvl="0" marL="0" rtl="0" algn="l">
              <a:spcBef>
                <a:spcPts val="1200"/>
              </a:spcBef>
              <a:spcAft>
                <a:spcPts val="0"/>
              </a:spcAft>
              <a:buNone/>
            </a:pPr>
            <a:r>
              <a:t/>
            </a:r>
            <a:endParaRPr sz="5983">
              <a:solidFill>
                <a:srgbClr val="333333"/>
              </a:solidFill>
              <a:latin typeface="Roboto"/>
              <a:ea typeface="Roboto"/>
              <a:cs typeface="Roboto"/>
              <a:sym typeface="Roboto"/>
            </a:endParaRPr>
          </a:p>
          <a:p>
            <a:pPr indent="0" lvl="0" marL="0" rtl="0" algn="l">
              <a:spcBef>
                <a:spcPts val="1200"/>
              </a:spcBef>
              <a:spcAft>
                <a:spcPts val="0"/>
              </a:spcAft>
              <a:buNone/>
            </a:pPr>
            <a:r>
              <a:rPr lang="en" sz="5983">
                <a:solidFill>
                  <a:srgbClr val="333333"/>
                </a:solidFill>
                <a:latin typeface="Roboto"/>
                <a:ea typeface="Roboto"/>
                <a:cs typeface="Roboto"/>
                <a:sym typeface="Roboto"/>
              </a:rPr>
              <a:t>improve functional class, </a:t>
            </a:r>
            <a:endParaRPr sz="5983">
              <a:solidFill>
                <a:srgbClr val="333333"/>
              </a:solidFill>
              <a:latin typeface="Roboto"/>
              <a:ea typeface="Roboto"/>
              <a:cs typeface="Roboto"/>
              <a:sym typeface="Roboto"/>
            </a:endParaRPr>
          </a:p>
          <a:p>
            <a:pPr indent="0" lvl="0" marL="0" rtl="0" algn="l">
              <a:spcBef>
                <a:spcPts val="1200"/>
              </a:spcBef>
              <a:spcAft>
                <a:spcPts val="0"/>
              </a:spcAft>
              <a:buNone/>
            </a:pPr>
            <a:r>
              <a:rPr lang="en" sz="5983">
                <a:solidFill>
                  <a:srgbClr val="333333"/>
                </a:solidFill>
                <a:latin typeface="Roboto"/>
                <a:ea typeface="Roboto"/>
                <a:cs typeface="Roboto"/>
                <a:sym typeface="Roboto"/>
              </a:rPr>
              <a:t>reduce the risk of ICD shock,</a:t>
            </a:r>
            <a:endParaRPr b="1" sz="5733">
              <a:solidFill>
                <a:srgbClr val="333333"/>
              </a:solidFill>
              <a:latin typeface="Roboto"/>
              <a:ea typeface="Roboto"/>
              <a:cs typeface="Roboto"/>
              <a:sym typeface="Roboto"/>
            </a:endParaRPr>
          </a:p>
          <a:p>
            <a:pPr indent="0" lvl="0" marL="0" rtl="0" algn="l">
              <a:spcBef>
                <a:spcPts val="1200"/>
              </a:spcBef>
              <a:spcAft>
                <a:spcPts val="0"/>
              </a:spcAft>
              <a:buNone/>
            </a:pPr>
            <a:r>
              <a:rPr lang="en" sz="5983">
                <a:solidFill>
                  <a:srgbClr val="333333"/>
                </a:solidFill>
                <a:latin typeface="Roboto"/>
                <a:ea typeface="Roboto"/>
                <a:cs typeface="Roboto"/>
                <a:sym typeface="Roboto"/>
              </a:rPr>
              <a:t>improve survival.</a:t>
            </a:r>
            <a:r>
              <a:rPr b="1" lang="en" sz="5733">
                <a:solidFill>
                  <a:srgbClr val="333333"/>
                </a:solidFill>
                <a:latin typeface="Roboto"/>
                <a:ea typeface="Roboto"/>
                <a:cs typeface="Roboto"/>
                <a:sym typeface="Roboto"/>
              </a:rPr>
              <a:t>  2A</a:t>
            </a:r>
            <a:endParaRPr b="1" sz="5733">
              <a:solidFill>
                <a:srgbClr val="333333"/>
              </a:solidFill>
              <a:latin typeface="Roboto"/>
              <a:ea typeface="Roboto"/>
              <a:cs typeface="Roboto"/>
              <a:sym typeface="Roboto"/>
            </a:endParaRPr>
          </a:p>
          <a:p>
            <a:pPr indent="0" lvl="0" marL="0" rtl="0" algn="l">
              <a:spcBef>
                <a:spcPts val="1200"/>
              </a:spcBef>
              <a:spcAft>
                <a:spcPts val="0"/>
              </a:spcAft>
              <a:buNone/>
            </a:pPr>
            <a:r>
              <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7542">
              <a:solidFill>
                <a:srgbClr val="333333"/>
              </a:solidFill>
              <a:latin typeface="Roboto"/>
              <a:ea typeface="Roboto"/>
              <a:cs typeface="Roboto"/>
              <a:sym typeface="Roboto"/>
            </a:endParaRPr>
          </a:p>
          <a:p>
            <a:pPr indent="0" lvl="0" marL="0" rtl="0" algn="l">
              <a:spcBef>
                <a:spcPts val="1200"/>
              </a:spcBef>
              <a:spcAft>
                <a:spcPts val="1200"/>
              </a:spcAft>
              <a:buNone/>
            </a:pPr>
            <a:r>
              <a:rPr lang="en" sz="6450">
                <a:solidFill>
                  <a:srgbClr val="333333"/>
                </a:solidFill>
                <a:latin typeface="Roboto"/>
                <a:ea typeface="Roboto"/>
                <a:cs typeface="Roboto"/>
                <a:sym typeface="Roboto"/>
              </a:rPr>
              <a:t>In patients with AF-induced cardiomyopathy who have </a:t>
            </a:r>
            <a:r>
              <a:rPr b="1" lang="en" sz="6450">
                <a:solidFill>
                  <a:srgbClr val="333333"/>
                </a:solidFill>
                <a:latin typeface="Roboto"/>
                <a:ea typeface="Roboto"/>
                <a:cs typeface="Roboto"/>
                <a:sym typeface="Roboto"/>
              </a:rPr>
              <a:t>recovered LV function</a:t>
            </a:r>
            <a:r>
              <a:rPr lang="en" sz="6450">
                <a:solidFill>
                  <a:srgbClr val="333333"/>
                </a:solidFill>
                <a:latin typeface="Roboto"/>
                <a:ea typeface="Roboto"/>
                <a:cs typeface="Roboto"/>
                <a:sym typeface="Roboto"/>
              </a:rPr>
              <a:t>, l</a:t>
            </a:r>
            <a:r>
              <a:rPr b="1" lang="en" sz="6450">
                <a:solidFill>
                  <a:srgbClr val="333333"/>
                </a:solidFill>
                <a:latin typeface="Roboto"/>
                <a:ea typeface="Roboto"/>
                <a:cs typeface="Roboto"/>
                <a:sym typeface="Roboto"/>
              </a:rPr>
              <a:t>ong-term surveillance</a:t>
            </a:r>
            <a:r>
              <a:rPr lang="en" sz="6450">
                <a:solidFill>
                  <a:srgbClr val="333333"/>
                </a:solidFill>
                <a:latin typeface="Roboto"/>
                <a:ea typeface="Roboto"/>
                <a:cs typeface="Roboto"/>
                <a:sym typeface="Roboto"/>
              </a:rPr>
              <a:t> can be beneficial to detect recurrent AF in view of the </a:t>
            </a:r>
            <a:r>
              <a:rPr b="1" lang="en" sz="6450">
                <a:solidFill>
                  <a:srgbClr val="333333"/>
                </a:solidFill>
                <a:latin typeface="Roboto"/>
                <a:ea typeface="Roboto"/>
                <a:cs typeface="Roboto"/>
                <a:sym typeface="Roboto"/>
              </a:rPr>
              <a:t>high risk of recurrence </a:t>
            </a:r>
            <a:r>
              <a:rPr lang="en" sz="6450">
                <a:solidFill>
                  <a:srgbClr val="333333"/>
                </a:solidFill>
                <a:latin typeface="Roboto"/>
                <a:ea typeface="Roboto"/>
                <a:cs typeface="Roboto"/>
                <a:sym typeface="Roboto"/>
              </a:rPr>
              <a:t>of arrhythmia-induced cardiomyopathy.</a:t>
            </a:r>
            <a:r>
              <a:rPr b="1" lang="en" sz="6200">
                <a:solidFill>
                  <a:srgbClr val="004176"/>
                </a:solidFill>
                <a:uFill>
                  <a:noFill/>
                </a:uFill>
                <a:latin typeface="Roboto"/>
                <a:ea typeface="Roboto"/>
                <a:cs typeface="Roboto"/>
                <a:sym typeface="Roboto"/>
                <a:hlinkClick r:id="rId3">
                  <a:extLst>
                    <a:ext uri="{A12FA001-AC4F-418D-AE19-62706E023703}">
                      <ahyp:hlinkClr val="tx"/>
                    </a:ext>
                  </a:extLst>
                </a:hlinkClick>
              </a:rPr>
              <a:t>27</a:t>
            </a:r>
            <a:r>
              <a:rPr lang="en" sz="6200">
                <a:solidFill>
                  <a:srgbClr val="333333"/>
                </a:solidFill>
                <a:latin typeface="Roboto"/>
                <a:ea typeface="Roboto"/>
                <a:cs typeface="Roboto"/>
                <a:sym typeface="Roboto"/>
              </a:rPr>
              <a:t>,</a:t>
            </a:r>
            <a:r>
              <a:rPr b="1" lang="en" sz="6200">
                <a:solidFill>
                  <a:srgbClr val="004176"/>
                </a:solidFill>
                <a:uFill>
                  <a:noFill/>
                </a:uFill>
                <a:latin typeface="Roboto"/>
                <a:ea typeface="Roboto"/>
                <a:cs typeface="Roboto"/>
                <a:sym typeface="Roboto"/>
                <a:hlinkClick r:id="rId4">
                  <a:extLst>
                    <a:ext uri="{A12FA001-AC4F-418D-AE19-62706E023703}">
                      <ahyp:hlinkClr val="tx"/>
                    </a:ext>
                  </a:extLst>
                </a:hlinkClick>
              </a:rPr>
              <a:t>28</a:t>
            </a:r>
            <a:endParaRPr b="1" sz="6700">
              <a:solidFill>
                <a:srgbClr val="333333"/>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7"/>
          <p:cNvSpPr txBox="1"/>
          <p:nvPr>
            <p:ph type="title"/>
          </p:nvPr>
        </p:nvSpPr>
        <p:spPr>
          <a:xfrm>
            <a:off x="279075" y="282050"/>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400"/>
              </a:spcAft>
              <a:buNone/>
            </a:pPr>
            <a:r>
              <a:rPr b="1" lang="en" sz="1900">
                <a:solidFill>
                  <a:schemeClr val="accent6"/>
                </a:solidFill>
                <a:latin typeface="Roboto"/>
                <a:ea typeface="Roboto"/>
                <a:cs typeface="Roboto"/>
                <a:sym typeface="Roboto"/>
              </a:rPr>
              <a:t>Management of AF in Patients With HF</a:t>
            </a:r>
            <a:endParaRPr/>
          </a:p>
        </p:txBody>
      </p:sp>
      <p:sp>
        <p:nvSpPr>
          <p:cNvPr id="669" name="Google Shape;669;p77"/>
          <p:cNvSpPr txBox="1"/>
          <p:nvPr>
            <p:ph idx="1" type="subTitle"/>
          </p:nvPr>
        </p:nvSpPr>
        <p:spPr>
          <a:xfrm>
            <a:off x="381000" y="1446075"/>
            <a:ext cx="7968900" cy="3118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1550">
                <a:solidFill>
                  <a:srgbClr val="333333"/>
                </a:solidFill>
                <a:latin typeface="Roboto"/>
                <a:ea typeface="Roboto"/>
                <a:cs typeface="Roboto"/>
                <a:sym typeface="Roboto"/>
              </a:rPr>
              <a:t>In patients with suspected AF-induced cardiomyopathy or refractory HF symptoms undergoing pharmacological rate-control therapy for AF, a </a:t>
            </a:r>
            <a:r>
              <a:rPr b="1" lang="en" sz="1550">
                <a:solidFill>
                  <a:srgbClr val="333333"/>
                </a:solidFill>
                <a:latin typeface="Roboto"/>
                <a:ea typeface="Roboto"/>
                <a:cs typeface="Roboto"/>
                <a:sym typeface="Roboto"/>
              </a:rPr>
              <a:t>stricter rate-control</a:t>
            </a:r>
            <a:r>
              <a:rPr lang="en" sz="1550">
                <a:solidFill>
                  <a:srgbClr val="333333"/>
                </a:solidFill>
                <a:latin typeface="Roboto"/>
                <a:ea typeface="Roboto"/>
                <a:cs typeface="Roboto"/>
                <a:sym typeface="Roboto"/>
              </a:rPr>
              <a:t> strategy (target heart rate </a:t>
            </a:r>
            <a:r>
              <a:rPr b="1" lang="en" sz="1550">
                <a:solidFill>
                  <a:srgbClr val="333333"/>
                </a:solidFill>
                <a:latin typeface="Roboto"/>
                <a:ea typeface="Roboto"/>
                <a:cs typeface="Roboto"/>
                <a:sym typeface="Roboto"/>
              </a:rPr>
              <a:t>&lt;80 bpm at rest</a:t>
            </a:r>
            <a:r>
              <a:rPr lang="en" sz="1550">
                <a:solidFill>
                  <a:srgbClr val="333333"/>
                </a:solidFill>
                <a:latin typeface="Roboto"/>
                <a:ea typeface="Roboto"/>
                <a:cs typeface="Roboto"/>
                <a:sym typeface="Roboto"/>
              </a:rPr>
              <a:t>and </a:t>
            </a:r>
            <a:r>
              <a:rPr b="1" lang="en" sz="1550">
                <a:solidFill>
                  <a:srgbClr val="333333"/>
                </a:solidFill>
                <a:latin typeface="Roboto"/>
                <a:ea typeface="Roboto"/>
                <a:cs typeface="Roboto"/>
                <a:sym typeface="Roboto"/>
              </a:rPr>
              <a:t>&lt;110 bpm during moderate exercise</a:t>
            </a:r>
            <a:r>
              <a:rPr lang="en" sz="1550">
                <a:solidFill>
                  <a:srgbClr val="333333"/>
                </a:solidFill>
                <a:latin typeface="Roboto"/>
                <a:ea typeface="Roboto"/>
                <a:cs typeface="Roboto"/>
                <a:sym typeface="Roboto"/>
              </a:rPr>
              <a:t>) may be reasonable. </a:t>
            </a:r>
            <a:r>
              <a:rPr b="1" lang="en" sz="1300">
                <a:solidFill>
                  <a:srgbClr val="333333"/>
                </a:solidFill>
                <a:latin typeface="Roboto"/>
                <a:ea typeface="Roboto"/>
                <a:cs typeface="Roboto"/>
                <a:sym typeface="Roboto"/>
              </a:rPr>
              <a:t>2 b</a:t>
            </a:r>
            <a:endParaRPr b="1" sz="1300">
              <a:solidFill>
                <a:srgbClr val="333333"/>
              </a:solidFill>
              <a:latin typeface="Roboto"/>
              <a:ea typeface="Roboto"/>
              <a:cs typeface="Roboto"/>
              <a:sym typeface="Roboto"/>
            </a:endParaRPr>
          </a:p>
          <a:p>
            <a:pPr indent="0" lvl="0" marL="0" rtl="0" algn="l">
              <a:spcBef>
                <a:spcPts val="1200"/>
              </a:spcBef>
              <a:spcAft>
                <a:spcPts val="0"/>
              </a:spcAft>
              <a:buNone/>
            </a:pPr>
            <a:r>
              <a:t/>
            </a:r>
            <a:endParaRPr b="1" sz="1824">
              <a:solidFill>
                <a:srgbClr val="333333"/>
              </a:solidFill>
              <a:latin typeface="Roboto"/>
              <a:ea typeface="Roboto"/>
              <a:cs typeface="Roboto"/>
              <a:sym typeface="Roboto"/>
            </a:endParaRPr>
          </a:p>
          <a:p>
            <a:pPr indent="0" lvl="0" marL="0" rtl="0" algn="l">
              <a:spcBef>
                <a:spcPts val="1200"/>
              </a:spcBef>
              <a:spcAft>
                <a:spcPts val="0"/>
              </a:spcAft>
              <a:buNone/>
            </a:pPr>
            <a:r>
              <a:rPr lang="en" sz="2174">
                <a:solidFill>
                  <a:srgbClr val="333333"/>
                </a:solidFill>
                <a:latin typeface="Roboto"/>
                <a:ea typeface="Roboto"/>
                <a:cs typeface="Roboto"/>
                <a:sym typeface="Roboto"/>
              </a:rPr>
              <a:t>In pts with </a:t>
            </a:r>
            <a:r>
              <a:rPr lang="en" sz="2174">
                <a:solidFill>
                  <a:srgbClr val="333333"/>
                </a:solidFill>
                <a:highlight>
                  <a:schemeClr val="lt1"/>
                </a:highlight>
                <a:latin typeface="Roboto"/>
                <a:ea typeface="Roboto"/>
                <a:cs typeface="Roboto"/>
                <a:sym typeface="Roboto"/>
              </a:rPr>
              <a:t>AF</a:t>
            </a:r>
            <a:r>
              <a:rPr lang="en" sz="2174">
                <a:solidFill>
                  <a:srgbClr val="333333"/>
                </a:solidFill>
                <a:highlight>
                  <a:srgbClr val="FFE599"/>
                </a:highlight>
                <a:latin typeface="Roboto"/>
                <a:ea typeface="Roboto"/>
                <a:cs typeface="Roboto"/>
                <a:sym typeface="Roboto"/>
              </a:rPr>
              <a:t> </a:t>
            </a:r>
            <a:r>
              <a:rPr lang="en" sz="2174">
                <a:solidFill>
                  <a:srgbClr val="333333"/>
                </a:solidFill>
                <a:latin typeface="Roboto"/>
                <a:ea typeface="Roboto"/>
                <a:cs typeface="Roboto"/>
                <a:sym typeface="Roboto"/>
              </a:rPr>
              <a:t>and </a:t>
            </a:r>
            <a:r>
              <a:rPr lang="en" sz="2174">
                <a:solidFill>
                  <a:srgbClr val="333333"/>
                </a:solidFill>
                <a:highlight>
                  <a:schemeClr val="lt1"/>
                </a:highlight>
                <a:latin typeface="Roboto"/>
                <a:ea typeface="Roboto"/>
                <a:cs typeface="Roboto"/>
                <a:sym typeface="Roboto"/>
              </a:rPr>
              <a:t>HFrEF </a:t>
            </a:r>
            <a:r>
              <a:rPr lang="en" sz="2174">
                <a:solidFill>
                  <a:srgbClr val="333333"/>
                </a:solidFill>
                <a:latin typeface="Roboto"/>
                <a:ea typeface="Roboto"/>
                <a:cs typeface="Roboto"/>
                <a:sym typeface="Roboto"/>
              </a:rPr>
              <a:t>who undergo </a:t>
            </a:r>
            <a:r>
              <a:rPr b="1" lang="en" sz="2174">
                <a:solidFill>
                  <a:srgbClr val="333333"/>
                </a:solidFill>
                <a:highlight>
                  <a:srgbClr val="FFFF00"/>
                </a:highlight>
                <a:latin typeface="Roboto"/>
                <a:ea typeface="Roboto"/>
                <a:cs typeface="Roboto"/>
                <a:sym typeface="Roboto"/>
              </a:rPr>
              <a:t>AVNA</a:t>
            </a:r>
            <a:r>
              <a:rPr lang="en" sz="2174">
                <a:solidFill>
                  <a:srgbClr val="333333"/>
                </a:solidFill>
                <a:latin typeface="Roboto"/>
                <a:ea typeface="Roboto"/>
                <a:cs typeface="Roboto"/>
                <a:sym typeface="Roboto"/>
              </a:rPr>
              <a:t>, </a:t>
            </a:r>
            <a:r>
              <a:rPr b="1" lang="en" sz="2174">
                <a:solidFill>
                  <a:srgbClr val="333333"/>
                </a:solidFill>
                <a:highlight>
                  <a:srgbClr val="FFF2CC"/>
                </a:highlight>
                <a:latin typeface="Roboto"/>
                <a:ea typeface="Roboto"/>
                <a:cs typeface="Roboto"/>
                <a:sym typeface="Roboto"/>
              </a:rPr>
              <a:t>LBB  area  pace</a:t>
            </a:r>
            <a:r>
              <a:rPr b="1" lang="en" sz="2174">
                <a:solidFill>
                  <a:srgbClr val="333333"/>
                </a:solidFill>
                <a:latin typeface="Roboto"/>
                <a:ea typeface="Roboto"/>
                <a:cs typeface="Roboto"/>
                <a:sym typeface="Roboto"/>
              </a:rPr>
              <a:t> </a:t>
            </a:r>
            <a:r>
              <a:rPr lang="en" sz="2174">
                <a:solidFill>
                  <a:srgbClr val="333333"/>
                </a:solidFill>
                <a:latin typeface="Roboto"/>
                <a:ea typeface="Roboto"/>
                <a:cs typeface="Roboto"/>
                <a:sym typeface="Roboto"/>
              </a:rPr>
              <a:t>may be reasonable as an </a:t>
            </a:r>
            <a:r>
              <a:rPr b="1" lang="en" sz="2174">
                <a:solidFill>
                  <a:srgbClr val="333333"/>
                </a:solidFill>
                <a:highlight>
                  <a:srgbClr val="F9CB9C"/>
                </a:highlight>
                <a:latin typeface="Roboto"/>
                <a:ea typeface="Roboto"/>
                <a:cs typeface="Roboto"/>
                <a:sym typeface="Roboto"/>
              </a:rPr>
              <a:t>alternative to biv pacing</a:t>
            </a:r>
            <a:r>
              <a:rPr lang="en" sz="2174">
                <a:solidFill>
                  <a:srgbClr val="333333"/>
                </a:solidFill>
                <a:latin typeface="Roboto"/>
                <a:ea typeface="Roboto"/>
                <a:cs typeface="Roboto"/>
                <a:sym typeface="Roboto"/>
              </a:rPr>
              <a:t> to improve sx, QOL, and LV function.</a:t>
            </a:r>
            <a:r>
              <a:rPr b="1" lang="en" sz="1924">
                <a:solidFill>
                  <a:srgbClr val="333333"/>
                </a:solidFill>
                <a:latin typeface="Roboto"/>
                <a:ea typeface="Roboto"/>
                <a:cs typeface="Roboto"/>
                <a:sym typeface="Roboto"/>
              </a:rPr>
              <a:t> 2b</a:t>
            </a:r>
            <a:endParaRPr b="1" sz="2424">
              <a:solidFill>
                <a:srgbClr val="333333"/>
              </a:solidFill>
              <a:latin typeface="Roboto"/>
              <a:ea typeface="Roboto"/>
              <a:cs typeface="Roboto"/>
              <a:sym typeface="Roboto"/>
            </a:endParaRPr>
          </a:p>
          <a:p>
            <a:pPr indent="0" lvl="0" marL="0" rtl="0" algn="ctr">
              <a:spcBef>
                <a:spcPts val="1200"/>
              </a:spcBef>
              <a:spcAft>
                <a:spcPts val="0"/>
              </a:spcAft>
              <a:buNone/>
            </a:pPr>
            <a:r>
              <a:t/>
            </a:r>
            <a:endParaRPr b="1" sz="1300">
              <a:solidFill>
                <a:srgbClr val="333333"/>
              </a:solidFill>
              <a:latin typeface="Roboto"/>
              <a:ea typeface="Roboto"/>
              <a:cs typeface="Roboto"/>
              <a:sym typeface="Roboto"/>
            </a:endParaRPr>
          </a:p>
          <a:p>
            <a:pPr indent="0" lvl="0" marL="0" rtl="0" algn="ctr">
              <a:spcBef>
                <a:spcPts val="1200"/>
              </a:spcBef>
              <a:spcAft>
                <a:spcPts val="1200"/>
              </a:spcAft>
              <a:buNone/>
            </a:pPr>
            <a:r>
              <a:t/>
            </a:r>
            <a:endParaRPr b="1" sz="1300">
              <a:solidFill>
                <a:srgbClr val="333333"/>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8"/>
          <p:cNvSpPr txBox="1"/>
          <p:nvPr>
            <p:ph type="title"/>
          </p:nvPr>
        </p:nvSpPr>
        <p:spPr>
          <a:xfrm>
            <a:off x="426300" y="273375"/>
            <a:ext cx="6646200" cy="1588800"/>
          </a:xfrm>
          <a:prstGeom prst="rect">
            <a:avLst/>
          </a:prstGeom>
        </p:spPr>
        <p:txBody>
          <a:bodyPr anchorCtr="0" anchor="ctr" bIns="91425" lIns="91425" spcFirstLastPara="1" rIns="91425" wrap="square" tIns="91425">
            <a:normAutofit/>
          </a:bodyPr>
          <a:lstStyle/>
          <a:p>
            <a:pPr indent="0" lvl="0" marL="0" rtl="0" algn="l">
              <a:lnSpc>
                <a:spcPct val="115000"/>
              </a:lnSpc>
              <a:spcBef>
                <a:spcPts val="1400"/>
              </a:spcBef>
              <a:spcAft>
                <a:spcPts val="0"/>
              </a:spcAft>
              <a:buNone/>
            </a:pPr>
            <a:r>
              <a:rPr b="1" lang="en" sz="1900">
                <a:solidFill>
                  <a:schemeClr val="accent6"/>
                </a:solidFill>
                <a:latin typeface="Roboto"/>
                <a:ea typeface="Roboto"/>
                <a:cs typeface="Roboto"/>
                <a:sym typeface="Roboto"/>
              </a:rPr>
              <a:t>Management of AF in Patients With HF</a:t>
            </a:r>
            <a:endParaRPr/>
          </a:p>
          <a:p>
            <a:pPr indent="0" lvl="0" marL="0" rtl="0" algn="ctr">
              <a:spcBef>
                <a:spcPts val="400"/>
              </a:spcBef>
              <a:spcAft>
                <a:spcPts val="0"/>
              </a:spcAft>
              <a:buNone/>
            </a:pPr>
            <a:r>
              <a:t/>
            </a:r>
            <a:endParaRPr/>
          </a:p>
        </p:txBody>
      </p:sp>
      <p:sp>
        <p:nvSpPr>
          <p:cNvPr id="675" name="Google Shape;675;p78"/>
          <p:cNvSpPr txBox="1"/>
          <p:nvPr>
            <p:ph idx="1" type="subTitle"/>
          </p:nvPr>
        </p:nvSpPr>
        <p:spPr>
          <a:xfrm>
            <a:off x="644700" y="1451425"/>
            <a:ext cx="6714600" cy="28557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1850">
                <a:solidFill>
                  <a:srgbClr val="333333"/>
                </a:solidFill>
                <a:latin typeface="Roboto"/>
                <a:ea typeface="Roboto"/>
                <a:cs typeface="Roboto"/>
                <a:sym typeface="Roboto"/>
              </a:rPr>
              <a:t>I</a:t>
            </a:r>
            <a:r>
              <a:rPr lang="en" sz="2494">
                <a:solidFill>
                  <a:srgbClr val="333333"/>
                </a:solidFill>
                <a:latin typeface="Roboto"/>
                <a:ea typeface="Roboto"/>
                <a:cs typeface="Roboto"/>
                <a:sym typeface="Roboto"/>
              </a:rPr>
              <a:t>n pts with AF and known LVEF &lt;40%, nondihydropyridine </a:t>
            </a:r>
            <a:r>
              <a:rPr b="1" lang="en" sz="2494">
                <a:solidFill>
                  <a:srgbClr val="333333"/>
                </a:solidFill>
                <a:highlight>
                  <a:srgbClr val="FFFF00"/>
                </a:highlight>
                <a:latin typeface="Roboto"/>
                <a:ea typeface="Roboto"/>
                <a:cs typeface="Roboto"/>
                <a:sym typeface="Roboto"/>
              </a:rPr>
              <a:t>calcium channel–blocking</a:t>
            </a:r>
            <a:r>
              <a:rPr lang="en" sz="2494">
                <a:solidFill>
                  <a:srgbClr val="333333"/>
                </a:solidFill>
                <a:highlight>
                  <a:srgbClr val="FFFF00"/>
                </a:highlight>
                <a:latin typeface="Roboto"/>
                <a:ea typeface="Roboto"/>
                <a:cs typeface="Roboto"/>
                <a:sym typeface="Roboto"/>
              </a:rPr>
              <a:t> </a:t>
            </a:r>
            <a:r>
              <a:rPr lang="en" sz="2494">
                <a:solidFill>
                  <a:srgbClr val="333333"/>
                </a:solidFill>
                <a:latin typeface="Roboto"/>
                <a:ea typeface="Roboto"/>
                <a:cs typeface="Roboto"/>
                <a:sym typeface="Roboto"/>
              </a:rPr>
              <a:t>contraindicated because of their potential to exacerbate HF  3</a:t>
            </a:r>
            <a:endParaRPr sz="2494">
              <a:solidFill>
                <a:srgbClr val="333333"/>
              </a:solidFill>
              <a:latin typeface="Roboto"/>
              <a:ea typeface="Roboto"/>
              <a:cs typeface="Roboto"/>
              <a:sym typeface="Roboto"/>
            </a:endParaRPr>
          </a:p>
          <a:p>
            <a:pPr indent="0" lvl="0" marL="0" rtl="0" algn="l">
              <a:spcBef>
                <a:spcPts val="1200"/>
              </a:spcBef>
              <a:spcAft>
                <a:spcPts val="0"/>
              </a:spcAft>
              <a:buNone/>
            </a:pPr>
            <a:r>
              <a:t/>
            </a:r>
            <a:endParaRPr sz="2994">
              <a:solidFill>
                <a:srgbClr val="333333"/>
              </a:solidFill>
              <a:latin typeface="Roboto"/>
              <a:ea typeface="Roboto"/>
              <a:cs typeface="Roboto"/>
              <a:sym typeface="Roboto"/>
            </a:endParaRPr>
          </a:p>
          <a:p>
            <a:pPr indent="0" lvl="0" marL="0" rtl="0" algn="l">
              <a:spcBef>
                <a:spcPts val="1200"/>
              </a:spcBef>
              <a:spcAft>
                <a:spcPts val="0"/>
              </a:spcAft>
              <a:buNone/>
            </a:pPr>
            <a:r>
              <a:rPr lang="en" sz="2194">
                <a:solidFill>
                  <a:srgbClr val="333333"/>
                </a:solidFill>
                <a:latin typeface="Roboto"/>
                <a:ea typeface="Roboto"/>
                <a:cs typeface="Roboto"/>
                <a:sym typeface="Roboto"/>
              </a:rPr>
              <a:t>For patients with AF, </a:t>
            </a:r>
            <a:r>
              <a:rPr b="1" lang="en" sz="2194">
                <a:solidFill>
                  <a:srgbClr val="333333"/>
                </a:solidFill>
                <a:highlight>
                  <a:srgbClr val="FFFF00"/>
                </a:highlight>
                <a:latin typeface="Roboto"/>
                <a:ea typeface="Roboto"/>
                <a:cs typeface="Roboto"/>
                <a:sym typeface="Roboto"/>
              </a:rPr>
              <a:t>dronedarone</a:t>
            </a:r>
            <a:r>
              <a:rPr lang="en" sz="2194">
                <a:solidFill>
                  <a:srgbClr val="333333"/>
                </a:solidFill>
                <a:latin typeface="Roboto"/>
                <a:ea typeface="Roboto"/>
                <a:cs typeface="Roboto"/>
                <a:sym typeface="Roboto"/>
              </a:rPr>
              <a:t> should not be administered for maintenance of sinus rhythm to those with NYHA class III and IV HF or patients who have had an episode of decompensated HF in the past 4 weeks, due to the risk of increased early mortality associated with worsening HF.  3</a:t>
            </a:r>
            <a:endParaRPr sz="2994">
              <a:solidFill>
                <a:srgbClr val="333333"/>
              </a:solidFill>
              <a:latin typeface="Roboto"/>
              <a:ea typeface="Roboto"/>
              <a:cs typeface="Roboto"/>
              <a:sym typeface="Roboto"/>
            </a:endParaRPr>
          </a:p>
          <a:p>
            <a:pPr indent="0" lvl="0" marL="0" rtl="0" algn="l">
              <a:spcBef>
                <a:spcPts val="1200"/>
              </a:spcBef>
              <a:spcAft>
                <a:spcPts val="1200"/>
              </a:spcAft>
              <a:buNone/>
            </a:pPr>
            <a:r>
              <a:t/>
            </a:r>
            <a:endParaRPr sz="1850">
              <a:solidFill>
                <a:srgbClr val="33333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5"/>
          <p:cNvSpPr txBox="1"/>
          <p:nvPr>
            <p:ph type="title"/>
          </p:nvPr>
        </p:nvSpPr>
        <p:spPr>
          <a:xfrm>
            <a:off x="1304800" y="246325"/>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latin typeface="Roboto Mono"/>
              <a:ea typeface="Roboto Mono"/>
              <a:cs typeface="Roboto Mono"/>
              <a:sym typeface="Roboto Mono"/>
            </a:endParaRPr>
          </a:p>
          <a:p>
            <a:pPr indent="0" lvl="0" marL="0" rtl="0" algn="ctr">
              <a:spcBef>
                <a:spcPts val="0"/>
              </a:spcBef>
              <a:spcAft>
                <a:spcPts val="0"/>
              </a:spcAft>
              <a:buNone/>
            </a:pPr>
            <a:r>
              <a:t/>
            </a:r>
            <a:endParaRPr>
              <a:latin typeface="Roboto Mono"/>
              <a:ea typeface="Roboto Mono"/>
              <a:cs typeface="Roboto Mono"/>
              <a:sym typeface="Roboto Mono"/>
            </a:endParaRPr>
          </a:p>
          <a:p>
            <a:pPr indent="0" lvl="0" marL="0" rtl="0" algn="ctr">
              <a:spcBef>
                <a:spcPts val="0"/>
              </a:spcBef>
              <a:spcAft>
                <a:spcPts val="0"/>
              </a:spcAft>
              <a:buNone/>
            </a:pPr>
            <a:r>
              <a:rPr lang="en">
                <a:latin typeface="Roboto Mono"/>
                <a:ea typeface="Roboto Mono"/>
                <a:cs typeface="Roboto Mono"/>
                <a:sym typeface="Roboto Mono"/>
              </a:rPr>
              <a:t>First detected AF</a:t>
            </a:r>
            <a:endParaRPr>
              <a:latin typeface="Roboto Mono"/>
              <a:ea typeface="Roboto Mono"/>
              <a:cs typeface="Roboto Mono"/>
              <a:sym typeface="Roboto Mono"/>
            </a:endParaRPr>
          </a:p>
        </p:txBody>
      </p:sp>
      <p:sp>
        <p:nvSpPr>
          <p:cNvPr id="356" name="Google Shape;356;p25"/>
          <p:cNvSpPr txBox="1"/>
          <p:nvPr>
            <p:ph idx="1" type="subTitle"/>
          </p:nvPr>
        </p:nvSpPr>
        <p:spPr>
          <a:xfrm>
            <a:off x="1207600" y="1654875"/>
            <a:ext cx="7312800" cy="3007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3250">
              <a:solidFill>
                <a:srgbClr val="333333"/>
              </a:solidFill>
              <a:highlight>
                <a:srgbClr val="FFFFFF"/>
              </a:highlight>
              <a:latin typeface="Arial"/>
              <a:ea typeface="Arial"/>
              <a:cs typeface="Arial"/>
              <a:sym typeface="Arial"/>
            </a:endParaRPr>
          </a:p>
          <a:p>
            <a:pPr indent="0" lvl="0" marL="0" rtl="0" algn="ctr">
              <a:spcBef>
                <a:spcPts val="1200"/>
              </a:spcBef>
              <a:spcAft>
                <a:spcPts val="1200"/>
              </a:spcAft>
              <a:buNone/>
            </a:pPr>
            <a:r>
              <a:rPr lang="en" sz="3250">
                <a:solidFill>
                  <a:srgbClr val="333333"/>
                </a:solidFill>
                <a:highlight>
                  <a:srgbClr val="FFFFFF"/>
                </a:highlight>
                <a:latin typeface="Arial"/>
                <a:ea typeface="Arial"/>
                <a:cs typeface="Arial"/>
                <a:sym typeface="Arial"/>
              </a:rPr>
              <a:t>The </a:t>
            </a:r>
            <a:r>
              <a:rPr lang="en" sz="3250">
                <a:solidFill>
                  <a:schemeClr val="accent2"/>
                </a:solidFill>
                <a:highlight>
                  <a:srgbClr val="FFFFFF"/>
                </a:highlight>
                <a:latin typeface="Arial"/>
                <a:ea typeface="Arial"/>
                <a:cs typeface="Arial"/>
                <a:sym typeface="Arial"/>
              </a:rPr>
              <a:t>first documentation</a:t>
            </a:r>
            <a:r>
              <a:rPr lang="en" sz="3250">
                <a:solidFill>
                  <a:srgbClr val="333333"/>
                </a:solidFill>
                <a:highlight>
                  <a:srgbClr val="FFFFFF"/>
                </a:highlight>
                <a:latin typeface="Arial"/>
                <a:ea typeface="Arial"/>
                <a:cs typeface="Arial"/>
                <a:sym typeface="Arial"/>
              </a:rPr>
              <a:t> of AF, regardless of previous symptoms</a:t>
            </a:r>
            <a:endParaRPr sz="4200">
              <a:solidFill>
                <a:srgbClr val="333333"/>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9"/>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681" name="Google Shape;681;p7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0"/>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AF ABLATION</a:t>
            </a:r>
            <a:endParaRPr/>
          </a:p>
          <a:p>
            <a:pPr indent="0" lvl="0" marL="0" rtl="0" algn="ctr">
              <a:spcBef>
                <a:spcPts val="0"/>
              </a:spcBef>
              <a:spcAft>
                <a:spcPts val="0"/>
              </a:spcAft>
              <a:buNone/>
            </a:pPr>
            <a:r>
              <a:rPr lang="en"/>
              <a:t>RFA</a:t>
            </a:r>
            <a:endParaRPr/>
          </a:p>
          <a:p>
            <a:pPr indent="0" lvl="0" marL="0" rtl="0" algn="ctr">
              <a:spcBef>
                <a:spcPts val="0"/>
              </a:spcBef>
              <a:spcAft>
                <a:spcPts val="0"/>
              </a:spcAft>
              <a:buNone/>
            </a:pPr>
            <a:r>
              <a:rPr lang="en"/>
              <a:t>Cryo</a:t>
            </a:r>
            <a:endParaRPr/>
          </a:p>
          <a:p>
            <a:pPr indent="0" lvl="0" marL="0" rtl="0" algn="ctr">
              <a:spcBef>
                <a:spcPts val="0"/>
              </a:spcBef>
              <a:spcAft>
                <a:spcPts val="0"/>
              </a:spcAft>
              <a:buNone/>
            </a:pPr>
            <a:r>
              <a:rPr lang="en"/>
              <a:t>PFA</a:t>
            </a:r>
            <a:endParaRPr/>
          </a:p>
        </p:txBody>
      </p:sp>
      <p:sp>
        <p:nvSpPr>
          <p:cNvPr id="687" name="Google Shape;687;p8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81"/>
          <p:cNvSpPr txBox="1"/>
          <p:nvPr>
            <p:ph idx="1" type="subTitle"/>
          </p:nvPr>
        </p:nvSpPr>
        <p:spPr>
          <a:xfrm>
            <a:off x="1315350" y="1610175"/>
            <a:ext cx="7245900" cy="3243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441">
                <a:solidFill>
                  <a:srgbClr val="666666"/>
                </a:solidFill>
                <a:highlight>
                  <a:srgbClr val="FFFFFF"/>
                </a:highlight>
                <a:latin typeface="Arial"/>
                <a:ea typeface="Arial"/>
                <a:cs typeface="Arial"/>
                <a:sym typeface="Arial"/>
              </a:rPr>
              <a:t>non-thermal (not using extreme heat or cold) method of biological ablation (removal of structure or functionality) utilizing high-amplitude pulsed (microsecond duration) </a:t>
            </a:r>
            <a:r>
              <a:rPr lang="en" sz="2441">
                <a:solidFill>
                  <a:srgbClr val="444444"/>
                </a:solidFill>
                <a:highlight>
                  <a:srgbClr val="FFFF00"/>
                </a:highlight>
                <a:uFill>
                  <a:noFill/>
                </a:uFill>
                <a:latin typeface="Arial"/>
                <a:ea typeface="Arial"/>
                <a:cs typeface="Arial"/>
                <a:sym typeface="Arial"/>
                <a:hlinkClick r:id="rId3">
                  <a:extLst>
                    <a:ext uri="{A12FA001-AC4F-418D-AE19-62706E023703}">
                      <ahyp:hlinkClr val="tx"/>
                    </a:ext>
                  </a:extLst>
                </a:hlinkClick>
              </a:rPr>
              <a:t>electric fields</a:t>
            </a:r>
            <a:r>
              <a:rPr lang="en" sz="2441">
                <a:solidFill>
                  <a:srgbClr val="666666"/>
                </a:solidFill>
                <a:highlight>
                  <a:srgbClr val="FFFFFF"/>
                </a:highlight>
                <a:latin typeface="Arial"/>
                <a:ea typeface="Arial"/>
                <a:cs typeface="Arial"/>
                <a:sym typeface="Arial"/>
              </a:rPr>
              <a:t> to create irreversible </a:t>
            </a:r>
            <a:r>
              <a:rPr lang="en" sz="2441">
                <a:solidFill>
                  <a:srgbClr val="444444"/>
                </a:solidFill>
                <a:uFill>
                  <a:noFill/>
                </a:uFill>
                <a:latin typeface="Arial"/>
                <a:ea typeface="Arial"/>
                <a:cs typeface="Arial"/>
                <a:sym typeface="Arial"/>
                <a:hlinkClick r:id="rId4">
                  <a:extLst>
                    <a:ext uri="{A12FA001-AC4F-418D-AE19-62706E023703}">
                      <ahyp:hlinkClr val="tx"/>
                    </a:ext>
                  </a:extLst>
                </a:hlinkClick>
              </a:rPr>
              <a:t>electroporation</a:t>
            </a:r>
            <a:r>
              <a:rPr lang="en" sz="2441">
                <a:solidFill>
                  <a:srgbClr val="666666"/>
                </a:solidFill>
                <a:highlight>
                  <a:srgbClr val="FFFFFF"/>
                </a:highlight>
                <a:latin typeface="Arial"/>
                <a:ea typeface="Arial"/>
                <a:cs typeface="Arial"/>
                <a:sym typeface="Arial"/>
              </a:rPr>
              <a:t> in tissues. </a:t>
            </a:r>
            <a:endParaRPr/>
          </a:p>
        </p:txBody>
      </p:sp>
      <p:sp>
        <p:nvSpPr>
          <p:cNvPr id="693" name="Google Shape;693;p81"/>
          <p:cNvSpPr/>
          <p:nvPr/>
        </p:nvSpPr>
        <p:spPr>
          <a:xfrm>
            <a:off x="1848300" y="374200"/>
            <a:ext cx="4926000" cy="94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latin typeface="Nunito"/>
                <a:ea typeface="Nunito"/>
                <a:cs typeface="Nunito"/>
                <a:sym typeface="Nunito"/>
              </a:rPr>
              <a:t>Pulsed Field Ablation</a:t>
            </a:r>
            <a:endParaRPr sz="2700">
              <a:latin typeface="Nunito"/>
              <a:ea typeface="Nunito"/>
              <a:cs typeface="Nunito"/>
              <a:sym typeface="Nuni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699" name="Google Shape;699;p8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705" name="Google Shape;705;p8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706" name="Google Shape;706;p83"/>
          <p:cNvPicPr preferRelativeResize="0"/>
          <p:nvPr/>
        </p:nvPicPr>
        <p:blipFill>
          <a:blip r:embed="rId3">
            <a:alphaModFix/>
          </a:blip>
          <a:stretch>
            <a:fillRect/>
          </a:stretch>
        </p:blipFill>
        <p:spPr>
          <a:xfrm>
            <a:off x="338667" y="0"/>
            <a:ext cx="8466666" cy="5143500"/>
          </a:xfrm>
          <a:prstGeom prst="rect">
            <a:avLst/>
          </a:prstGeom>
          <a:noFill/>
          <a:ln>
            <a:noFill/>
          </a:ln>
        </p:spPr>
      </p:pic>
      <p:sp>
        <p:nvSpPr>
          <p:cNvPr id="707" name="Google Shape;707;p83"/>
          <p:cNvSpPr/>
          <p:nvPr/>
        </p:nvSpPr>
        <p:spPr>
          <a:xfrm>
            <a:off x="510275" y="283475"/>
            <a:ext cx="1481400" cy="134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Nunito"/>
                <a:ea typeface="Nunito"/>
                <a:cs typeface="Nunito"/>
                <a:sym typeface="Nunito"/>
              </a:rPr>
              <a:t>PFA</a:t>
            </a:r>
            <a:endParaRPr sz="3600">
              <a:latin typeface="Nunito"/>
              <a:ea typeface="Nunito"/>
              <a:cs typeface="Nunito"/>
              <a:sym typeface="Nuni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4"/>
          <p:cNvSpPr txBox="1"/>
          <p:nvPr>
            <p:ph type="title"/>
          </p:nvPr>
        </p:nvSpPr>
        <p:spPr>
          <a:xfrm>
            <a:off x="285800" y="267600"/>
            <a:ext cx="6254700" cy="1330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250">
                <a:solidFill>
                  <a:srgbClr val="333333"/>
                </a:solidFill>
                <a:highlight>
                  <a:srgbClr val="FFFFFF"/>
                </a:highlight>
                <a:latin typeface="Roboto"/>
                <a:ea typeface="Roboto"/>
                <a:cs typeface="Roboto"/>
                <a:sym typeface="Roboto"/>
              </a:rPr>
              <a:t>Recommendations for AF Catheter Ablation</a:t>
            </a:r>
            <a:endParaRPr b="1" sz="2250">
              <a:solidFill>
                <a:srgbClr val="333333"/>
              </a:solidFill>
              <a:highlight>
                <a:srgbClr val="FFFFFF"/>
              </a:highlight>
              <a:latin typeface="Roboto"/>
              <a:ea typeface="Roboto"/>
              <a:cs typeface="Roboto"/>
              <a:sym typeface="Roboto"/>
            </a:endParaRPr>
          </a:p>
          <a:p>
            <a:pPr indent="0" lvl="0" marL="0" rtl="0" algn="ctr">
              <a:spcBef>
                <a:spcPts val="0"/>
              </a:spcBef>
              <a:spcAft>
                <a:spcPts val="0"/>
              </a:spcAft>
              <a:buNone/>
            </a:pPr>
            <a:r>
              <a:rPr b="1" lang="en" sz="2250">
                <a:solidFill>
                  <a:srgbClr val="333333"/>
                </a:solidFill>
                <a:highlight>
                  <a:srgbClr val="FFFFFF"/>
                </a:highlight>
                <a:latin typeface="Roboto"/>
                <a:ea typeface="Roboto"/>
                <a:cs typeface="Roboto"/>
                <a:sym typeface="Roboto"/>
              </a:rPr>
              <a:t>Class 1</a:t>
            </a:r>
            <a:endParaRPr b="1" sz="2250">
              <a:solidFill>
                <a:srgbClr val="333333"/>
              </a:solidFill>
              <a:highlight>
                <a:srgbClr val="FFFFFF"/>
              </a:highlight>
              <a:latin typeface="Roboto"/>
              <a:ea typeface="Roboto"/>
              <a:cs typeface="Roboto"/>
              <a:sym typeface="Roboto"/>
            </a:endParaRPr>
          </a:p>
        </p:txBody>
      </p:sp>
      <p:sp>
        <p:nvSpPr>
          <p:cNvPr id="713" name="Google Shape;713;p84"/>
          <p:cNvSpPr txBox="1"/>
          <p:nvPr>
            <p:ph idx="1" type="subTitle"/>
          </p:nvPr>
        </p:nvSpPr>
        <p:spPr>
          <a:xfrm>
            <a:off x="231900" y="1291175"/>
            <a:ext cx="8372400" cy="3492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05"/>
              <a:buNone/>
            </a:pPr>
            <a:r>
              <a:rPr b="1" lang="en" sz="1740">
                <a:solidFill>
                  <a:srgbClr val="333333"/>
                </a:solidFill>
                <a:latin typeface="Roboto"/>
                <a:ea typeface="Roboto"/>
                <a:cs typeface="Roboto"/>
                <a:sym typeface="Roboto"/>
              </a:rPr>
              <a:t>Sx </a:t>
            </a:r>
            <a:r>
              <a:rPr lang="en" sz="1740">
                <a:solidFill>
                  <a:srgbClr val="333333"/>
                </a:solidFill>
                <a:latin typeface="Roboto"/>
                <a:ea typeface="Roboto"/>
                <a:cs typeface="Roboto"/>
                <a:sym typeface="Roboto"/>
              </a:rPr>
              <a:t> AF , </a:t>
            </a:r>
            <a:r>
              <a:rPr b="1" lang="en" sz="1740">
                <a:solidFill>
                  <a:srgbClr val="333333"/>
                </a:solidFill>
                <a:highlight>
                  <a:srgbClr val="FF9900"/>
                </a:highlight>
                <a:latin typeface="Roboto"/>
                <a:ea typeface="Roboto"/>
                <a:cs typeface="Roboto"/>
                <a:sym typeface="Roboto"/>
              </a:rPr>
              <a:t>antiarrhythmic</a:t>
            </a:r>
            <a:r>
              <a:rPr lang="en" sz="1740">
                <a:solidFill>
                  <a:srgbClr val="333333"/>
                </a:solidFill>
                <a:highlight>
                  <a:srgbClr val="FF9900"/>
                </a:highlight>
                <a:latin typeface="Roboto"/>
                <a:ea typeface="Roboto"/>
                <a:cs typeface="Roboto"/>
                <a:sym typeface="Roboto"/>
              </a:rPr>
              <a:t> drugs</a:t>
            </a:r>
            <a:r>
              <a:rPr lang="en" sz="1740">
                <a:solidFill>
                  <a:srgbClr val="333333"/>
                </a:solidFill>
                <a:latin typeface="Roboto"/>
                <a:ea typeface="Roboto"/>
                <a:cs typeface="Roboto"/>
                <a:sym typeface="Roboto"/>
              </a:rPr>
              <a:t> ineffective, contraindicated, not tolerated or not preferred, and continued rhythm control is desired, </a:t>
            </a:r>
            <a:r>
              <a:rPr lang="en" sz="1740">
                <a:solidFill>
                  <a:srgbClr val="333333"/>
                </a:solidFill>
                <a:highlight>
                  <a:srgbClr val="FFFF00"/>
                </a:highlight>
                <a:latin typeface="Roboto"/>
                <a:ea typeface="Roboto"/>
                <a:cs typeface="Roboto"/>
                <a:sym typeface="Roboto"/>
              </a:rPr>
              <a:t>catheter ablation </a:t>
            </a:r>
            <a:r>
              <a:rPr lang="en" sz="1740">
                <a:solidFill>
                  <a:srgbClr val="333333"/>
                </a:solidFill>
                <a:latin typeface="Roboto"/>
                <a:ea typeface="Roboto"/>
                <a:cs typeface="Roboto"/>
                <a:sym typeface="Roboto"/>
              </a:rPr>
              <a:t>is useful to improve sx 1</a:t>
            </a:r>
            <a:endParaRPr sz="2015">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05"/>
              <a:buNone/>
            </a:pPr>
            <a:r>
              <a:rPr lang="en" sz="1685">
                <a:solidFill>
                  <a:srgbClr val="333333"/>
                </a:solidFill>
                <a:latin typeface="Roboto"/>
                <a:ea typeface="Roboto"/>
                <a:cs typeface="Roboto"/>
                <a:sym typeface="Roboto"/>
              </a:rPr>
              <a:t>Select pts (generally younger with few comorbidities) with sx  pAF in whom rhythm control is desired,</a:t>
            </a:r>
            <a:r>
              <a:rPr lang="en" sz="1685">
                <a:solidFill>
                  <a:srgbClr val="333333"/>
                </a:solidFill>
                <a:highlight>
                  <a:srgbClr val="FFFF00"/>
                </a:highlight>
                <a:latin typeface="Roboto"/>
                <a:ea typeface="Roboto"/>
                <a:cs typeface="Roboto"/>
                <a:sym typeface="Roboto"/>
              </a:rPr>
              <a:t> catheter ablation</a:t>
            </a:r>
            <a:r>
              <a:rPr lang="en" sz="1685">
                <a:solidFill>
                  <a:srgbClr val="333333"/>
                </a:solidFill>
                <a:latin typeface="Roboto"/>
                <a:ea typeface="Roboto"/>
                <a:cs typeface="Roboto"/>
                <a:sym typeface="Roboto"/>
              </a:rPr>
              <a:t> is useful as first-line therapy to improve sx and reduce progression to persistent AF  1</a:t>
            </a:r>
            <a:endParaRPr sz="2070">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05"/>
              <a:buNone/>
            </a:pPr>
            <a:r>
              <a:rPr lang="en" sz="1795">
                <a:solidFill>
                  <a:srgbClr val="333333"/>
                </a:solidFill>
                <a:latin typeface="Roboto"/>
                <a:ea typeface="Roboto"/>
                <a:cs typeface="Roboto"/>
                <a:sym typeface="Roboto"/>
              </a:rPr>
              <a:t>Sx or clinically significant </a:t>
            </a:r>
            <a:r>
              <a:rPr lang="en" sz="1795">
                <a:solidFill>
                  <a:srgbClr val="333333"/>
                </a:solidFill>
                <a:highlight>
                  <a:srgbClr val="F9CB9C"/>
                </a:highlight>
                <a:latin typeface="Roboto"/>
                <a:ea typeface="Roboto"/>
                <a:cs typeface="Roboto"/>
                <a:sym typeface="Roboto"/>
              </a:rPr>
              <a:t>AFL</a:t>
            </a:r>
            <a:r>
              <a:rPr lang="en" sz="1795">
                <a:solidFill>
                  <a:srgbClr val="333333"/>
                </a:solidFill>
                <a:latin typeface="Roboto"/>
                <a:ea typeface="Roboto"/>
                <a:cs typeface="Roboto"/>
                <a:sym typeface="Roboto"/>
              </a:rPr>
              <a:t>, catheter ablation is useful for improving sx</a:t>
            </a:r>
            <a:r>
              <a:rPr b="1" lang="en" sz="1658">
                <a:solidFill>
                  <a:srgbClr val="333333"/>
                </a:solidFill>
                <a:latin typeface="Roboto"/>
                <a:ea typeface="Roboto"/>
                <a:cs typeface="Roboto"/>
                <a:sym typeface="Roboto"/>
              </a:rPr>
              <a:t>    1</a:t>
            </a:r>
            <a:endParaRPr sz="2070">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05"/>
              <a:buNone/>
            </a:pPr>
            <a:r>
              <a:t/>
            </a:r>
            <a:endParaRPr sz="1685">
              <a:solidFill>
                <a:srgbClr val="333333"/>
              </a:solidFill>
              <a:latin typeface="Roboto"/>
              <a:ea typeface="Roboto"/>
              <a:cs typeface="Roboto"/>
              <a:sym typeface="Roboto"/>
            </a:endParaRPr>
          </a:p>
          <a:p>
            <a:pPr indent="0" lvl="0" marL="0" rtl="0" algn="l">
              <a:lnSpc>
                <a:spcPct val="95000"/>
              </a:lnSpc>
              <a:spcBef>
                <a:spcPts val="1200"/>
              </a:spcBef>
              <a:spcAft>
                <a:spcPts val="0"/>
              </a:spcAft>
              <a:buSzPts val="605"/>
              <a:buNone/>
            </a:pPr>
            <a:r>
              <a:t/>
            </a:r>
            <a:endParaRPr sz="1252">
              <a:solidFill>
                <a:srgbClr val="333333"/>
              </a:solidFill>
              <a:latin typeface="Roboto"/>
              <a:ea typeface="Roboto"/>
              <a:cs typeface="Roboto"/>
              <a:sym typeface="Roboto"/>
            </a:endParaRPr>
          </a:p>
          <a:p>
            <a:pPr indent="0" lvl="0" marL="0" rtl="0" algn="l">
              <a:lnSpc>
                <a:spcPct val="95000"/>
              </a:lnSpc>
              <a:spcBef>
                <a:spcPts val="1200"/>
              </a:spcBef>
              <a:spcAft>
                <a:spcPts val="1200"/>
              </a:spcAft>
              <a:buSzPts val="605"/>
              <a:buNone/>
            </a:pPr>
            <a:r>
              <a:t/>
            </a:r>
            <a:endParaRPr sz="852">
              <a:solidFill>
                <a:srgbClr val="333333"/>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5"/>
          <p:cNvSpPr txBox="1"/>
          <p:nvPr>
            <p:ph type="title"/>
          </p:nvPr>
        </p:nvSpPr>
        <p:spPr>
          <a:xfrm>
            <a:off x="328075" y="370425"/>
            <a:ext cx="7566900" cy="2851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650">
                <a:solidFill>
                  <a:srgbClr val="333333"/>
                </a:solidFill>
                <a:latin typeface="Roboto"/>
                <a:ea typeface="Roboto"/>
                <a:cs typeface="Roboto"/>
                <a:sym typeface="Roboto"/>
              </a:rPr>
              <a:t>In pts who are undergoing ablation for AF, ablation of additional clinically </a:t>
            </a:r>
            <a:endParaRPr sz="1650">
              <a:solidFill>
                <a:srgbClr val="333333"/>
              </a:solidFill>
              <a:latin typeface="Roboto"/>
              <a:ea typeface="Roboto"/>
              <a:cs typeface="Roboto"/>
              <a:sym typeface="Roboto"/>
            </a:endParaRPr>
          </a:p>
          <a:p>
            <a:pPr indent="0" lvl="0" marL="0" rtl="0" algn="l">
              <a:spcBef>
                <a:spcPts val="0"/>
              </a:spcBef>
              <a:spcAft>
                <a:spcPts val="0"/>
              </a:spcAft>
              <a:buNone/>
            </a:pPr>
            <a:r>
              <a:t/>
            </a:r>
            <a:endParaRPr sz="1650">
              <a:solidFill>
                <a:srgbClr val="333333"/>
              </a:solidFill>
              <a:latin typeface="Roboto"/>
              <a:ea typeface="Roboto"/>
              <a:cs typeface="Roboto"/>
              <a:sym typeface="Roboto"/>
            </a:endParaRPr>
          </a:p>
          <a:p>
            <a:pPr indent="0" lvl="0" marL="0" rtl="0" algn="l">
              <a:spcBef>
                <a:spcPts val="0"/>
              </a:spcBef>
              <a:spcAft>
                <a:spcPts val="0"/>
              </a:spcAft>
              <a:buNone/>
            </a:pPr>
            <a:r>
              <a:rPr lang="en" sz="1650">
                <a:solidFill>
                  <a:srgbClr val="333333"/>
                </a:solidFill>
                <a:latin typeface="Roboto"/>
                <a:ea typeface="Roboto"/>
                <a:cs typeface="Roboto"/>
                <a:sym typeface="Roboto"/>
              </a:rPr>
              <a:t>significant SVT can be useful to reduce the likelihood of future arrhythmia.  2a</a:t>
            </a:r>
            <a:endParaRPr sz="6200"/>
          </a:p>
        </p:txBody>
      </p:sp>
      <p:sp>
        <p:nvSpPr>
          <p:cNvPr id="719" name="Google Shape;719;p8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6"/>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 ABLATION</a:t>
            </a:r>
            <a:endParaRPr/>
          </a:p>
        </p:txBody>
      </p:sp>
      <p:sp>
        <p:nvSpPr>
          <p:cNvPr id="725" name="Google Shape;725;p8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7"/>
          <p:cNvSpPr txBox="1"/>
          <p:nvPr>
            <p:ph type="title"/>
          </p:nvPr>
        </p:nvSpPr>
        <p:spPr>
          <a:xfrm>
            <a:off x="508000" y="458100"/>
            <a:ext cx="6667500" cy="4314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650">
                <a:solidFill>
                  <a:srgbClr val="333333"/>
                </a:solidFill>
                <a:latin typeface="Roboto"/>
                <a:ea typeface="Roboto"/>
                <a:cs typeface="Roboto"/>
                <a:sym typeface="Roboto"/>
              </a:rPr>
              <a:t>In patients (other than younger with few comorbidities) with symptomatic paroxysmal or persistent AF who are being managed with a rhythm-control strategy, catheter ablation as first-line therapy can be useful to improve symptoms.</a:t>
            </a:r>
            <a:r>
              <a:rPr b="1" lang="en" sz="1400">
                <a:solidFill>
                  <a:srgbClr val="333333"/>
                </a:solidFill>
                <a:latin typeface="Roboto"/>
                <a:ea typeface="Roboto"/>
                <a:cs typeface="Roboto"/>
                <a:sym typeface="Roboto"/>
              </a:rPr>
              <a:t>  2a</a:t>
            </a:r>
            <a:endParaRPr b="1" sz="1400">
              <a:solidFill>
                <a:srgbClr val="333333"/>
              </a:solidFill>
              <a:latin typeface="Roboto"/>
              <a:ea typeface="Roboto"/>
              <a:cs typeface="Roboto"/>
              <a:sym typeface="Roboto"/>
            </a:endParaRPr>
          </a:p>
          <a:p>
            <a:pPr indent="0" lvl="0" marL="0" rtl="0" algn="l">
              <a:spcBef>
                <a:spcPts val="0"/>
              </a:spcBef>
              <a:spcAft>
                <a:spcPts val="0"/>
              </a:spcAft>
              <a:buNone/>
            </a:pPr>
            <a:r>
              <a:t/>
            </a:r>
            <a:endParaRPr b="1" sz="1400">
              <a:solidFill>
                <a:srgbClr val="333333"/>
              </a:solidFill>
              <a:latin typeface="Roboto"/>
              <a:ea typeface="Roboto"/>
              <a:cs typeface="Roboto"/>
              <a:sym typeface="Roboto"/>
            </a:endParaRPr>
          </a:p>
          <a:p>
            <a:pPr indent="0" lvl="0" marL="0" rtl="0" algn="l">
              <a:spcBef>
                <a:spcPts val="0"/>
              </a:spcBef>
              <a:spcAft>
                <a:spcPts val="0"/>
              </a:spcAft>
              <a:buNone/>
            </a:pPr>
            <a:r>
              <a:t/>
            </a:r>
            <a:endParaRPr b="1" sz="2200">
              <a:solidFill>
                <a:srgbClr val="333333"/>
              </a:solidFill>
              <a:latin typeface="Roboto"/>
              <a:ea typeface="Roboto"/>
              <a:cs typeface="Roboto"/>
              <a:sym typeface="Roboto"/>
            </a:endParaRPr>
          </a:p>
          <a:p>
            <a:pPr indent="0" lvl="0" marL="0" rtl="0" algn="l">
              <a:spcBef>
                <a:spcPts val="0"/>
              </a:spcBef>
              <a:spcAft>
                <a:spcPts val="0"/>
              </a:spcAft>
              <a:buNone/>
            </a:pPr>
            <a:r>
              <a:rPr lang="en" sz="1850">
                <a:solidFill>
                  <a:srgbClr val="333333"/>
                </a:solidFill>
                <a:latin typeface="Roboto"/>
                <a:ea typeface="Roboto"/>
                <a:cs typeface="Roboto"/>
                <a:sym typeface="Roboto"/>
              </a:rPr>
              <a:t>Catheter ablation for symptomatic AF provides intermediate economic value compared with antiarrhythmic drug therapy.</a:t>
            </a:r>
            <a:endParaRPr b="1" sz="1600">
              <a:solidFill>
                <a:srgbClr val="333333"/>
              </a:solidFill>
              <a:latin typeface="Roboto"/>
              <a:ea typeface="Roboto"/>
              <a:cs typeface="Roboto"/>
              <a:sym typeface="Roboto"/>
            </a:endParaRPr>
          </a:p>
          <a:p>
            <a:pPr indent="0" lvl="0" marL="0" rtl="0" algn="l">
              <a:spcBef>
                <a:spcPts val="0"/>
              </a:spcBef>
              <a:spcAft>
                <a:spcPts val="0"/>
              </a:spcAft>
              <a:buNone/>
            </a:pPr>
            <a:r>
              <a:t/>
            </a:r>
            <a:endParaRPr b="1" sz="1600">
              <a:solidFill>
                <a:srgbClr val="333333"/>
              </a:solidFill>
              <a:latin typeface="Roboto"/>
              <a:ea typeface="Roboto"/>
              <a:cs typeface="Roboto"/>
              <a:sym typeface="Roboto"/>
            </a:endParaRPr>
          </a:p>
          <a:p>
            <a:pPr indent="0" lvl="0" marL="0" rtl="0" algn="l">
              <a:spcBef>
                <a:spcPts val="0"/>
              </a:spcBef>
              <a:spcAft>
                <a:spcPts val="0"/>
              </a:spcAft>
              <a:buNone/>
            </a:pPr>
            <a:r>
              <a:t/>
            </a:r>
            <a:endParaRPr b="1" sz="1600">
              <a:solidFill>
                <a:srgbClr val="333333"/>
              </a:solidFill>
              <a:latin typeface="Roboto"/>
              <a:ea typeface="Roboto"/>
              <a:cs typeface="Roboto"/>
              <a:sym typeface="Roboto"/>
            </a:endParaRPr>
          </a:p>
          <a:p>
            <a:pPr indent="0" lvl="0" marL="0" rtl="0" algn="l">
              <a:spcBef>
                <a:spcPts val="0"/>
              </a:spcBef>
              <a:spcAft>
                <a:spcPts val="0"/>
              </a:spcAft>
              <a:buNone/>
            </a:pPr>
            <a:r>
              <a:rPr lang="en" sz="2150">
                <a:solidFill>
                  <a:srgbClr val="333333"/>
                </a:solidFill>
                <a:latin typeface="Roboto"/>
                <a:ea typeface="Roboto"/>
                <a:cs typeface="Roboto"/>
                <a:sym typeface="Roboto"/>
              </a:rPr>
              <a:t>Selected</a:t>
            </a:r>
            <a:r>
              <a:rPr lang="en" sz="2150">
                <a:solidFill>
                  <a:srgbClr val="333333"/>
                </a:solidFill>
                <a:highlight>
                  <a:srgbClr val="FFFFFF"/>
                </a:highlight>
                <a:latin typeface="Roboto"/>
                <a:ea typeface="Roboto"/>
                <a:cs typeface="Roboto"/>
                <a:sym typeface="Roboto"/>
              </a:rPr>
              <a:t> </a:t>
            </a:r>
            <a:r>
              <a:rPr lang="en" sz="2150">
                <a:solidFill>
                  <a:srgbClr val="333333"/>
                </a:solidFill>
                <a:latin typeface="Roboto"/>
                <a:ea typeface="Roboto"/>
                <a:cs typeface="Roboto"/>
                <a:sym typeface="Roboto"/>
              </a:rPr>
              <a:t>pts with </a:t>
            </a:r>
            <a:r>
              <a:rPr b="1" lang="en" sz="2150">
                <a:solidFill>
                  <a:srgbClr val="333333"/>
                </a:solidFill>
                <a:latin typeface="Roboto"/>
                <a:ea typeface="Roboto"/>
                <a:cs typeface="Roboto"/>
                <a:sym typeface="Roboto"/>
              </a:rPr>
              <a:t>asymptomatic </a:t>
            </a:r>
            <a:r>
              <a:rPr lang="en" sz="2150">
                <a:solidFill>
                  <a:srgbClr val="333333"/>
                </a:solidFill>
                <a:latin typeface="Roboto"/>
                <a:ea typeface="Roboto"/>
                <a:cs typeface="Roboto"/>
                <a:sym typeface="Roboto"/>
              </a:rPr>
              <a:t>AF, catheter ablation may be </a:t>
            </a:r>
            <a:r>
              <a:rPr b="1" lang="en" sz="2150">
                <a:solidFill>
                  <a:srgbClr val="333333"/>
                </a:solidFill>
                <a:latin typeface="Roboto"/>
                <a:ea typeface="Roboto"/>
                <a:cs typeface="Roboto"/>
                <a:sym typeface="Roboto"/>
              </a:rPr>
              <a:t>useful</a:t>
            </a:r>
            <a:r>
              <a:rPr lang="en" sz="2150">
                <a:solidFill>
                  <a:srgbClr val="333333"/>
                </a:solidFill>
                <a:latin typeface="Roboto"/>
                <a:ea typeface="Roboto"/>
                <a:cs typeface="Roboto"/>
                <a:sym typeface="Roboto"/>
              </a:rPr>
              <a:t> for reducing </a:t>
            </a:r>
            <a:r>
              <a:rPr b="1" lang="en" sz="2150">
                <a:solidFill>
                  <a:srgbClr val="333333"/>
                </a:solidFill>
                <a:latin typeface="Roboto"/>
                <a:ea typeface="Roboto"/>
                <a:cs typeface="Roboto"/>
                <a:sym typeface="Roboto"/>
              </a:rPr>
              <a:t>progression of AF </a:t>
            </a:r>
            <a:r>
              <a:rPr lang="en" sz="2150">
                <a:solidFill>
                  <a:srgbClr val="333333"/>
                </a:solidFill>
                <a:latin typeface="Roboto"/>
                <a:ea typeface="Roboto"/>
                <a:cs typeface="Roboto"/>
                <a:sym typeface="Roboto"/>
              </a:rPr>
              <a:t>and its associated complications.</a:t>
            </a:r>
            <a:r>
              <a:rPr b="1" lang="en" sz="1900">
                <a:solidFill>
                  <a:srgbClr val="333333"/>
                </a:solidFill>
                <a:latin typeface="Roboto"/>
                <a:ea typeface="Roboto"/>
                <a:cs typeface="Roboto"/>
                <a:sym typeface="Roboto"/>
              </a:rPr>
              <a:t>  2b</a:t>
            </a:r>
            <a:endParaRPr b="1" sz="2700">
              <a:solidFill>
                <a:srgbClr val="333333"/>
              </a:solidFill>
              <a:latin typeface="Roboto"/>
              <a:ea typeface="Roboto"/>
              <a:cs typeface="Roboto"/>
              <a:sym typeface="Roboto"/>
            </a:endParaRPr>
          </a:p>
          <a:p>
            <a:pPr indent="0" lvl="0" marL="0" rtl="0" algn="l">
              <a:spcBef>
                <a:spcPts val="0"/>
              </a:spcBef>
              <a:spcAft>
                <a:spcPts val="0"/>
              </a:spcAft>
              <a:buNone/>
            </a:pPr>
            <a:r>
              <a:t/>
            </a:r>
            <a:endParaRPr b="1" sz="2500">
              <a:solidFill>
                <a:srgbClr val="333333"/>
              </a:solidFill>
              <a:latin typeface="Roboto"/>
              <a:ea typeface="Roboto"/>
              <a:cs typeface="Roboto"/>
              <a:sym typeface="Roboto"/>
            </a:endParaRPr>
          </a:p>
          <a:p>
            <a:pPr indent="0" lvl="0" marL="0" rtl="0" algn="l">
              <a:spcBef>
                <a:spcPts val="0"/>
              </a:spcBef>
              <a:spcAft>
                <a:spcPts val="0"/>
              </a:spcAft>
              <a:buNone/>
            </a:pPr>
            <a:r>
              <a:t/>
            </a:r>
            <a:endParaRPr b="1" sz="1400">
              <a:solidFill>
                <a:srgbClr val="333333"/>
              </a:solidFill>
              <a:latin typeface="Roboto"/>
              <a:ea typeface="Roboto"/>
              <a:cs typeface="Roboto"/>
              <a:sym typeface="Roboto"/>
            </a:endParaRPr>
          </a:p>
        </p:txBody>
      </p:sp>
      <p:sp>
        <p:nvSpPr>
          <p:cNvPr id="731" name="Google Shape;731;p87"/>
          <p:cNvSpPr txBox="1"/>
          <p:nvPr>
            <p:ph idx="1" type="subTitle"/>
          </p:nvPr>
        </p:nvSpPr>
        <p:spPr>
          <a:xfrm>
            <a:off x="4486500" y="16447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8"/>
          <p:cNvSpPr txBox="1"/>
          <p:nvPr>
            <p:ph type="title"/>
          </p:nvPr>
        </p:nvSpPr>
        <p:spPr>
          <a:xfrm>
            <a:off x="222300" y="19350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050">
                <a:solidFill>
                  <a:srgbClr val="333333"/>
                </a:solidFill>
                <a:highlight>
                  <a:srgbClr val="FFFFFF"/>
                </a:highlight>
                <a:latin typeface="Roboto"/>
                <a:ea typeface="Roboto"/>
                <a:cs typeface="Roboto"/>
                <a:sym typeface="Roboto"/>
              </a:rPr>
              <a:t>Recommendations for Techniques and Technologies for AF Catheter Ablation</a:t>
            </a:r>
            <a:endParaRPr b="1" sz="2050">
              <a:solidFill>
                <a:srgbClr val="333333"/>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sz="2050">
              <a:solidFill>
                <a:srgbClr val="333333"/>
              </a:solidFill>
              <a:highlight>
                <a:srgbClr val="FFFFFF"/>
              </a:highlight>
              <a:latin typeface="Roboto"/>
              <a:ea typeface="Roboto"/>
              <a:cs typeface="Roboto"/>
              <a:sym typeface="Roboto"/>
            </a:endParaRPr>
          </a:p>
        </p:txBody>
      </p:sp>
      <p:sp>
        <p:nvSpPr>
          <p:cNvPr id="737" name="Google Shape;737;p88"/>
          <p:cNvSpPr txBox="1"/>
          <p:nvPr>
            <p:ph idx="1" type="subTitle"/>
          </p:nvPr>
        </p:nvSpPr>
        <p:spPr>
          <a:xfrm>
            <a:off x="222300" y="1451425"/>
            <a:ext cx="8429700" cy="319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50">
                <a:solidFill>
                  <a:srgbClr val="333333"/>
                </a:solidFill>
                <a:latin typeface="Roboto"/>
                <a:ea typeface="Roboto"/>
                <a:cs typeface="Roboto"/>
                <a:sym typeface="Roboto"/>
              </a:rPr>
              <a:t>In pts undergoing ablation for AF, </a:t>
            </a:r>
            <a:r>
              <a:rPr b="1" lang="en" sz="1850">
                <a:solidFill>
                  <a:srgbClr val="333333"/>
                </a:solidFill>
                <a:highlight>
                  <a:srgbClr val="FFFF00"/>
                </a:highlight>
                <a:latin typeface="Roboto"/>
                <a:ea typeface="Roboto"/>
                <a:cs typeface="Roboto"/>
                <a:sym typeface="Roboto"/>
              </a:rPr>
              <a:t>PVI </a:t>
            </a:r>
            <a:r>
              <a:rPr lang="en" sz="1850">
                <a:solidFill>
                  <a:srgbClr val="333333"/>
                </a:solidFill>
                <a:highlight>
                  <a:srgbClr val="FFFF00"/>
                </a:highlight>
                <a:latin typeface="Roboto"/>
                <a:ea typeface="Roboto"/>
                <a:cs typeface="Roboto"/>
                <a:sym typeface="Roboto"/>
              </a:rPr>
              <a:t>is</a:t>
            </a:r>
            <a:r>
              <a:rPr lang="en" sz="1850">
                <a:solidFill>
                  <a:srgbClr val="333333"/>
                </a:solidFill>
                <a:latin typeface="Roboto"/>
                <a:ea typeface="Roboto"/>
                <a:cs typeface="Roboto"/>
                <a:sym typeface="Roboto"/>
              </a:rPr>
              <a:t> recommended as the primary lesion set for all patients unless a different specific trigger is identified.</a:t>
            </a:r>
            <a:r>
              <a:rPr b="1" lang="en" sz="1600">
                <a:solidFill>
                  <a:srgbClr val="333333"/>
                </a:solidFill>
                <a:latin typeface="Roboto"/>
                <a:ea typeface="Roboto"/>
                <a:cs typeface="Roboto"/>
                <a:sym typeface="Roboto"/>
              </a:rPr>
              <a:t>   1</a:t>
            </a:r>
            <a:endParaRPr b="1" sz="1600">
              <a:solidFill>
                <a:srgbClr val="333333"/>
              </a:solidFill>
              <a:latin typeface="Roboto"/>
              <a:ea typeface="Roboto"/>
              <a:cs typeface="Roboto"/>
              <a:sym typeface="Roboto"/>
            </a:endParaRPr>
          </a:p>
          <a:p>
            <a:pPr indent="0" lvl="0" marL="0" rtl="0" algn="l">
              <a:spcBef>
                <a:spcPts val="1200"/>
              </a:spcBef>
              <a:spcAft>
                <a:spcPts val="0"/>
              </a:spcAft>
              <a:buNone/>
            </a:pPr>
            <a:r>
              <a:t/>
            </a:r>
            <a:endParaRPr b="1" sz="1600">
              <a:solidFill>
                <a:srgbClr val="333333"/>
              </a:solidFill>
              <a:latin typeface="Roboto"/>
              <a:ea typeface="Roboto"/>
              <a:cs typeface="Roboto"/>
              <a:sym typeface="Roboto"/>
            </a:endParaRPr>
          </a:p>
          <a:p>
            <a:pPr indent="0" lvl="0" marL="0" rtl="0" algn="l">
              <a:spcBef>
                <a:spcPts val="1200"/>
              </a:spcBef>
              <a:spcAft>
                <a:spcPts val="1200"/>
              </a:spcAft>
              <a:buNone/>
            </a:pPr>
            <a:r>
              <a:rPr lang="en" sz="1950">
                <a:solidFill>
                  <a:srgbClr val="333333"/>
                </a:solidFill>
                <a:latin typeface="Roboto"/>
                <a:ea typeface="Roboto"/>
                <a:cs typeface="Roboto"/>
                <a:sym typeface="Roboto"/>
              </a:rPr>
              <a:t>In pts undergoing ablation for AF, the value of other </a:t>
            </a:r>
            <a:r>
              <a:rPr b="1" lang="en" sz="1950">
                <a:solidFill>
                  <a:srgbClr val="333333"/>
                </a:solidFill>
                <a:latin typeface="Roboto"/>
                <a:ea typeface="Roboto"/>
                <a:cs typeface="Roboto"/>
                <a:sym typeface="Roboto"/>
              </a:rPr>
              <a:t>endpoints </a:t>
            </a:r>
            <a:r>
              <a:rPr lang="en" sz="1950">
                <a:solidFill>
                  <a:srgbClr val="333333"/>
                </a:solidFill>
                <a:latin typeface="Roboto"/>
                <a:ea typeface="Roboto"/>
                <a:cs typeface="Roboto"/>
                <a:sym typeface="Roboto"/>
              </a:rPr>
              <a:t>beyond PVI such as </a:t>
            </a:r>
            <a:r>
              <a:rPr b="1" lang="en" sz="1950">
                <a:solidFill>
                  <a:srgbClr val="333333"/>
                </a:solidFill>
                <a:latin typeface="Roboto"/>
                <a:ea typeface="Roboto"/>
                <a:cs typeface="Roboto"/>
                <a:sym typeface="Roboto"/>
              </a:rPr>
              <a:t>noninducibility</a:t>
            </a:r>
            <a:r>
              <a:rPr lang="en" sz="1950">
                <a:solidFill>
                  <a:srgbClr val="333333"/>
                </a:solidFill>
                <a:latin typeface="Roboto"/>
                <a:ea typeface="Roboto"/>
                <a:cs typeface="Roboto"/>
                <a:sym typeface="Roboto"/>
              </a:rPr>
              <a:t> and ablation of </a:t>
            </a:r>
            <a:r>
              <a:rPr b="1" lang="en" sz="1950">
                <a:solidFill>
                  <a:srgbClr val="333333"/>
                </a:solidFill>
                <a:latin typeface="Roboto"/>
                <a:ea typeface="Roboto"/>
                <a:cs typeface="Roboto"/>
                <a:sym typeface="Roboto"/>
              </a:rPr>
              <a:t>additional anatomic ablation targets </a:t>
            </a:r>
            <a:r>
              <a:rPr lang="en" sz="1950">
                <a:solidFill>
                  <a:srgbClr val="333333"/>
                </a:solidFill>
                <a:latin typeface="Roboto"/>
                <a:ea typeface="Roboto"/>
                <a:cs typeface="Roboto"/>
                <a:sym typeface="Roboto"/>
              </a:rPr>
              <a:t>(eg, </a:t>
            </a:r>
            <a:r>
              <a:rPr lang="en" sz="1950">
                <a:solidFill>
                  <a:srgbClr val="333333"/>
                </a:solidFill>
                <a:highlight>
                  <a:srgbClr val="FFFF00"/>
                </a:highlight>
                <a:latin typeface="Roboto"/>
                <a:ea typeface="Roboto"/>
                <a:cs typeface="Roboto"/>
                <a:sym typeface="Roboto"/>
              </a:rPr>
              <a:t>posterior wall </a:t>
            </a:r>
            <a:r>
              <a:rPr lang="en" sz="1950">
                <a:solidFill>
                  <a:srgbClr val="333333"/>
                </a:solidFill>
                <a:latin typeface="Roboto"/>
                <a:ea typeface="Roboto"/>
                <a:cs typeface="Roboto"/>
                <a:sym typeface="Roboto"/>
              </a:rPr>
              <a:t>sites, </a:t>
            </a:r>
            <a:r>
              <a:rPr lang="en" sz="1950">
                <a:solidFill>
                  <a:srgbClr val="333333"/>
                </a:solidFill>
                <a:highlight>
                  <a:srgbClr val="FFFF00"/>
                </a:highlight>
                <a:latin typeface="Roboto"/>
                <a:ea typeface="Roboto"/>
                <a:cs typeface="Roboto"/>
                <a:sym typeface="Roboto"/>
              </a:rPr>
              <a:t>low voltage areas</a:t>
            </a:r>
            <a:r>
              <a:rPr lang="en" sz="1950">
                <a:solidFill>
                  <a:srgbClr val="333333"/>
                </a:solidFill>
                <a:latin typeface="Roboto"/>
                <a:ea typeface="Roboto"/>
                <a:cs typeface="Roboto"/>
                <a:sym typeface="Roboto"/>
              </a:rPr>
              <a:t>, complex f</a:t>
            </a:r>
            <a:r>
              <a:rPr lang="en" sz="1950">
                <a:solidFill>
                  <a:srgbClr val="333333"/>
                </a:solidFill>
                <a:highlight>
                  <a:srgbClr val="FFFF00"/>
                </a:highlight>
                <a:latin typeface="Roboto"/>
                <a:ea typeface="Roboto"/>
                <a:cs typeface="Roboto"/>
                <a:sym typeface="Roboto"/>
              </a:rPr>
              <a:t>ractionated electrograms</a:t>
            </a:r>
            <a:r>
              <a:rPr lang="en" sz="1950">
                <a:solidFill>
                  <a:srgbClr val="333333"/>
                </a:solidFill>
                <a:latin typeface="Roboto"/>
                <a:ea typeface="Roboto"/>
                <a:cs typeface="Roboto"/>
                <a:sym typeface="Roboto"/>
              </a:rPr>
              <a:t>, </a:t>
            </a:r>
            <a:r>
              <a:rPr lang="en" sz="1950">
                <a:solidFill>
                  <a:srgbClr val="333333"/>
                </a:solidFill>
                <a:highlight>
                  <a:srgbClr val="FFFF00"/>
                </a:highlight>
                <a:latin typeface="Roboto"/>
                <a:ea typeface="Roboto"/>
                <a:cs typeface="Roboto"/>
                <a:sym typeface="Roboto"/>
              </a:rPr>
              <a:t>rotors)</a:t>
            </a:r>
            <a:r>
              <a:rPr lang="en" sz="1950">
                <a:solidFill>
                  <a:srgbClr val="333333"/>
                </a:solidFill>
                <a:latin typeface="Roboto"/>
                <a:ea typeface="Roboto"/>
                <a:cs typeface="Roboto"/>
                <a:sym typeface="Roboto"/>
              </a:rPr>
              <a:t> is </a:t>
            </a:r>
            <a:r>
              <a:rPr b="1" lang="en" sz="1950">
                <a:solidFill>
                  <a:srgbClr val="333333"/>
                </a:solidFill>
                <a:latin typeface="Roboto"/>
                <a:ea typeface="Roboto"/>
                <a:cs typeface="Roboto"/>
                <a:sym typeface="Roboto"/>
              </a:rPr>
              <a:t>uncertain</a:t>
            </a:r>
            <a:r>
              <a:rPr lang="en" sz="1950">
                <a:solidFill>
                  <a:srgbClr val="333333"/>
                </a:solidFill>
                <a:latin typeface="Roboto"/>
                <a:ea typeface="Roboto"/>
                <a:cs typeface="Roboto"/>
                <a:sym typeface="Roboto"/>
              </a:rPr>
              <a:t>.</a:t>
            </a:r>
            <a:r>
              <a:rPr b="1" lang="en" sz="1700">
                <a:solidFill>
                  <a:srgbClr val="333333"/>
                </a:solidFill>
                <a:latin typeface="Roboto"/>
                <a:ea typeface="Roboto"/>
                <a:cs typeface="Roboto"/>
                <a:sym typeface="Roboto"/>
              </a:rPr>
              <a:t>   2b</a:t>
            </a:r>
            <a:endParaRPr b="1" sz="2500">
              <a:solidFill>
                <a:srgbClr val="33333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6"/>
          <p:cNvSpPr txBox="1"/>
          <p:nvPr>
            <p:ph type="title"/>
          </p:nvPr>
        </p:nvSpPr>
        <p:spPr>
          <a:xfrm>
            <a:off x="1081175" y="2910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Paroxysmal AF</a:t>
            </a:r>
            <a:endParaRPr/>
          </a:p>
        </p:txBody>
      </p:sp>
      <p:sp>
        <p:nvSpPr>
          <p:cNvPr id="362" name="Google Shape;362;p26"/>
          <p:cNvSpPr txBox="1"/>
          <p:nvPr>
            <p:ph idx="1" type="subTitle"/>
          </p:nvPr>
        </p:nvSpPr>
        <p:spPr>
          <a:xfrm>
            <a:off x="1397050" y="1554225"/>
            <a:ext cx="5826300" cy="313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3350">
                <a:solidFill>
                  <a:srgbClr val="333333"/>
                </a:solidFill>
                <a:highlight>
                  <a:srgbClr val="FFFFFF"/>
                </a:highlight>
                <a:latin typeface="Roboto"/>
                <a:ea typeface="Roboto"/>
                <a:cs typeface="Roboto"/>
                <a:sym typeface="Roboto"/>
              </a:rPr>
              <a:t>AF  intermittent,  terminates </a:t>
            </a:r>
            <a:r>
              <a:rPr lang="en" sz="3350">
                <a:solidFill>
                  <a:schemeClr val="accent2"/>
                </a:solidFill>
                <a:highlight>
                  <a:srgbClr val="FFFFFF"/>
                </a:highlight>
                <a:latin typeface="Roboto"/>
                <a:ea typeface="Roboto"/>
                <a:cs typeface="Roboto"/>
                <a:sym typeface="Roboto"/>
              </a:rPr>
              <a:t>≤7 d </a:t>
            </a:r>
            <a:r>
              <a:rPr lang="en" sz="3350">
                <a:solidFill>
                  <a:srgbClr val="333333"/>
                </a:solidFill>
                <a:highlight>
                  <a:srgbClr val="FFFFFF"/>
                </a:highlight>
                <a:latin typeface="Roboto"/>
                <a:ea typeface="Roboto"/>
                <a:cs typeface="Roboto"/>
                <a:sym typeface="Roboto"/>
              </a:rPr>
              <a:t>of onset</a:t>
            </a:r>
            <a:endParaRPr sz="4300">
              <a:solidFill>
                <a:srgbClr val="333333"/>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9"/>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743" name="Google Shape;743;p89"/>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744" name="Google Shape;744;p89"/>
          <p:cNvPicPr preferRelativeResize="0"/>
          <p:nvPr/>
        </p:nvPicPr>
        <p:blipFill>
          <a:blip r:embed="rId3">
            <a:alphaModFix/>
          </a:blip>
          <a:stretch>
            <a:fillRect/>
          </a:stretch>
        </p:blipFill>
        <p:spPr>
          <a:xfrm>
            <a:off x="338667" y="0"/>
            <a:ext cx="8466666" cy="5143500"/>
          </a:xfrm>
          <a:prstGeom prst="rect">
            <a:avLst/>
          </a:prstGeom>
          <a:noFill/>
          <a:ln>
            <a:noFill/>
          </a:ln>
        </p:spPr>
      </p:pic>
      <p:sp>
        <p:nvSpPr>
          <p:cNvPr id="745" name="Google Shape;745;p89"/>
          <p:cNvSpPr/>
          <p:nvPr/>
        </p:nvSpPr>
        <p:spPr>
          <a:xfrm>
            <a:off x="510275" y="283475"/>
            <a:ext cx="1481400" cy="134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Nunito"/>
                <a:ea typeface="Nunito"/>
                <a:cs typeface="Nunito"/>
                <a:sym typeface="Nunito"/>
              </a:rPr>
              <a:t>PFA</a:t>
            </a:r>
            <a:endParaRPr sz="3600">
              <a:latin typeface="Nunito"/>
              <a:ea typeface="Nunito"/>
              <a:cs typeface="Nunito"/>
              <a:sym typeface="Nuni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90"/>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RFA</a:t>
            </a:r>
            <a:endParaRPr/>
          </a:p>
          <a:p>
            <a:pPr indent="0" lvl="0" marL="0" rtl="0" algn="ctr">
              <a:spcBef>
                <a:spcPts val="0"/>
              </a:spcBef>
              <a:spcAft>
                <a:spcPts val="0"/>
              </a:spcAft>
              <a:buNone/>
            </a:pPr>
            <a:r>
              <a:rPr lang="en"/>
              <a:t>CRYO</a:t>
            </a:r>
            <a:endParaRPr/>
          </a:p>
          <a:p>
            <a:pPr indent="0" lvl="0" marL="0" rtl="0" algn="ctr">
              <a:spcBef>
                <a:spcPts val="0"/>
              </a:spcBef>
              <a:spcAft>
                <a:spcPts val="0"/>
              </a:spcAft>
              <a:buNone/>
            </a:pPr>
            <a:r>
              <a:rPr lang="en"/>
              <a:t>PFA</a:t>
            </a:r>
            <a:endParaRPr/>
          </a:p>
        </p:txBody>
      </p:sp>
      <p:sp>
        <p:nvSpPr>
          <p:cNvPr id="751" name="Google Shape;751;p9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752" name="Google Shape;752;p90"/>
          <p:cNvPicPr preferRelativeResize="0"/>
          <p:nvPr/>
        </p:nvPicPr>
        <p:blipFill rotWithShape="1">
          <a:blip r:embed="rId3">
            <a:alphaModFix/>
          </a:blip>
          <a:srcRect b="0" l="30953" r="0" t="0"/>
          <a:stretch/>
        </p:blipFill>
        <p:spPr>
          <a:xfrm>
            <a:off x="1602197" y="0"/>
            <a:ext cx="5939602"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1"/>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758" name="Google Shape;758;p91"/>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descr="AFib3 PREVOLT.jpg" id="759" name="Google Shape;759;p91"/>
          <p:cNvPicPr preferRelativeResize="0"/>
          <p:nvPr/>
        </p:nvPicPr>
        <p:blipFill>
          <a:blip r:embed="rId3">
            <a:alphaModFix/>
          </a:blip>
          <a:stretch>
            <a:fillRect/>
          </a:stretch>
        </p:blipFill>
        <p:spPr>
          <a:xfrm>
            <a:off x="152400" y="152400"/>
            <a:ext cx="9039225" cy="5143500"/>
          </a:xfrm>
          <a:prstGeom prst="rect">
            <a:avLst/>
          </a:prstGeom>
          <a:noFill/>
          <a:ln>
            <a:noFill/>
          </a:ln>
        </p:spPr>
      </p:pic>
      <p:sp>
        <p:nvSpPr>
          <p:cNvPr id="760" name="Google Shape;760;p91"/>
          <p:cNvSpPr txBox="1"/>
          <p:nvPr/>
        </p:nvSpPr>
        <p:spPr>
          <a:xfrm>
            <a:off x="5109875" y="4650450"/>
            <a:ext cx="405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Nunito"/>
                <a:ea typeface="Nunito"/>
                <a:cs typeface="Nunito"/>
                <a:sym typeface="Nunito"/>
              </a:rPr>
              <a:t>St. Joseph’s Hospital Case</a:t>
            </a:r>
            <a:endParaRPr sz="2000">
              <a:solidFill>
                <a:schemeClr val="lt1"/>
              </a:solidFill>
              <a:latin typeface="Nunito"/>
              <a:ea typeface="Nunito"/>
              <a:cs typeface="Nunito"/>
              <a:sym typeface="Nuni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766" name="Google Shape;766;p9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descr="AFib3 POSTVOLT + Ablation.jpg" id="767" name="Google Shape;767;p92"/>
          <p:cNvPicPr preferRelativeResize="0"/>
          <p:nvPr/>
        </p:nvPicPr>
        <p:blipFill>
          <a:blip r:embed="rId3">
            <a:alphaModFix/>
          </a:blip>
          <a:stretch>
            <a:fillRect/>
          </a:stretch>
        </p:blipFill>
        <p:spPr>
          <a:xfrm>
            <a:off x="152400" y="152400"/>
            <a:ext cx="8991600" cy="5143500"/>
          </a:xfrm>
          <a:prstGeom prst="rect">
            <a:avLst/>
          </a:prstGeom>
          <a:noFill/>
          <a:ln>
            <a:noFill/>
          </a:ln>
        </p:spPr>
      </p:pic>
      <p:sp>
        <p:nvSpPr>
          <p:cNvPr id="768" name="Google Shape;768;p92"/>
          <p:cNvSpPr txBox="1"/>
          <p:nvPr/>
        </p:nvSpPr>
        <p:spPr>
          <a:xfrm>
            <a:off x="5109875" y="4650450"/>
            <a:ext cx="405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Nunito"/>
                <a:ea typeface="Nunito"/>
                <a:cs typeface="Nunito"/>
                <a:sym typeface="Nunito"/>
              </a:rPr>
              <a:t>St. Joseph’s Hospital Case</a:t>
            </a:r>
            <a:endParaRPr sz="2000">
              <a:solidFill>
                <a:schemeClr val="lt1"/>
              </a:solidFill>
              <a:latin typeface="Nunito"/>
              <a:ea typeface="Nunito"/>
              <a:cs typeface="Nunito"/>
              <a:sym typeface="Nuni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3"/>
          <p:cNvSpPr txBox="1"/>
          <p:nvPr>
            <p:ph type="title"/>
          </p:nvPr>
        </p:nvSpPr>
        <p:spPr>
          <a:xfrm>
            <a:off x="963150" y="1521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pre</a:t>
            </a:r>
            <a:endParaRPr/>
          </a:p>
        </p:txBody>
      </p:sp>
      <p:sp>
        <p:nvSpPr>
          <p:cNvPr id="774" name="Google Shape;774;p93"/>
          <p:cNvSpPr txBox="1"/>
          <p:nvPr>
            <p:ph idx="1" type="subTitle"/>
          </p:nvPr>
        </p:nvSpPr>
        <p:spPr>
          <a:xfrm>
            <a:off x="845850" y="2178150"/>
            <a:ext cx="7042500" cy="21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descr="AFib2 PREVOLTAGE.jpg" id="775" name="Google Shape;775;p93"/>
          <p:cNvPicPr preferRelativeResize="0"/>
          <p:nvPr/>
        </p:nvPicPr>
        <p:blipFill>
          <a:blip r:embed="rId3">
            <a:alphaModFix/>
          </a:blip>
          <a:stretch>
            <a:fillRect/>
          </a:stretch>
        </p:blipFill>
        <p:spPr>
          <a:xfrm>
            <a:off x="152400" y="152400"/>
            <a:ext cx="8953500" cy="5143500"/>
          </a:xfrm>
          <a:prstGeom prst="rect">
            <a:avLst/>
          </a:prstGeom>
          <a:noFill/>
          <a:ln>
            <a:noFill/>
          </a:ln>
        </p:spPr>
      </p:pic>
      <p:sp>
        <p:nvSpPr>
          <p:cNvPr id="776" name="Google Shape;776;p93"/>
          <p:cNvSpPr txBox="1"/>
          <p:nvPr/>
        </p:nvSpPr>
        <p:spPr>
          <a:xfrm>
            <a:off x="5109875" y="4650450"/>
            <a:ext cx="405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Nunito"/>
                <a:ea typeface="Nunito"/>
                <a:cs typeface="Nunito"/>
                <a:sym typeface="Nunito"/>
              </a:rPr>
              <a:t>St. Joseph’s Hospital Case</a:t>
            </a:r>
            <a:endParaRPr sz="2000">
              <a:solidFill>
                <a:schemeClr val="lt1"/>
              </a:solidFill>
              <a:latin typeface="Nunito"/>
              <a:ea typeface="Nunito"/>
              <a:cs typeface="Nunito"/>
              <a:sym typeface="Nuni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4"/>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782" name="Google Shape;782;p9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descr="Afib2 POSTVOLT + Ablation.jpg" id="783" name="Google Shape;783;p94"/>
          <p:cNvPicPr preferRelativeResize="0"/>
          <p:nvPr/>
        </p:nvPicPr>
        <p:blipFill>
          <a:blip r:embed="rId3">
            <a:alphaModFix/>
          </a:blip>
          <a:stretch>
            <a:fillRect/>
          </a:stretch>
        </p:blipFill>
        <p:spPr>
          <a:xfrm>
            <a:off x="152400" y="152400"/>
            <a:ext cx="8963025" cy="5143500"/>
          </a:xfrm>
          <a:prstGeom prst="rect">
            <a:avLst/>
          </a:prstGeom>
          <a:noFill/>
          <a:ln>
            <a:noFill/>
          </a:ln>
        </p:spPr>
      </p:pic>
      <p:sp>
        <p:nvSpPr>
          <p:cNvPr id="784" name="Google Shape;784;p94"/>
          <p:cNvSpPr txBox="1"/>
          <p:nvPr/>
        </p:nvSpPr>
        <p:spPr>
          <a:xfrm>
            <a:off x="5109875" y="4650450"/>
            <a:ext cx="405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Nunito"/>
                <a:ea typeface="Nunito"/>
                <a:cs typeface="Nunito"/>
                <a:sym typeface="Nunito"/>
              </a:rPr>
              <a:t>St. Joseph’s Hospital Case</a:t>
            </a:r>
            <a:endParaRPr sz="2000">
              <a:solidFill>
                <a:schemeClr val="lt1"/>
              </a:solidFill>
              <a:latin typeface="Nunito"/>
              <a:ea typeface="Nunito"/>
              <a:cs typeface="Nunito"/>
              <a:sym typeface="Nuni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5"/>
          <p:cNvSpPr txBox="1"/>
          <p:nvPr>
            <p:ph type="title"/>
          </p:nvPr>
        </p:nvSpPr>
        <p:spPr>
          <a:xfrm>
            <a:off x="433925" y="285750"/>
            <a:ext cx="7461300" cy="15453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accent6"/>
              </a:buClr>
              <a:buSzPts val="1100"/>
              <a:buFont typeface="Arial"/>
              <a:buNone/>
            </a:pPr>
            <a:r>
              <a:rPr b="1" lang="en" sz="2200">
                <a:solidFill>
                  <a:schemeClr val="accent6"/>
                </a:solidFill>
                <a:latin typeface="Roboto"/>
                <a:ea typeface="Roboto"/>
                <a:cs typeface="Roboto"/>
                <a:sym typeface="Roboto"/>
              </a:rPr>
              <a:t>Management of Recurrent AF After Catheter Ablation</a:t>
            </a:r>
            <a:endParaRPr b="1" sz="2200">
              <a:solidFill>
                <a:schemeClr val="accent6"/>
              </a:solidFill>
              <a:latin typeface="Roboto"/>
              <a:ea typeface="Roboto"/>
              <a:cs typeface="Roboto"/>
              <a:sym typeface="Roboto"/>
            </a:endParaRPr>
          </a:p>
          <a:p>
            <a:pPr indent="0" lvl="0" marL="0" rtl="0" algn="ctr">
              <a:spcBef>
                <a:spcPts val="200"/>
              </a:spcBef>
              <a:spcAft>
                <a:spcPts val="0"/>
              </a:spcAft>
              <a:buNone/>
            </a:pPr>
            <a:r>
              <a:t/>
            </a:r>
            <a:endParaRPr/>
          </a:p>
        </p:txBody>
      </p:sp>
      <p:sp>
        <p:nvSpPr>
          <p:cNvPr id="790" name="Google Shape;790;p95"/>
          <p:cNvSpPr txBox="1"/>
          <p:nvPr>
            <p:ph idx="1" type="subTitle"/>
          </p:nvPr>
        </p:nvSpPr>
        <p:spPr>
          <a:xfrm>
            <a:off x="681750" y="1488550"/>
            <a:ext cx="7346400" cy="2964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950">
                <a:solidFill>
                  <a:srgbClr val="333333"/>
                </a:solidFill>
                <a:latin typeface="Roboto"/>
                <a:ea typeface="Roboto"/>
                <a:cs typeface="Roboto"/>
                <a:sym typeface="Roboto"/>
              </a:rPr>
              <a:t>I</a:t>
            </a:r>
            <a:r>
              <a:rPr lang="en" sz="2684">
                <a:solidFill>
                  <a:srgbClr val="333333"/>
                </a:solidFill>
                <a:latin typeface="Roboto"/>
                <a:ea typeface="Roboto"/>
                <a:cs typeface="Roboto"/>
                <a:sym typeface="Roboto"/>
              </a:rPr>
              <a:t>npts with </a:t>
            </a:r>
            <a:r>
              <a:rPr b="1" lang="en" sz="2684">
                <a:solidFill>
                  <a:srgbClr val="333333"/>
                </a:solidFill>
                <a:latin typeface="Roboto"/>
                <a:ea typeface="Roboto"/>
                <a:cs typeface="Roboto"/>
                <a:sym typeface="Roboto"/>
              </a:rPr>
              <a:t>recurrent </a:t>
            </a:r>
            <a:r>
              <a:rPr lang="en" sz="2684">
                <a:solidFill>
                  <a:srgbClr val="333333"/>
                </a:solidFill>
                <a:latin typeface="Roboto"/>
                <a:ea typeface="Roboto"/>
                <a:cs typeface="Roboto"/>
                <a:sym typeface="Roboto"/>
              </a:rPr>
              <a:t>symptomatic AF after </a:t>
            </a:r>
            <a:r>
              <a:rPr b="1" lang="en" sz="2684">
                <a:solidFill>
                  <a:srgbClr val="333333"/>
                </a:solidFill>
                <a:latin typeface="Roboto"/>
                <a:ea typeface="Roboto"/>
                <a:cs typeface="Roboto"/>
                <a:sym typeface="Roboto"/>
              </a:rPr>
              <a:t>ablation</a:t>
            </a:r>
            <a:r>
              <a:rPr lang="en" sz="2684">
                <a:solidFill>
                  <a:srgbClr val="333333"/>
                </a:solidFill>
                <a:latin typeface="Roboto"/>
                <a:ea typeface="Roboto"/>
                <a:cs typeface="Roboto"/>
                <a:sym typeface="Roboto"/>
              </a:rPr>
              <a:t>, </a:t>
            </a:r>
            <a:r>
              <a:rPr lang="en" sz="2684">
                <a:solidFill>
                  <a:srgbClr val="333333"/>
                </a:solidFill>
                <a:highlight>
                  <a:srgbClr val="FFFF00"/>
                </a:highlight>
                <a:latin typeface="Roboto"/>
                <a:ea typeface="Roboto"/>
                <a:cs typeface="Roboto"/>
                <a:sym typeface="Roboto"/>
              </a:rPr>
              <a:t>repeat ablation</a:t>
            </a:r>
            <a:r>
              <a:rPr lang="en" sz="2684">
                <a:solidFill>
                  <a:srgbClr val="333333"/>
                </a:solidFill>
                <a:latin typeface="Roboto"/>
                <a:ea typeface="Roboto"/>
                <a:cs typeface="Roboto"/>
                <a:sym typeface="Roboto"/>
              </a:rPr>
              <a:t> or </a:t>
            </a:r>
            <a:r>
              <a:rPr b="1" lang="en" sz="2684">
                <a:solidFill>
                  <a:srgbClr val="333333"/>
                </a:solidFill>
                <a:highlight>
                  <a:srgbClr val="FFFF00"/>
                </a:highlight>
                <a:latin typeface="Roboto"/>
                <a:ea typeface="Roboto"/>
                <a:cs typeface="Roboto"/>
                <a:sym typeface="Roboto"/>
              </a:rPr>
              <a:t>antiarrhythmic</a:t>
            </a:r>
            <a:r>
              <a:rPr lang="en" sz="2684">
                <a:solidFill>
                  <a:srgbClr val="333333"/>
                </a:solidFill>
                <a:highlight>
                  <a:srgbClr val="FFFF00"/>
                </a:highlight>
                <a:latin typeface="Roboto"/>
                <a:ea typeface="Roboto"/>
                <a:cs typeface="Roboto"/>
                <a:sym typeface="Roboto"/>
              </a:rPr>
              <a:t> drug</a:t>
            </a:r>
            <a:r>
              <a:rPr lang="en" sz="2684">
                <a:solidFill>
                  <a:srgbClr val="333333"/>
                </a:solidFill>
                <a:latin typeface="Roboto"/>
                <a:ea typeface="Roboto"/>
                <a:cs typeface="Roboto"/>
                <a:sym typeface="Roboto"/>
              </a:rPr>
              <a:t> therapy is useful to improve symptoms and freedom from AF.  </a:t>
            </a:r>
            <a:r>
              <a:rPr b="1" lang="en" sz="2434">
                <a:solidFill>
                  <a:srgbClr val="004176"/>
                </a:solidFill>
                <a:uFill>
                  <a:noFill/>
                </a:uFill>
                <a:latin typeface="Roboto"/>
                <a:ea typeface="Roboto"/>
                <a:cs typeface="Roboto"/>
                <a:sym typeface="Roboto"/>
                <a:hlinkClick r:id="rId3">
                  <a:extLst>
                    <a:ext uri="{A12FA001-AC4F-418D-AE19-62706E023703}">
                      <ahyp:hlinkClr val="tx"/>
                    </a:ext>
                  </a:extLst>
                </a:hlinkClick>
              </a:rPr>
              <a:t>1</a:t>
            </a:r>
            <a:endParaRPr sz="3634"/>
          </a:p>
          <a:p>
            <a:pPr indent="0" lvl="0" marL="0" rtl="0" algn="l">
              <a:spcBef>
                <a:spcPts val="1200"/>
              </a:spcBef>
              <a:spcAft>
                <a:spcPts val="0"/>
              </a:spcAft>
              <a:buNone/>
            </a:pPr>
            <a:r>
              <a:t/>
            </a:r>
            <a:endParaRPr b="1" sz="2434">
              <a:solidFill>
                <a:srgbClr val="004176"/>
              </a:solidFill>
              <a:latin typeface="Roboto"/>
              <a:ea typeface="Roboto"/>
              <a:cs typeface="Roboto"/>
              <a:sym typeface="Roboto"/>
            </a:endParaRPr>
          </a:p>
          <a:p>
            <a:pPr indent="0" lvl="0" marL="0" rtl="0" algn="l">
              <a:spcBef>
                <a:spcPts val="1200"/>
              </a:spcBef>
              <a:spcAft>
                <a:spcPts val="1200"/>
              </a:spcAft>
              <a:buNone/>
            </a:pPr>
            <a:r>
              <a:rPr lang="en" sz="2584">
                <a:solidFill>
                  <a:srgbClr val="333333"/>
                </a:solidFill>
                <a:latin typeface="Roboto"/>
                <a:ea typeface="Roboto"/>
                <a:cs typeface="Roboto"/>
                <a:sym typeface="Roboto"/>
              </a:rPr>
              <a:t>In some pts who have undergone ablation of AF, </a:t>
            </a:r>
            <a:r>
              <a:rPr b="1" lang="en" sz="2584">
                <a:solidFill>
                  <a:srgbClr val="333333"/>
                </a:solidFill>
                <a:latin typeface="Roboto"/>
                <a:ea typeface="Roboto"/>
                <a:cs typeface="Roboto"/>
                <a:sym typeface="Roboto"/>
              </a:rPr>
              <a:t>short-term antiarrhythmic drug therapy after ablation</a:t>
            </a:r>
            <a:r>
              <a:rPr lang="en" sz="2584">
                <a:solidFill>
                  <a:srgbClr val="333333"/>
                </a:solidFill>
                <a:latin typeface="Roboto"/>
                <a:ea typeface="Roboto"/>
                <a:cs typeface="Roboto"/>
                <a:sym typeface="Roboto"/>
              </a:rPr>
              <a:t> can be useful to reduce early </a:t>
            </a:r>
            <a:r>
              <a:rPr b="1" lang="en" sz="2584">
                <a:solidFill>
                  <a:srgbClr val="333333"/>
                </a:solidFill>
                <a:latin typeface="Roboto"/>
                <a:ea typeface="Roboto"/>
                <a:cs typeface="Roboto"/>
                <a:sym typeface="Roboto"/>
              </a:rPr>
              <a:t>recurrences</a:t>
            </a:r>
            <a:r>
              <a:rPr lang="en" sz="2584">
                <a:solidFill>
                  <a:srgbClr val="333333"/>
                </a:solidFill>
                <a:latin typeface="Roboto"/>
                <a:ea typeface="Roboto"/>
                <a:cs typeface="Roboto"/>
                <a:sym typeface="Roboto"/>
              </a:rPr>
              <a:t> of atrial arrhythmia and </a:t>
            </a:r>
            <a:r>
              <a:rPr b="1" lang="en" sz="2584">
                <a:solidFill>
                  <a:srgbClr val="333333"/>
                </a:solidFill>
                <a:latin typeface="Roboto"/>
                <a:ea typeface="Roboto"/>
                <a:cs typeface="Roboto"/>
                <a:sym typeface="Roboto"/>
              </a:rPr>
              <a:t>hospitalization</a:t>
            </a:r>
            <a:r>
              <a:rPr lang="en" sz="2584">
                <a:solidFill>
                  <a:srgbClr val="333333"/>
                </a:solidFill>
                <a:latin typeface="Roboto"/>
                <a:ea typeface="Roboto"/>
                <a:cs typeface="Roboto"/>
                <a:sym typeface="Roboto"/>
              </a:rPr>
              <a:t>.   </a:t>
            </a:r>
            <a:r>
              <a:rPr b="1" lang="en" sz="2334">
                <a:solidFill>
                  <a:srgbClr val="333333"/>
                </a:solidFill>
                <a:latin typeface="Roboto"/>
                <a:ea typeface="Roboto"/>
                <a:cs typeface="Roboto"/>
                <a:sym typeface="Roboto"/>
              </a:rPr>
              <a:t>2a</a:t>
            </a:r>
            <a:endParaRPr b="1" sz="3234">
              <a:solidFill>
                <a:srgbClr val="004176"/>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6"/>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CASE</a:t>
            </a:r>
            <a:endParaRPr/>
          </a:p>
        </p:txBody>
      </p:sp>
      <p:sp>
        <p:nvSpPr>
          <p:cNvPr id="796" name="Google Shape;796;p9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7"/>
          <p:cNvSpPr txBox="1"/>
          <p:nvPr>
            <p:ph type="title"/>
          </p:nvPr>
        </p:nvSpPr>
        <p:spPr>
          <a:xfrm>
            <a:off x="937175" y="836225"/>
            <a:ext cx="6691500" cy="32856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b="0" lang="en" sz="1450">
                <a:solidFill>
                  <a:srgbClr val="333333"/>
                </a:solidFill>
                <a:latin typeface="Arial"/>
                <a:ea typeface="Arial"/>
                <a:cs typeface="Arial"/>
                <a:sym typeface="Arial"/>
              </a:rPr>
              <a:t>A 68-year-old man with a known history of persistent atrial fibrillation (AF) underwent catheter-based ablation with a pulmonary vein isolation procedure 3 weeks earlier. He presents today with recurrent AF with ventricular rates of 90-110 bpm and symptoms of fatigue. The episode has been ongoing for 24 hours. His present medications include rivaroxaban and metoprolol succinate 50 mg daily.</a:t>
            </a:r>
            <a:endParaRPr b="0" sz="1450">
              <a:solidFill>
                <a:srgbClr val="333333"/>
              </a:solidFill>
              <a:latin typeface="Arial"/>
              <a:ea typeface="Arial"/>
              <a:cs typeface="Arial"/>
              <a:sym typeface="Arial"/>
            </a:endParaRPr>
          </a:p>
          <a:p>
            <a:pPr indent="0" lvl="0" marL="0" rtl="0" algn="l">
              <a:lnSpc>
                <a:spcPct val="115000"/>
              </a:lnSpc>
              <a:spcBef>
                <a:spcPts val="1500"/>
              </a:spcBef>
              <a:spcAft>
                <a:spcPts val="0"/>
              </a:spcAft>
              <a:buNone/>
            </a:pPr>
            <a:r>
              <a:rPr b="0" lang="en" sz="1450">
                <a:solidFill>
                  <a:srgbClr val="333333"/>
                </a:solidFill>
                <a:latin typeface="Arial"/>
                <a:ea typeface="Arial"/>
                <a:cs typeface="Arial"/>
                <a:sym typeface="Arial"/>
              </a:rPr>
              <a:t>Which one of the following is the best next step in management?</a:t>
            </a:r>
            <a:endParaRPr b="0" sz="1450">
              <a:solidFill>
                <a:srgbClr val="333333"/>
              </a:solidFill>
              <a:latin typeface="Arial"/>
              <a:ea typeface="Arial"/>
              <a:cs typeface="Arial"/>
              <a:sym typeface="Arial"/>
            </a:endParaRPr>
          </a:p>
          <a:p>
            <a:pPr indent="0" lvl="0" marL="0" rtl="0" algn="l">
              <a:lnSpc>
                <a:spcPct val="115000"/>
              </a:lnSpc>
              <a:spcBef>
                <a:spcPts val="1500"/>
              </a:spcBef>
              <a:spcAft>
                <a:spcPts val="0"/>
              </a:spcAft>
              <a:buNone/>
            </a:pPr>
            <a:r>
              <a:t/>
            </a:r>
            <a:endParaRPr b="0" sz="1450">
              <a:solidFill>
                <a:srgbClr val="333333"/>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Repeat catheter ablation.</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Increase metoprolol.</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Direct-current cardioversion.</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Add digoxin.</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highlight>
                  <a:srgbClr val="D9EDF7"/>
                </a:highlight>
                <a:latin typeface="Arial"/>
                <a:ea typeface="Arial"/>
                <a:cs typeface="Arial"/>
                <a:sym typeface="Arial"/>
              </a:rPr>
              <a:t>Add diltiazem.</a:t>
            </a:r>
            <a:endParaRPr b="0" sz="1450">
              <a:solidFill>
                <a:srgbClr val="31708F"/>
              </a:solidFill>
              <a:latin typeface="Arial"/>
              <a:ea typeface="Arial"/>
              <a:cs typeface="Arial"/>
              <a:sym typeface="Arial"/>
            </a:endParaRPr>
          </a:p>
          <a:p>
            <a:pPr indent="0" lvl="0" marL="0" rtl="0" algn="l">
              <a:lnSpc>
                <a:spcPct val="115000"/>
              </a:lnSpc>
              <a:spcBef>
                <a:spcPts val="1500"/>
              </a:spcBef>
              <a:spcAft>
                <a:spcPts val="0"/>
              </a:spcAft>
              <a:buNone/>
            </a:pPr>
            <a:r>
              <a:t/>
            </a:r>
            <a:endParaRPr b="0" sz="1450">
              <a:solidFill>
                <a:srgbClr val="333333"/>
              </a:solidFill>
              <a:latin typeface="Arial"/>
              <a:ea typeface="Arial"/>
              <a:cs typeface="Arial"/>
              <a:sym typeface="Arial"/>
            </a:endParaRPr>
          </a:p>
          <a:p>
            <a:pPr indent="0" lvl="0" marL="0" rtl="0" algn="ctr">
              <a:spcBef>
                <a:spcPts val="0"/>
              </a:spcBef>
              <a:spcAft>
                <a:spcPts val="0"/>
              </a:spcAft>
              <a:buNone/>
            </a:pPr>
            <a:r>
              <a:t/>
            </a:r>
            <a:endParaRPr/>
          </a:p>
        </p:txBody>
      </p:sp>
      <p:sp>
        <p:nvSpPr>
          <p:cNvPr id="802" name="Google Shape;802;p97"/>
          <p:cNvSpPr txBox="1"/>
          <p:nvPr>
            <p:ph idx="1" type="subTitle"/>
          </p:nvPr>
        </p:nvSpPr>
        <p:spPr>
          <a:xfrm>
            <a:off x="2369850" y="3628625"/>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8"/>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08" name="Google Shape;808;p9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7"/>
          <p:cNvSpPr txBox="1"/>
          <p:nvPr>
            <p:ph type="title"/>
          </p:nvPr>
        </p:nvSpPr>
        <p:spPr>
          <a:xfrm>
            <a:off x="1193000" y="2910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Persistent AF</a:t>
            </a:r>
            <a:endParaRPr/>
          </a:p>
        </p:txBody>
      </p:sp>
      <p:sp>
        <p:nvSpPr>
          <p:cNvPr id="368" name="Google Shape;368;p27"/>
          <p:cNvSpPr txBox="1"/>
          <p:nvPr>
            <p:ph idx="1" type="subTitle"/>
          </p:nvPr>
        </p:nvSpPr>
        <p:spPr>
          <a:xfrm>
            <a:off x="1543050" y="1956775"/>
            <a:ext cx="6742500" cy="27954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2450">
                <a:solidFill>
                  <a:srgbClr val="333333"/>
                </a:solidFill>
                <a:highlight>
                  <a:srgbClr val="FFFFFF"/>
                </a:highlight>
                <a:latin typeface="Roboto"/>
                <a:ea typeface="Roboto"/>
                <a:cs typeface="Roboto"/>
                <a:sym typeface="Roboto"/>
              </a:rPr>
              <a:t>AF continuous / sustains for </a:t>
            </a:r>
            <a:r>
              <a:rPr b="1" lang="en" sz="2450">
                <a:solidFill>
                  <a:srgbClr val="333333"/>
                </a:solidFill>
                <a:highlight>
                  <a:srgbClr val="FF9900"/>
                </a:highlight>
                <a:latin typeface="Roboto"/>
                <a:ea typeface="Roboto"/>
                <a:cs typeface="Roboto"/>
                <a:sym typeface="Roboto"/>
              </a:rPr>
              <a:t>&gt;7 d </a:t>
            </a:r>
            <a:r>
              <a:rPr lang="en" sz="2450">
                <a:solidFill>
                  <a:srgbClr val="333333"/>
                </a:solidFill>
                <a:highlight>
                  <a:srgbClr val="FFFFFF"/>
                </a:highlight>
                <a:latin typeface="Roboto"/>
                <a:ea typeface="Roboto"/>
                <a:cs typeface="Roboto"/>
                <a:sym typeface="Roboto"/>
              </a:rPr>
              <a:t>and requires intervention. </a:t>
            </a:r>
            <a:endParaRPr sz="2450">
              <a:solidFill>
                <a:srgbClr val="333333"/>
              </a:solidFill>
              <a:highlight>
                <a:srgbClr val="FFFFFF"/>
              </a:highlight>
              <a:latin typeface="Roboto"/>
              <a:ea typeface="Roboto"/>
              <a:cs typeface="Roboto"/>
              <a:sym typeface="Roboto"/>
            </a:endParaRPr>
          </a:p>
          <a:p>
            <a:pPr indent="0" lvl="0" marL="0" rtl="0" algn="ctr">
              <a:spcBef>
                <a:spcPts val="1200"/>
              </a:spcBef>
              <a:spcAft>
                <a:spcPts val="0"/>
              </a:spcAft>
              <a:buNone/>
            </a:pPr>
            <a:r>
              <a:t/>
            </a:r>
            <a:endParaRPr sz="2450">
              <a:solidFill>
                <a:srgbClr val="333333"/>
              </a:solidFill>
              <a:highlight>
                <a:srgbClr val="FFFFFF"/>
              </a:highlight>
              <a:latin typeface="Roboto"/>
              <a:ea typeface="Roboto"/>
              <a:cs typeface="Roboto"/>
              <a:sym typeface="Roboto"/>
            </a:endParaRPr>
          </a:p>
          <a:p>
            <a:pPr indent="0" lvl="0" marL="0" rtl="0" algn="ctr">
              <a:spcBef>
                <a:spcPts val="1200"/>
              </a:spcBef>
              <a:spcAft>
                <a:spcPts val="1200"/>
              </a:spcAft>
              <a:buNone/>
            </a:pPr>
            <a:r>
              <a:rPr lang="en" sz="2450">
                <a:solidFill>
                  <a:srgbClr val="333333"/>
                </a:solidFill>
                <a:highlight>
                  <a:srgbClr val="FFFFFF"/>
                </a:highlight>
                <a:latin typeface="Roboto"/>
                <a:ea typeface="Roboto"/>
                <a:cs typeface="Roboto"/>
                <a:sym typeface="Roboto"/>
              </a:rPr>
              <a:t>pts with pers AF who, with therapy, become </a:t>
            </a:r>
            <a:r>
              <a:rPr lang="en" sz="2450">
                <a:solidFill>
                  <a:srgbClr val="333333"/>
                </a:solidFill>
                <a:highlight>
                  <a:srgbClr val="FF9900"/>
                </a:highlight>
                <a:latin typeface="Roboto"/>
                <a:ea typeface="Roboto"/>
                <a:cs typeface="Roboto"/>
                <a:sym typeface="Roboto"/>
              </a:rPr>
              <a:t>parox</a:t>
            </a:r>
            <a:r>
              <a:rPr lang="en" sz="2450">
                <a:solidFill>
                  <a:srgbClr val="333333"/>
                </a:solidFill>
                <a:highlight>
                  <a:srgbClr val="FFFFFF"/>
                </a:highlight>
                <a:latin typeface="Roboto"/>
                <a:ea typeface="Roboto"/>
                <a:cs typeface="Roboto"/>
                <a:sym typeface="Roboto"/>
              </a:rPr>
              <a:t> should still be defined as </a:t>
            </a:r>
            <a:r>
              <a:rPr lang="en" sz="2450">
                <a:solidFill>
                  <a:srgbClr val="333333"/>
                </a:solidFill>
                <a:highlight>
                  <a:srgbClr val="FF9900"/>
                </a:highlight>
                <a:latin typeface="Roboto"/>
                <a:ea typeface="Roboto"/>
                <a:cs typeface="Roboto"/>
                <a:sym typeface="Roboto"/>
              </a:rPr>
              <a:t>pers </a:t>
            </a:r>
            <a:r>
              <a:rPr lang="en" sz="2450">
                <a:solidFill>
                  <a:srgbClr val="333333"/>
                </a:solidFill>
                <a:highlight>
                  <a:srgbClr val="FFFFFF"/>
                </a:highlight>
                <a:latin typeface="Roboto"/>
                <a:ea typeface="Roboto"/>
                <a:cs typeface="Roboto"/>
                <a:sym typeface="Roboto"/>
              </a:rPr>
              <a:t>as this reflects their original pattern and is more useful to predict outcomes and define substrate.</a:t>
            </a:r>
            <a:endParaRPr sz="3400">
              <a:solidFill>
                <a:srgbClr val="333333"/>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99"/>
          <p:cNvSpPr txBox="1"/>
          <p:nvPr>
            <p:ph type="title"/>
          </p:nvPr>
        </p:nvSpPr>
        <p:spPr>
          <a:xfrm>
            <a:off x="306925" y="328075"/>
            <a:ext cx="7143900" cy="6033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accent6"/>
              </a:buClr>
              <a:buSzPts val="1100"/>
              <a:buFont typeface="Arial"/>
              <a:buNone/>
            </a:pPr>
            <a:r>
              <a:rPr b="1" lang="en" sz="2000">
                <a:solidFill>
                  <a:schemeClr val="accent6"/>
                </a:solidFill>
                <a:latin typeface="Roboto"/>
                <a:ea typeface="Roboto"/>
                <a:cs typeface="Roboto"/>
                <a:sym typeface="Roboto"/>
              </a:rPr>
              <a:t>Anticoagulation Therapy Before and After Catheter Ablation</a:t>
            </a:r>
            <a:endParaRPr b="1" sz="2000">
              <a:solidFill>
                <a:schemeClr val="accent6"/>
              </a:solidFill>
              <a:latin typeface="Roboto"/>
              <a:ea typeface="Roboto"/>
              <a:cs typeface="Roboto"/>
              <a:sym typeface="Roboto"/>
            </a:endParaRPr>
          </a:p>
          <a:p>
            <a:pPr indent="0" lvl="0" marL="0" rtl="0" algn="ctr">
              <a:spcBef>
                <a:spcPts val="200"/>
              </a:spcBef>
              <a:spcAft>
                <a:spcPts val="0"/>
              </a:spcAft>
              <a:buNone/>
            </a:pPr>
            <a:r>
              <a:t/>
            </a:r>
            <a:endParaRPr/>
          </a:p>
        </p:txBody>
      </p:sp>
      <p:sp>
        <p:nvSpPr>
          <p:cNvPr id="814" name="Google Shape;814;p99"/>
          <p:cNvSpPr txBox="1"/>
          <p:nvPr>
            <p:ph idx="1" type="subTitle"/>
          </p:nvPr>
        </p:nvSpPr>
        <p:spPr>
          <a:xfrm>
            <a:off x="222250" y="973675"/>
            <a:ext cx="7143900" cy="3704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1650">
                <a:solidFill>
                  <a:srgbClr val="333333"/>
                </a:solidFill>
                <a:latin typeface="Roboto"/>
                <a:ea typeface="Roboto"/>
                <a:cs typeface="Roboto"/>
                <a:sym typeface="Roboto"/>
              </a:rPr>
              <a:t>In pts on </a:t>
            </a:r>
            <a:r>
              <a:rPr b="1" lang="en" sz="1650">
                <a:solidFill>
                  <a:srgbClr val="333333"/>
                </a:solidFill>
                <a:latin typeface="Roboto"/>
                <a:ea typeface="Roboto"/>
                <a:cs typeface="Roboto"/>
                <a:sym typeface="Roboto"/>
              </a:rPr>
              <a:t>warfarin</a:t>
            </a:r>
            <a:r>
              <a:rPr lang="en" sz="1650">
                <a:solidFill>
                  <a:srgbClr val="333333"/>
                </a:solidFill>
                <a:latin typeface="Roboto"/>
                <a:ea typeface="Roboto"/>
                <a:cs typeface="Roboto"/>
                <a:sym typeface="Roboto"/>
              </a:rPr>
              <a:t> undergoing ablation of AF, catheter ablation should be performed on </a:t>
            </a:r>
            <a:r>
              <a:rPr b="1" lang="en" sz="1650">
                <a:solidFill>
                  <a:srgbClr val="333333"/>
                </a:solidFill>
                <a:latin typeface="Roboto"/>
                <a:ea typeface="Roboto"/>
                <a:cs typeface="Roboto"/>
                <a:sym typeface="Roboto"/>
              </a:rPr>
              <a:t>uninterrupted </a:t>
            </a:r>
            <a:r>
              <a:rPr lang="en" sz="1650">
                <a:solidFill>
                  <a:srgbClr val="333333"/>
                </a:solidFill>
                <a:latin typeface="Roboto"/>
                <a:ea typeface="Roboto"/>
                <a:cs typeface="Roboto"/>
                <a:sym typeface="Roboto"/>
              </a:rPr>
              <a:t>therapeutic anticoagulation with a goal INR of 2.0 to 3.0  1</a:t>
            </a:r>
            <a:endParaRPr sz="1650">
              <a:solidFill>
                <a:srgbClr val="333333"/>
              </a:solidFill>
              <a:latin typeface="Roboto"/>
              <a:ea typeface="Roboto"/>
              <a:cs typeface="Roboto"/>
              <a:sym typeface="Roboto"/>
            </a:endParaRPr>
          </a:p>
          <a:p>
            <a:pPr indent="0" lvl="0" marL="0" rtl="0" algn="l">
              <a:spcBef>
                <a:spcPts val="1200"/>
              </a:spcBef>
              <a:spcAft>
                <a:spcPts val="0"/>
              </a:spcAft>
              <a:buNone/>
            </a:pPr>
            <a:r>
              <a:t/>
            </a:r>
            <a:endParaRPr sz="2450">
              <a:solidFill>
                <a:srgbClr val="333333"/>
              </a:solidFill>
              <a:latin typeface="Roboto"/>
              <a:ea typeface="Roboto"/>
              <a:cs typeface="Roboto"/>
              <a:sym typeface="Roboto"/>
            </a:endParaRPr>
          </a:p>
          <a:p>
            <a:pPr indent="0" lvl="0" marL="0" rtl="0" algn="l">
              <a:spcBef>
                <a:spcPts val="1200"/>
              </a:spcBef>
              <a:spcAft>
                <a:spcPts val="0"/>
              </a:spcAft>
              <a:buNone/>
            </a:pPr>
            <a:r>
              <a:rPr lang="en" sz="1850">
                <a:solidFill>
                  <a:srgbClr val="333333"/>
                </a:solidFill>
                <a:latin typeface="Roboto"/>
                <a:ea typeface="Roboto"/>
                <a:cs typeface="Roboto"/>
                <a:sym typeface="Roboto"/>
              </a:rPr>
              <a:t>In pts on a </a:t>
            </a:r>
            <a:r>
              <a:rPr b="1" lang="en" sz="1850">
                <a:solidFill>
                  <a:srgbClr val="333333"/>
                </a:solidFill>
                <a:latin typeface="Roboto"/>
                <a:ea typeface="Roboto"/>
                <a:cs typeface="Roboto"/>
                <a:sym typeface="Roboto"/>
              </a:rPr>
              <a:t>DOAC</a:t>
            </a:r>
            <a:r>
              <a:rPr lang="en" sz="1850">
                <a:solidFill>
                  <a:srgbClr val="333333"/>
                </a:solidFill>
                <a:latin typeface="Roboto"/>
                <a:ea typeface="Roboto"/>
                <a:cs typeface="Roboto"/>
                <a:sym typeface="Roboto"/>
              </a:rPr>
              <a:t> undergoing ablation of AF, catheter ablation should be performed with either </a:t>
            </a:r>
            <a:r>
              <a:rPr b="1" lang="en" sz="1850">
                <a:solidFill>
                  <a:srgbClr val="333333"/>
                </a:solidFill>
                <a:latin typeface="Roboto"/>
                <a:ea typeface="Roboto"/>
                <a:cs typeface="Roboto"/>
                <a:sym typeface="Roboto"/>
              </a:rPr>
              <a:t>continuous or minimally interrupted</a:t>
            </a:r>
            <a:r>
              <a:rPr lang="en" sz="1850">
                <a:solidFill>
                  <a:srgbClr val="333333"/>
                </a:solidFill>
                <a:latin typeface="Roboto"/>
                <a:ea typeface="Roboto"/>
                <a:cs typeface="Roboto"/>
                <a:sym typeface="Roboto"/>
              </a:rPr>
              <a:t> oral anticoagulation.  </a:t>
            </a:r>
            <a:r>
              <a:rPr b="1" lang="en" sz="1600">
                <a:solidFill>
                  <a:srgbClr val="333333"/>
                </a:solidFill>
                <a:latin typeface="Roboto"/>
                <a:ea typeface="Roboto"/>
                <a:cs typeface="Roboto"/>
                <a:sym typeface="Roboto"/>
              </a:rPr>
              <a:t>1</a:t>
            </a:r>
            <a:endParaRPr b="1" sz="1600">
              <a:solidFill>
                <a:srgbClr val="333333"/>
              </a:solidFill>
              <a:latin typeface="Roboto"/>
              <a:ea typeface="Roboto"/>
              <a:cs typeface="Roboto"/>
              <a:sym typeface="Roboto"/>
            </a:endParaRPr>
          </a:p>
          <a:p>
            <a:pPr indent="0" lvl="0" marL="0" rtl="0" algn="l">
              <a:spcBef>
                <a:spcPts val="1200"/>
              </a:spcBef>
              <a:spcAft>
                <a:spcPts val="0"/>
              </a:spcAft>
              <a:buNone/>
            </a:pPr>
            <a:r>
              <a:t/>
            </a:r>
            <a:endParaRPr b="1" sz="2300">
              <a:solidFill>
                <a:srgbClr val="333333"/>
              </a:solidFill>
              <a:latin typeface="Roboto"/>
              <a:ea typeface="Roboto"/>
              <a:cs typeface="Roboto"/>
              <a:sym typeface="Roboto"/>
            </a:endParaRPr>
          </a:p>
          <a:p>
            <a:pPr indent="0" lvl="0" marL="0" rtl="0" algn="l">
              <a:spcBef>
                <a:spcPts val="1200"/>
              </a:spcBef>
              <a:spcAft>
                <a:spcPts val="0"/>
              </a:spcAft>
              <a:buNone/>
            </a:pPr>
            <a:r>
              <a:rPr lang="en" sz="1750">
                <a:solidFill>
                  <a:srgbClr val="333333"/>
                </a:solidFill>
                <a:latin typeface="Roboto"/>
                <a:ea typeface="Roboto"/>
                <a:cs typeface="Roboto"/>
                <a:sym typeface="Roboto"/>
              </a:rPr>
              <a:t>In pts who have undergone ablation of AF, oral anticoagulation should be continued for at least </a:t>
            </a:r>
            <a:r>
              <a:rPr b="1" lang="en" sz="1750">
                <a:solidFill>
                  <a:srgbClr val="333333"/>
                </a:solidFill>
                <a:latin typeface="Roboto"/>
                <a:ea typeface="Roboto"/>
                <a:cs typeface="Roboto"/>
                <a:sym typeface="Roboto"/>
              </a:rPr>
              <a:t>3 months after </a:t>
            </a:r>
            <a:r>
              <a:rPr lang="en" sz="1750">
                <a:solidFill>
                  <a:srgbClr val="333333"/>
                </a:solidFill>
                <a:latin typeface="Roboto"/>
                <a:ea typeface="Roboto"/>
                <a:cs typeface="Roboto"/>
                <a:sym typeface="Roboto"/>
              </a:rPr>
              <a:t>the procedure with a longer duration determined by underlying risk.</a:t>
            </a:r>
            <a:r>
              <a:rPr b="1" lang="en" sz="1500">
                <a:solidFill>
                  <a:srgbClr val="333333"/>
                </a:solidFill>
                <a:latin typeface="Roboto"/>
                <a:ea typeface="Roboto"/>
                <a:cs typeface="Roboto"/>
                <a:sym typeface="Roboto"/>
              </a:rPr>
              <a:t>  1</a:t>
            </a:r>
            <a:endParaRPr b="1" sz="1500">
              <a:solidFill>
                <a:srgbClr val="333333"/>
              </a:solidFill>
              <a:latin typeface="Roboto"/>
              <a:ea typeface="Roboto"/>
              <a:cs typeface="Roboto"/>
              <a:sym typeface="Roboto"/>
            </a:endParaRPr>
          </a:p>
          <a:p>
            <a:pPr indent="0" lvl="0" marL="0" rtl="0" algn="l">
              <a:spcBef>
                <a:spcPts val="1200"/>
              </a:spcBef>
              <a:spcAft>
                <a:spcPts val="0"/>
              </a:spcAft>
              <a:buNone/>
            </a:pPr>
            <a:r>
              <a:t/>
            </a:r>
            <a:endParaRPr b="1" sz="2100">
              <a:solidFill>
                <a:srgbClr val="333333"/>
              </a:solidFill>
              <a:latin typeface="Roboto"/>
              <a:ea typeface="Roboto"/>
              <a:cs typeface="Roboto"/>
              <a:sym typeface="Roboto"/>
            </a:endParaRPr>
          </a:p>
          <a:p>
            <a:pPr indent="0" lvl="0" marL="0" rtl="0" algn="l">
              <a:spcBef>
                <a:spcPts val="1200"/>
              </a:spcBef>
              <a:spcAft>
                <a:spcPts val="0"/>
              </a:spcAft>
              <a:buNone/>
            </a:pPr>
            <a:r>
              <a:rPr lang="en" sz="1650">
                <a:solidFill>
                  <a:srgbClr val="333333"/>
                </a:solidFill>
                <a:latin typeface="Roboto"/>
                <a:ea typeface="Roboto"/>
                <a:cs typeface="Roboto"/>
                <a:sym typeface="Roboto"/>
              </a:rPr>
              <a:t>In pts who have undergone ablation of AF, continuation of </a:t>
            </a:r>
            <a:r>
              <a:rPr b="1" lang="en" sz="1650">
                <a:solidFill>
                  <a:srgbClr val="333333"/>
                </a:solidFill>
                <a:latin typeface="Roboto"/>
                <a:ea typeface="Roboto"/>
                <a:cs typeface="Roboto"/>
                <a:sym typeface="Roboto"/>
              </a:rPr>
              <a:t>longer-term oral anticoagulation</a:t>
            </a:r>
            <a:r>
              <a:rPr lang="en" sz="1650">
                <a:solidFill>
                  <a:srgbClr val="333333"/>
                </a:solidFill>
                <a:latin typeface="Roboto"/>
                <a:ea typeface="Roboto"/>
                <a:cs typeface="Roboto"/>
                <a:sym typeface="Roboto"/>
              </a:rPr>
              <a:t> should be dictated according to the patients’ stroke risk (eg, </a:t>
            </a:r>
            <a:r>
              <a:rPr b="1" lang="en" sz="1650">
                <a:solidFill>
                  <a:srgbClr val="333333"/>
                </a:solidFill>
                <a:latin typeface="Roboto"/>
                <a:ea typeface="Roboto"/>
                <a:cs typeface="Roboto"/>
                <a:sym typeface="Roboto"/>
              </a:rPr>
              <a:t>CHA</a:t>
            </a:r>
            <a:r>
              <a:rPr b="1" lang="en" sz="1400">
                <a:solidFill>
                  <a:srgbClr val="333333"/>
                </a:solidFill>
                <a:latin typeface="Roboto"/>
                <a:ea typeface="Roboto"/>
                <a:cs typeface="Roboto"/>
                <a:sym typeface="Roboto"/>
              </a:rPr>
              <a:t>2</a:t>
            </a:r>
            <a:r>
              <a:rPr b="1" lang="en" sz="1650">
                <a:solidFill>
                  <a:srgbClr val="333333"/>
                </a:solidFill>
                <a:latin typeface="Roboto"/>
                <a:ea typeface="Roboto"/>
                <a:cs typeface="Roboto"/>
                <a:sym typeface="Roboto"/>
              </a:rPr>
              <a:t>DS</a:t>
            </a:r>
            <a:r>
              <a:rPr b="1" lang="en" sz="1400">
                <a:solidFill>
                  <a:srgbClr val="333333"/>
                </a:solidFill>
                <a:latin typeface="Roboto"/>
                <a:ea typeface="Roboto"/>
                <a:cs typeface="Roboto"/>
                <a:sym typeface="Roboto"/>
              </a:rPr>
              <a:t>2</a:t>
            </a:r>
            <a:r>
              <a:rPr b="1" lang="en" sz="1650">
                <a:solidFill>
                  <a:srgbClr val="333333"/>
                </a:solidFill>
                <a:latin typeface="Roboto"/>
                <a:ea typeface="Roboto"/>
                <a:cs typeface="Roboto"/>
                <a:sym typeface="Roboto"/>
              </a:rPr>
              <a:t>-VASc  ≥2</a:t>
            </a:r>
            <a:r>
              <a:rPr lang="en" sz="1650">
                <a:solidFill>
                  <a:srgbClr val="333333"/>
                </a:solidFill>
                <a:latin typeface="Roboto"/>
                <a:ea typeface="Roboto"/>
                <a:cs typeface="Roboto"/>
                <a:sym typeface="Roboto"/>
              </a:rPr>
              <a:t>).</a:t>
            </a:r>
            <a:r>
              <a:rPr b="1" lang="en" sz="1400">
                <a:solidFill>
                  <a:srgbClr val="333333"/>
                </a:solidFill>
                <a:latin typeface="Roboto"/>
                <a:ea typeface="Roboto"/>
                <a:cs typeface="Roboto"/>
                <a:sym typeface="Roboto"/>
              </a:rPr>
              <a:t>  1</a:t>
            </a:r>
            <a:endParaRPr b="1" sz="2100">
              <a:solidFill>
                <a:srgbClr val="333333"/>
              </a:solidFill>
              <a:latin typeface="Roboto"/>
              <a:ea typeface="Roboto"/>
              <a:cs typeface="Roboto"/>
              <a:sym typeface="Roboto"/>
            </a:endParaRPr>
          </a:p>
          <a:p>
            <a:pPr indent="0" lvl="0" marL="0" rtl="0" algn="ctr">
              <a:spcBef>
                <a:spcPts val="1200"/>
              </a:spcBef>
              <a:spcAft>
                <a:spcPts val="1200"/>
              </a:spcAft>
              <a:buNone/>
            </a:pPr>
            <a:r>
              <a:t/>
            </a:r>
            <a:endParaRPr sz="1650">
              <a:solidFill>
                <a:srgbClr val="333333"/>
              </a:solidFill>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0"/>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20" name="Google Shape;820;p10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01"/>
          <p:cNvSpPr txBox="1"/>
          <p:nvPr>
            <p:ph type="title"/>
          </p:nvPr>
        </p:nvSpPr>
        <p:spPr>
          <a:xfrm>
            <a:off x="285750" y="306925"/>
            <a:ext cx="8604300" cy="45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50">
                <a:solidFill>
                  <a:srgbClr val="333333"/>
                </a:solidFill>
                <a:highlight>
                  <a:srgbClr val="FFFFFF"/>
                </a:highlight>
                <a:latin typeface="Roboto"/>
                <a:ea typeface="Roboto"/>
                <a:cs typeface="Roboto"/>
                <a:sym typeface="Roboto"/>
              </a:rPr>
              <a:t>Complications of AF catheter ablation</a:t>
            </a:r>
            <a:endParaRPr sz="24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24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5% of pts</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mostly </a:t>
            </a:r>
            <a:r>
              <a:rPr b="1" lang="en" sz="2150">
                <a:solidFill>
                  <a:srgbClr val="333333"/>
                </a:solidFill>
                <a:highlight>
                  <a:srgbClr val="FFFFFF"/>
                </a:highlight>
                <a:latin typeface="Roboto"/>
                <a:ea typeface="Roboto"/>
                <a:cs typeface="Roboto"/>
                <a:sym typeface="Roboto"/>
              </a:rPr>
              <a:t>vascular</a:t>
            </a:r>
            <a:r>
              <a:rPr lang="en" sz="2150">
                <a:solidFill>
                  <a:srgbClr val="333333"/>
                </a:solidFill>
                <a:highlight>
                  <a:srgbClr val="FFFFFF"/>
                </a:highlight>
                <a:latin typeface="Roboto"/>
                <a:ea typeface="Roboto"/>
                <a:cs typeface="Roboto"/>
                <a:sym typeface="Roboto"/>
              </a:rPr>
              <a:t> </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more common with :</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annual </a:t>
            </a:r>
            <a:r>
              <a:rPr b="1" lang="en" sz="2150">
                <a:solidFill>
                  <a:srgbClr val="333333"/>
                </a:solidFill>
                <a:highlight>
                  <a:srgbClr val="FFFFFF"/>
                </a:highlight>
                <a:latin typeface="Roboto"/>
                <a:ea typeface="Roboto"/>
                <a:cs typeface="Roboto"/>
                <a:sym typeface="Roboto"/>
              </a:rPr>
              <a:t>operator </a:t>
            </a:r>
            <a:r>
              <a:rPr lang="en" sz="2150">
                <a:solidFill>
                  <a:srgbClr val="333333"/>
                </a:solidFill>
                <a:highlight>
                  <a:srgbClr val="FFFFFF"/>
                </a:highlight>
                <a:latin typeface="Roboto"/>
                <a:ea typeface="Roboto"/>
                <a:cs typeface="Roboto"/>
                <a:sym typeface="Roboto"/>
              </a:rPr>
              <a:t>procedures &lt;25 pts </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b="1" lang="en" sz="2150">
                <a:solidFill>
                  <a:srgbClr val="333333"/>
                </a:solidFill>
                <a:highlight>
                  <a:srgbClr val="FFFFFF"/>
                </a:highlight>
                <a:latin typeface="Roboto"/>
                <a:ea typeface="Roboto"/>
                <a:cs typeface="Roboto"/>
                <a:sym typeface="Roboto"/>
              </a:rPr>
              <a:t>hospital</a:t>
            </a:r>
            <a:r>
              <a:rPr lang="en" sz="2150">
                <a:solidFill>
                  <a:srgbClr val="333333"/>
                </a:solidFill>
                <a:highlight>
                  <a:srgbClr val="FFFFFF"/>
                </a:highlight>
                <a:latin typeface="Roboto"/>
                <a:ea typeface="Roboto"/>
                <a:cs typeface="Roboto"/>
                <a:sym typeface="Roboto"/>
              </a:rPr>
              <a:t> procedures &lt;50 pts.</a:t>
            </a:r>
            <a:endParaRPr sz="2150">
              <a:solidFill>
                <a:srgbClr val="333333"/>
              </a:solidFill>
              <a:highlight>
                <a:srgbClr val="FFFFFF"/>
              </a:highlight>
              <a:latin typeface="Roboto"/>
              <a:ea typeface="Roboto"/>
              <a:cs typeface="Roboto"/>
              <a:sym typeface="Roboto"/>
            </a:endParaRPr>
          </a:p>
          <a:p>
            <a:pPr indent="457200" lvl="0" marL="457200" rtl="0" algn="l">
              <a:spcBef>
                <a:spcPts val="0"/>
              </a:spcBef>
              <a:spcAft>
                <a:spcPts val="0"/>
              </a:spcAft>
              <a:buNone/>
            </a:pPr>
            <a:r>
              <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The most severe complication is  </a:t>
            </a:r>
            <a:r>
              <a:rPr b="1" lang="en" sz="2150">
                <a:solidFill>
                  <a:srgbClr val="333333"/>
                </a:solidFill>
                <a:highlight>
                  <a:srgbClr val="FFFFFF"/>
                </a:highlight>
                <a:latin typeface="Roboto"/>
                <a:ea typeface="Roboto"/>
                <a:cs typeface="Roboto"/>
                <a:sym typeface="Roboto"/>
              </a:rPr>
              <a:t>LA to esophageal fistula</a:t>
            </a:r>
            <a:endParaRPr b="1"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Pericardial </a:t>
            </a:r>
            <a:r>
              <a:rPr b="1" lang="en" sz="2150">
                <a:solidFill>
                  <a:srgbClr val="333333"/>
                </a:solidFill>
                <a:highlight>
                  <a:srgbClr val="FFFFFF"/>
                </a:highlight>
                <a:latin typeface="Roboto"/>
                <a:ea typeface="Roboto"/>
                <a:cs typeface="Roboto"/>
                <a:sym typeface="Roboto"/>
              </a:rPr>
              <a:t>tamponade</a:t>
            </a:r>
            <a:endParaRPr b="1"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2150">
                <a:solidFill>
                  <a:srgbClr val="333333"/>
                </a:solidFill>
                <a:highlight>
                  <a:srgbClr val="FFFFFF"/>
                </a:highlight>
                <a:latin typeface="Roboto"/>
                <a:ea typeface="Roboto"/>
                <a:cs typeface="Roboto"/>
                <a:sym typeface="Roboto"/>
              </a:rPr>
              <a:t>Strokes and TIAs are observed in &lt;1% of patients.</a:t>
            </a:r>
            <a:endParaRPr sz="21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b="1" lang="en" sz="2150">
                <a:solidFill>
                  <a:srgbClr val="333333"/>
                </a:solidFill>
                <a:highlight>
                  <a:srgbClr val="FFFFFF"/>
                </a:highlight>
                <a:latin typeface="Roboto"/>
                <a:ea typeface="Roboto"/>
                <a:cs typeface="Roboto"/>
                <a:sym typeface="Roboto"/>
              </a:rPr>
              <a:t>Deaths</a:t>
            </a:r>
            <a:r>
              <a:rPr lang="en" sz="2150">
                <a:solidFill>
                  <a:srgbClr val="333333"/>
                </a:solidFill>
                <a:highlight>
                  <a:srgbClr val="FFFFFF"/>
                </a:highlight>
                <a:latin typeface="Roboto"/>
                <a:ea typeface="Roboto"/>
                <a:cs typeface="Roboto"/>
                <a:sym typeface="Roboto"/>
              </a:rPr>
              <a:t> typically from tamponade but may occur with strokes</a:t>
            </a:r>
            <a:endParaRPr sz="67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31" name="Google Shape;831;p10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0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Case</a:t>
            </a:r>
            <a:endParaRPr/>
          </a:p>
        </p:txBody>
      </p:sp>
      <p:sp>
        <p:nvSpPr>
          <p:cNvPr id="837" name="Google Shape;837;p10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4"/>
          <p:cNvSpPr txBox="1"/>
          <p:nvPr>
            <p:ph type="title"/>
          </p:nvPr>
        </p:nvSpPr>
        <p:spPr>
          <a:xfrm>
            <a:off x="660100" y="1139275"/>
            <a:ext cx="6646200" cy="15888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b="0" lang="en" sz="1450">
                <a:solidFill>
                  <a:srgbClr val="333333"/>
                </a:solidFill>
                <a:highlight>
                  <a:srgbClr val="FFFFFF"/>
                </a:highlight>
                <a:latin typeface="Arial"/>
                <a:ea typeface="Arial"/>
                <a:cs typeface="Arial"/>
                <a:sym typeface="Arial"/>
              </a:rPr>
              <a:t>A 65-year-old woman presents with progressive fatigue and exertional intolerance over </a:t>
            </a:r>
            <a:endParaRPr b="0" sz="1450">
              <a:solidFill>
                <a:srgbClr val="333333"/>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b="0" lang="en" sz="1450">
                <a:solidFill>
                  <a:srgbClr val="333333"/>
                </a:solidFill>
                <a:highlight>
                  <a:srgbClr val="FFFFFF"/>
                </a:highlight>
                <a:latin typeface="Arial"/>
                <a:ea typeface="Arial"/>
                <a:cs typeface="Arial"/>
                <a:sym typeface="Arial"/>
              </a:rPr>
              <a:t>the previous 3 months. </a:t>
            </a:r>
            <a:endParaRPr b="0" sz="14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b="0" lang="en" sz="1450">
                <a:solidFill>
                  <a:srgbClr val="333333"/>
                </a:solidFill>
                <a:highlight>
                  <a:srgbClr val="FFFFFF"/>
                </a:highlight>
                <a:latin typeface="Arial"/>
                <a:ea typeface="Arial"/>
                <a:cs typeface="Arial"/>
                <a:sym typeface="Arial"/>
              </a:rPr>
              <a:t>Clinical examination reveals a slightly irregular heart rate of 130-150 bpm and S</a:t>
            </a:r>
            <a:r>
              <a:rPr b="0" lang="en" sz="1100">
                <a:solidFill>
                  <a:srgbClr val="333333"/>
                </a:solidFill>
                <a:latin typeface="Arial"/>
                <a:ea typeface="Arial"/>
                <a:cs typeface="Arial"/>
                <a:sym typeface="Arial"/>
              </a:rPr>
              <a:t>3</a:t>
            </a:r>
            <a:r>
              <a:rPr b="0" lang="en" sz="1450">
                <a:solidFill>
                  <a:srgbClr val="333333"/>
                </a:solidFill>
                <a:highlight>
                  <a:srgbClr val="FFFFFF"/>
                </a:highlight>
                <a:latin typeface="Arial"/>
                <a:ea typeface="Arial"/>
                <a:cs typeface="Arial"/>
                <a:sym typeface="Arial"/>
              </a:rPr>
              <a:t> gallop. </a:t>
            </a:r>
            <a:endParaRPr b="0" sz="1450">
              <a:solidFill>
                <a:srgbClr val="333333"/>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b="0" lang="en" sz="1450">
                <a:solidFill>
                  <a:srgbClr val="333333"/>
                </a:solidFill>
                <a:highlight>
                  <a:srgbClr val="FFFFFF"/>
                </a:highlight>
                <a:latin typeface="Arial"/>
                <a:ea typeface="Arial"/>
                <a:cs typeface="Arial"/>
                <a:sym typeface="Arial"/>
              </a:rPr>
              <a:t>An electrocardiogram is obtained during the clinic visit (Figure 1). Echocardiography shows global left ventricular (LV) hypokinesis with ejection fraction 35-40%. Left atrial volume index is 27 mL/m</a:t>
            </a:r>
            <a:r>
              <a:rPr b="0" lang="en" sz="1100">
                <a:solidFill>
                  <a:srgbClr val="333333"/>
                </a:solidFill>
                <a:latin typeface="Arial"/>
                <a:ea typeface="Arial"/>
                <a:cs typeface="Arial"/>
                <a:sym typeface="Arial"/>
              </a:rPr>
              <a:t>2</a:t>
            </a:r>
            <a:r>
              <a:rPr b="0" lang="en" sz="1450">
                <a:solidFill>
                  <a:srgbClr val="333333"/>
                </a:solidFill>
                <a:highlight>
                  <a:srgbClr val="FFFFFF"/>
                </a:highlight>
                <a:latin typeface="Arial"/>
                <a:ea typeface="Arial"/>
                <a:cs typeface="Arial"/>
                <a:sym typeface="Arial"/>
              </a:rPr>
              <a:t>. There is mild mitral regurgitation.</a:t>
            </a:r>
            <a:endParaRPr b="0" sz="1450">
              <a:solidFill>
                <a:srgbClr val="333333"/>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p:txBody>
      </p:sp>
      <p:sp>
        <p:nvSpPr>
          <p:cNvPr id="843" name="Google Shape;843;p104"/>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05"/>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49" name="Google Shape;849;p10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50" name="Google Shape;850;p105"/>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6"/>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0" lang="en" sz="1450">
                <a:solidFill>
                  <a:srgbClr val="333333"/>
                </a:solidFill>
                <a:highlight>
                  <a:srgbClr val="FFFFFF"/>
                </a:highlight>
                <a:latin typeface="Arial"/>
                <a:ea typeface="Arial"/>
                <a:cs typeface="Arial"/>
                <a:sym typeface="Arial"/>
              </a:rPr>
              <a:t>Which one of the following is most likely to result in recovery of LV function?</a:t>
            </a:r>
            <a:endParaRPr b="0" sz="1450">
              <a:solidFill>
                <a:srgbClr val="333333"/>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Electrical isolation of the pulmonary veins.</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Conduction block in the cavotricuspid isthmus.</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Ablation of a focus at the crista terminalis.</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Treatment of a junctional tachycardia.</a:t>
            </a:r>
            <a:endParaRPr b="0" sz="1450">
              <a:solidFill>
                <a:srgbClr val="31708F"/>
              </a:solidFill>
              <a:latin typeface="Arial"/>
              <a:ea typeface="Arial"/>
              <a:cs typeface="Arial"/>
              <a:sym typeface="Arial"/>
            </a:endParaRPr>
          </a:p>
          <a:p>
            <a:pPr indent="-311467" lvl="0" marL="457200" rtl="0" algn="l">
              <a:lnSpc>
                <a:spcPct val="115000"/>
              </a:lnSpc>
              <a:spcBef>
                <a:spcPts val="0"/>
              </a:spcBef>
              <a:spcAft>
                <a:spcPts val="0"/>
              </a:spcAft>
              <a:buClr>
                <a:srgbClr val="31708F"/>
              </a:buClr>
              <a:buSzPct val="100000"/>
              <a:buFont typeface="Arial"/>
              <a:buAutoNum type="alphaUcPeriod"/>
            </a:pPr>
            <a:r>
              <a:rPr b="0" lang="en" sz="1450">
                <a:solidFill>
                  <a:srgbClr val="31708F"/>
                </a:solidFill>
                <a:latin typeface="Arial"/>
                <a:ea typeface="Arial"/>
                <a:cs typeface="Arial"/>
                <a:sym typeface="Arial"/>
              </a:rPr>
              <a:t>Ablation of the atrioventricular nodal slow pathway.</a:t>
            </a:r>
            <a:endParaRPr b="0" sz="1450">
              <a:solidFill>
                <a:srgbClr val="31708F"/>
              </a:solidFill>
              <a:latin typeface="Arial"/>
              <a:ea typeface="Arial"/>
              <a:cs typeface="Arial"/>
              <a:sym typeface="Arial"/>
            </a:endParaRPr>
          </a:p>
          <a:p>
            <a:pPr indent="0" lvl="0" marL="457200" rtl="0" algn="l">
              <a:lnSpc>
                <a:spcPct val="115000"/>
              </a:lnSpc>
              <a:spcBef>
                <a:spcPts val="0"/>
              </a:spcBef>
              <a:spcAft>
                <a:spcPts val="0"/>
              </a:spcAft>
              <a:buNone/>
            </a:pPr>
            <a:r>
              <a:t/>
            </a:r>
            <a:endParaRPr b="0" sz="1450">
              <a:solidFill>
                <a:srgbClr val="31708F"/>
              </a:solidFill>
              <a:latin typeface="Arial"/>
              <a:ea typeface="Arial"/>
              <a:cs typeface="Arial"/>
              <a:sym typeface="Arial"/>
            </a:endParaRPr>
          </a:p>
          <a:p>
            <a:pPr indent="0" lvl="0" marL="0" rtl="0" algn="ctr">
              <a:spcBef>
                <a:spcPts val="0"/>
              </a:spcBef>
              <a:spcAft>
                <a:spcPts val="0"/>
              </a:spcAft>
              <a:buNone/>
            </a:pPr>
            <a:r>
              <a:t/>
            </a:r>
            <a:endParaRPr b="0" sz="1450">
              <a:solidFill>
                <a:srgbClr val="333333"/>
              </a:solidFill>
              <a:highlight>
                <a:srgbClr val="FFFFFF"/>
              </a:highlight>
              <a:latin typeface="Arial"/>
              <a:ea typeface="Arial"/>
              <a:cs typeface="Arial"/>
              <a:sym typeface="Arial"/>
            </a:endParaRPr>
          </a:p>
        </p:txBody>
      </p:sp>
      <p:sp>
        <p:nvSpPr>
          <p:cNvPr id="856" name="Google Shape;856;p10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07"/>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1450">
                <a:solidFill>
                  <a:srgbClr val="333333"/>
                </a:solidFill>
                <a:highlight>
                  <a:srgbClr val="FFFFFF"/>
                </a:highlight>
                <a:latin typeface="Arial"/>
                <a:ea typeface="Arial"/>
                <a:cs typeface="Arial"/>
                <a:sym typeface="Arial"/>
              </a:rPr>
              <a:t>Dual atrioventricular nodal non–re-entrant tachycardias (DAVNNTs)</a:t>
            </a:r>
            <a:endParaRPr b="0" sz="14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b="0" sz="14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b="0" lang="en" sz="1450">
                <a:solidFill>
                  <a:srgbClr val="333333"/>
                </a:solidFill>
                <a:highlight>
                  <a:srgbClr val="FFFFFF"/>
                </a:highlight>
                <a:latin typeface="Arial"/>
                <a:ea typeface="Arial"/>
                <a:cs typeface="Arial"/>
                <a:sym typeface="Arial"/>
              </a:rPr>
              <a:t>May result in an incessant tachycardia and lead to a tachycardia-induced cardiomyopathy. </a:t>
            </a:r>
            <a:endParaRPr/>
          </a:p>
        </p:txBody>
      </p:sp>
      <p:sp>
        <p:nvSpPr>
          <p:cNvPr id="862" name="Google Shape;862;p107"/>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08"/>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SUMMARY</a:t>
            </a:r>
            <a:endParaRPr/>
          </a:p>
        </p:txBody>
      </p:sp>
      <p:sp>
        <p:nvSpPr>
          <p:cNvPr id="868" name="Google Shape;868;p10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8"/>
          <p:cNvSpPr txBox="1"/>
          <p:nvPr>
            <p:ph type="title"/>
          </p:nvPr>
        </p:nvSpPr>
        <p:spPr>
          <a:xfrm>
            <a:off x="1114725" y="279875"/>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300"/>
              <a:t>Long Standing Persistent AF</a:t>
            </a:r>
            <a:endParaRPr sz="4300"/>
          </a:p>
        </p:txBody>
      </p:sp>
      <p:sp>
        <p:nvSpPr>
          <p:cNvPr id="374" name="Google Shape;374;p28"/>
          <p:cNvSpPr txBox="1"/>
          <p:nvPr>
            <p:ph idx="1" type="subTitle"/>
          </p:nvPr>
        </p:nvSpPr>
        <p:spPr>
          <a:xfrm>
            <a:off x="369000" y="2580450"/>
            <a:ext cx="8430900" cy="992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900">
                <a:solidFill>
                  <a:srgbClr val="333333"/>
                </a:solidFill>
                <a:highlight>
                  <a:srgbClr val="FFFFFF"/>
                </a:highlight>
                <a:latin typeface="Roboto"/>
                <a:ea typeface="Roboto"/>
                <a:cs typeface="Roboto"/>
                <a:sym typeface="Roboto"/>
              </a:rPr>
              <a:t>AF that is continuous for </a:t>
            </a:r>
            <a:r>
              <a:rPr b="1" lang="en" sz="2900">
                <a:solidFill>
                  <a:srgbClr val="333333"/>
                </a:solidFill>
                <a:highlight>
                  <a:srgbClr val="FF9900"/>
                </a:highlight>
                <a:latin typeface="Roboto"/>
                <a:ea typeface="Roboto"/>
                <a:cs typeface="Roboto"/>
                <a:sym typeface="Roboto"/>
              </a:rPr>
              <a:t>&gt;12 mo</a:t>
            </a:r>
            <a:r>
              <a:rPr lang="en" sz="2900">
                <a:solidFill>
                  <a:srgbClr val="333333"/>
                </a:solidFill>
                <a:highlight>
                  <a:srgbClr val="FFFFFF"/>
                </a:highlight>
                <a:latin typeface="Roboto"/>
                <a:ea typeface="Roboto"/>
                <a:cs typeface="Roboto"/>
                <a:sym typeface="Roboto"/>
              </a:rPr>
              <a:t> in duration</a:t>
            </a:r>
            <a:endParaRPr sz="2900">
              <a:solidFill>
                <a:srgbClr val="333333"/>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9"/>
          <p:cNvSpPr txBox="1"/>
          <p:nvPr>
            <p:ph type="title"/>
          </p:nvPr>
        </p:nvSpPr>
        <p:spPr>
          <a:xfrm>
            <a:off x="444850" y="1602450"/>
            <a:ext cx="8041200" cy="2949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What was the message Mr Gardner ?</a:t>
            </a:r>
            <a:endParaRPr/>
          </a:p>
          <a:p>
            <a:pPr indent="0" lvl="0" marL="0" rtl="0" algn="ctr">
              <a:spcBef>
                <a:spcPts val="0"/>
              </a:spcBef>
              <a:spcAft>
                <a:spcPts val="0"/>
              </a:spcAft>
              <a:buNone/>
            </a:pPr>
            <a:r>
              <a:rPr lang="en" sz="2155"/>
              <a:t>-Being There, Peter Sellers</a:t>
            </a:r>
            <a:endParaRPr sz="2155"/>
          </a:p>
          <a:p>
            <a:pPr indent="0" lvl="0" marL="0" rtl="0" algn="ctr">
              <a:spcBef>
                <a:spcPts val="0"/>
              </a:spcBef>
              <a:spcAft>
                <a:spcPts val="0"/>
              </a:spcAft>
              <a:buNone/>
            </a:pPr>
            <a:r>
              <a:rPr lang="en" sz="2155"/>
              <a:t>1979</a:t>
            </a:r>
            <a:endParaRPr sz="2155"/>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10"/>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message was rather long!!</a:t>
            </a:r>
            <a:endParaRPr/>
          </a:p>
        </p:txBody>
      </p:sp>
      <p:sp>
        <p:nvSpPr>
          <p:cNvPr id="879" name="Google Shape;879;p110"/>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1"/>
          <p:cNvSpPr txBox="1"/>
          <p:nvPr/>
        </p:nvSpPr>
        <p:spPr>
          <a:xfrm>
            <a:off x="762000" y="1295400"/>
            <a:ext cx="7727700" cy="2511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5600">
                <a:solidFill>
                  <a:schemeClr val="dk2"/>
                </a:solidFill>
                <a:latin typeface="Maven Pro"/>
                <a:ea typeface="Maven Pro"/>
                <a:cs typeface="Maven Pro"/>
                <a:sym typeface="Maven Pro"/>
              </a:rPr>
              <a:t>“</a:t>
            </a:r>
            <a:r>
              <a:rPr b="1" lang="en" sz="5600">
                <a:solidFill>
                  <a:schemeClr val="dk2"/>
                </a:solidFill>
                <a:latin typeface="Maven Pro"/>
                <a:ea typeface="Maven Pro"/>
                <a:cs typeface="Maven Pro"/>
                <a:sym typeface="Maven Pro"/>
              </a:rPr>
              <a:t>AF BEGETS AF”</a:t>
            </a:r>
            <a:endParaRPr b="1" sz="5600">
              <a:solidFill>
                <a:schemeClr val="dk2"/>
              </a:solidFill>
              <a:latin typeface="Maven Pro"/>
              <a:ea typeface="Maven Pro"/>
              <a:cs typeface="Maven Pro"/>
              <a:sym typeface="Maven Pro"/>
            </a:endParaRPr>
          </a:p>
          <a:p>
            <a:pPr indent="0" lvl="0" marL="0" rtl="0" algn="ctr">
              <a:lnSpc>
                <a:spcPct val="90000"/>
              </a:lnSpc>
              <a:spcBef>
                <a:spcPts val="0"/>
              </a:spcBef>
              <a:spcAft>
                <a:spcPts val="0"/>
              </a:spcAft>
              <a:buNone/>
            </a:pPr>
            <a:r>
              <a:t/>
            </a:r>
            <a:endParaRPr b="1" sz="5600">
              <a:solidFill>
                <a:schemeClr val="dk2"/>
              </a:solidFill>
              <a:latin typeface="Maven Pro"/>
              <a:ea typeface="Maven Pro"/>
              <a:cs typeface="Maven Pro"/>
              <a:sym typeface="Maven Pro"/>
            </a:endParaRPr>
          </a:p>
          <a:p>
            <a:pPr indent="0" lvl="0" marL="0" rtl="0" algn="ctr">
              <a:lnSpc>
                <a:spcPct val="90000"/>
              </a:lnSpc>
              <a:spcBef>
                <a:spcPts val="0"/>
              </a:spcBef>
              <a:spcAft>
                <a:spcPts val="0"/>
              </a:spcAft>
              <a:buNone/>
            </a:pPr>
            <a:r>
              <a:rPr b="1" lang="en" sz="5600">
                <a:solidFill>
                  <a:schemeClr val="dk2"/>
                </a:solidFill>
                <a:latin typeface="Maven Pro"/>
                <a:ea typeface="Maven Pro"/>
                <a:cs typeface="Maven Pro"/>
                <a:sym typeface="Maven Pro"/>
              </a:rPr>
              <a:t>“AF IS PROGRESSIVE”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12"/>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90" name="Google Shape;890;p112"/>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91" name="Google Shape;891;p112"/>
          <p:cNvPicPr preferRelativeResize="0"/>
          <p:nvPr/>
        </p:nvPicPr>
        <p:blipFill>
          <a:blip r:embed="rId3">
            <a:alphaModFix/>
          </a:blip>
          <a:stretch>
            <a:fillRect/>
          </a:stretch>
        </p:blipFill>
        <p:spPr>
          <a:xfrm>
            <a:off x="1099900" y="198425"/>
            <a:ext cx="7524768" cy="5143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13"/>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897" name="Google Shape;897;p113"/>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4"/>
          <p:cNvSpPr txBox="1"/>
          <p:nvPr>
            <p:ph type="title"/>
          </p:nvPr>
        </p:nvSpPr>
        <p:spPr>
          <a:xfrm>
            <a:off x="1248900" y="21662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So, t</a:t>
            </a:r>
            <a:r>
              <a:rPr lang="en"/>
              <a:t>reat (rhythm control) early</a:t>
            </a:r>
            <a:endParaRPr/>
          </a:p>
          <a:p>
            <a:pPr indent="0" lvl="0" marL="0" rtl="0" algn="ctr">
              <a:spcBef>
                <a:spcPts val="0"/>
              </a:spcBef>
              <a:spcAft>
                <a:spcPts val="0"/>
              </a:spcAft>
              <a:buNone/>
            </a:pPr>
            <a:r>
              <a:rPr lang="en"/>
              <a:t>pretty please</a:t>
            </a:r>
            <a:endParaRPr/>
          </a:p>
          <a:p>
            <a:pPr indent="0" lvl="0" marL="0" rtl="0" algn="ctr">
              <a:spcBef>
                <a:spcPts val="0"/>
              </a:spcBef>
              <a:spcAft>
                <a:spcPts val="0"/>
              </a:spcAft>
              <a:buNone/>
            </a:pPr>
            <a:r>
              <a:rPr lang="en"/>
              <a:t>with sugar on top</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sp>
        <p:nvSpPr>
          <p:cNvPr id="903" name="Google Shape;903;p114"/>
          <p:cNvSpPr txBox="1"/>
          <p:nvPr>
            <p:ph idx="1" type="subTitle"/>
          </p:nvPr>
        </p:nvSpPr>
        <p:spPr>
          <a:xfrm>
            <a:off x="2369850" y="3450250"/>
            <a:ext cx="44043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-Harvey Keitel</a:t>
            </a:r>
            <a:endParaRPr sz="2200"/>
          </a:p>
          <a:p>
            <a:pPr indent="0" lvl="0" marL="0" rtl="0" algn="ctr">
              <a:spcBef>
                <a:spcPts val="1200"/>
              </a:spcBef>
              <a:spcAft>
                <a:spcPts val="1200"/>
              </a:spcAft>
              <a:buNone/>
            </a:pPr>
            <a:r>
              <a:rPr lang="en" sz="2200"/>
              <a:t>Pulp Fiction 1994</a:t>
            </a:r>
            <a:endParaRPr sz="22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15"/>
          <p:cNvSpPr txBox="1"/>
          <p:nvPr>
            <p:ph type="title"/>
          </p:nvPr>
        </p:nvSpPr>
        <p:spPr>
          <a:xfrm>
            <a:off x="1248900" y="1632850"/>
            <a:ext cx="6646200" cy="158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WHAT ARE YOU WAITING FOR ?</a:t>
            </a:r>
            <a:endParaRPr/>
          </a:p>
        </p:txBody>
      </p:sp>
      <p:sp>
        <p:nvSpPr>
          <p:cNvPr id="909" name="Google Shape;909;p115"/>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16"/>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15" name="Google Shape;915;p116"/>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916" name="Google Shape;916;p1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17" name="Google Shape;917;p116" title="Screen Shot 2025-04-03 at 7.43.16 PM.png"/>
          <p:cNvPicPr preferRelativeResize="0"/>
          <p:nvPr/>
        </p:nvPicPr>
        <p:blipFill>
          <a:blip r:embed="rId4">
            <a:alphaModFix/>
          </a:blip>
          <a:stretch>
            <a:fillRect/>
          </a:stretch>
        </p:blipFill>
        <p:spPr>
          <a:xfrm>
            <a:off x="731000" y="3615250"/>
            <a:ext cx="2713500" cy="9476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7"/>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23" name="Google Shape;923;p117"/>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8"/>
          <p:cNvSpPr txBox="1"/>
          <p:nvPr>
            <p:ph type="title"/>
          </p:nvPr>
        </p:nvSpPr>
        <p:spPr>
          <a:xfrm>
            <a:off x="1248900" y="1632850"/>
            <a:ext cx="6646200" cy="158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29" name="Google Shape;929;p118"/>
          <p:cNvSpPr txBox="1"/>
          <p:nvPr>
            <p:ph idx="1" type="subTitle"/>
          </p:nvPr>
        </p:nvSpPr>
        <p:spPr>
          <a:xfrm>
            <a:off x="2369850" y="3221650"/>
            <a:ext cx="4404300" cy="393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