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4"/>
  </p:sldMasterIdLst>
  <p:notesMasterIdLst>
    <p:notesMasterId r:id="rId61"/>
  </p:notesMasterIdLst>
  <p:handoutMasterIdLst>
    <p:handoutMasterId r:id="rId62"/>
  </p:handoutMasterIdLst>
  <p:sldIdLst>
    <p:sldId id="257" r:id="rId5"/>
    <p:sldId id="258" r:id="rId6"/>
    <p:sldId id="262" r:id="rId7"/>
    <p:sldId id="269" r:id="rId8"/>
    <p:sldId id="270" r:id="rId9"/>
    <p:sldId id="259" r:id="rId10"/>
    <p:sldId id="271" r:id="rId11"/>
    <p:sldId id="272" r:id="rId12"/>
    <p:sldId id="273" r:id="rId13"/>
    <p:sldId id="274" r:id="rId14"/>
    <p:sldId id="275" r:id="rId15"/>
    <p:sldId id="276" r:id="rId16"/>
    <p:sldId id="282" r:id="rId17"/>
    <p:sldId id="283" r:id="rId18"/>
    <p:sldId id="277" r:id="rId19"/>
    <p:sldId id="278" r:id="rId20"/>
    <p:sldId id="279" r:id="rId21"/>
    <p:sldId id="280" r:id="rId22"/>
    <p:sldId id="281" r:id="rId23"/>
    <p:sldId id="26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64" r:id="rId35"/>
    <p:sldId id="294" r:id="rId36"/>
    <p:sldId id="297" r:id="rId37"/>
    <p:sldId id="295" r:id="rId38"/>
    <p:sldId id="296" r:id="rId39"/>
    <p:sldId id="298" r:id="rId40"/>
    <p:sldId id="299" r:id="rId41"/>
    <p:sldId id="300" r:id="rId42"/>
    <p:sldId id="301" r:id="rId43"/>
    <p:sldId id="302" r:id="rId44"/>
    <p:sldId id="265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266" r:id="rId55"/>
    <p:sldId id="313" r:id="rId56"/>
    <p:sldId id="312" r:id="rId57"/>
    <p:sldId id="267" r:id="rId58"/>
    <p:sldId id="314" r:id="rId59"/>
    <p:sldId id="268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0E9682-9630-4EF6-820F-EBB0AF931D5F}" v="129" dt="2025-03-29T17:16:05.1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240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560B6B-963E-45AD-B18D-9DA3469D83C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B61BEE-A6B4-49DE-8859-2A55F155C5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9308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8D2A0D-6B45-4215-8A49-D14849101A69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E6A182-AF03-4CC8-94DC-C0726DF52A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40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6A182-AF03-4CC8-94DC-C0726DF52A6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75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1E626-6EB7-4D9A-AD4A-B54D1684CAD1}" type="datetime1">
              <a:rPr lang="en-US" smtClean="0"/>
              <a:t>4/3/2025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62707" y="2320335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62707" y="288339"/>
            <a:ext cx="109728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l">
              <a:defRPr sz="4800" b="1" cap="all" baseline="0">
                <a:ln w="6350">
                  <a:noFill/>
                </a:ln>
                <a:solidFill>
                  <a:schemeClr val="accent2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38602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32EDF-E99E-4C68-AFCB-7A835B309D6D}" type="datetime1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20336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2D85F-A551-4C69-800A-8CFFA2306A88}" type="datetime1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4351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24A36-10EA-4DE5-9251-C62AA44714D2}" type="datetime1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2015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95A85-13CC-45EA-B1A6-5B8E77AB646B}" type="datetime1">
              <a:rPr lang="en-US" smtClean="0"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66400" y="6416676"/>
            <a:ext cx="1016000" cy="365125"/>
          </a:xfrm>
        </p:spPr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ubtitle 8"/>
          <p:cNvSpPr>
            <a:spLocks noGrp="1"/>
          </p:cNvSpPr>
          <p:nvPr>
            <p:ph type="subTitle" idx="1"/>
          </p:nvPr>
        </p:nvSpPr>
        <p:spPr>
          <a:xfrm>
            <a:off x="562707" y="2320335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7" name="Title 7"/>
          <p:cNvSpPr>
            <a:spLocks noGrp="1"/>
          </p:cNvSpPr>
          <p:nvPr>
            <p:ph type="ctrTitle"/>
          </p:nvPr>
        </p:nvSpPr>
        <p:spPr>
          <a:xfrm>
            <a:off x="562707" y="288339"/>
            <a:ext cx="109728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 algn="l"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22633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71815-F531-4787-BA2A-626422C133AD}" type="datetime1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1838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4885B-3C5C-43BB-9862-47948E5DF551}" type="datetime1">
              <a:rPr lang="en-US" smtClean="0"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362201"/>
            <a:ext cx="5389033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535113"/>
            <a:ext cx="5389033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362201"/>
            <a:ext cx="5386917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4184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3B6AF-AB61-4D8E-B7B7-705C5ACEBBCC}" type="datetime1">
              <a:rPr lang="en-US" smtClean="0"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9320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3EC9A-B094-4092-8061-75D86CB34931}" type="datetime1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76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1AEED-2323-4359-853E-316DF6600362}" type="datetime1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1" y="1524001"/>
            <a:ext cx="4011084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1">
                <a:ln w="6350"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77750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AC2DF-F1FD-4724-A563-92BADFC82ECC}" type="datetime1">
              <a:rPr lang="en-US" smtClean="0"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1831975"/>
            <a:ext cx="7315200" cy="3962400"/>
          </a:xfrm>
          <a:solidFill>
            <a:schemeClr val="bg2">
              <a:lumMod val="20000"/>
              <a:lumOff val="80000"/>
            </a:schemeClr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indent="0" algn="l" rtl="0" eaLnBrk="1" latinLnBrk="0" hangingPunct="1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8400" y="1166787"/>
            <a:ext cx="73152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609600"/>
            <a:ext cx="73152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14466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" y="6416676"/>
            <a:ext cx="28448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D20E2CF-D74B-4B51-899A-DCEA821C90C7}" type="datetime1">
              <a:rPr lang="en-US" smtClean="0"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165600" y="6416676"/>
            <a:ext cx="38608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10566400" y="6416676"/>
            <a:ext cx="1016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  <p:grpSp>
        <p:nvGrpSpPr>
          <p:cNvPr id="24" name="Group 18"/>
          <p:cNvGrpSpPr>
            <a:grpSpLocks/>
          </p:cNvGrpSpPr>
          <p:nvPr/>
        </p:nvGrpSpPr>
        <p:grpSpPr bwMode="auto">
          <a:xfrm>
            <a:off x="4263969" y="1960564"/>
            <a:ext cx="3762431" cy="4821237"/>
            <a:chOff x="1365" y="355"/>
            <a:chExt cx="3024" cy="3875"/>
          </a:xfrm>
          <a:solidFill>
            <a:schemeClr val="bg2">
              <a:lumMod val="50000"/>
              <a:alpha val="20000"/>
            </a:schemeClr>
          </a:solidFill>
        </p:grpSpPr>
        <p:sp>
          <p:nvSpPr>
            <p:cNvPr id="25" name="Freeform 2"/>
            <p:cNvSpPr>
              <a:spLocks/>
            </p:cNvSpPr>
            <p:nvPr/>
          </p:nvSpPr>
          <p:spPr bwMode="auto">
            <a:xfrm>
              <a:off x="2835" y="586"/>
              <a:ext cx="88" cy="1121"/>
            </a:xfrm>
            <a:custGeom>
              <a:avLst/>
              <a:gdLst>
                <a:gd name="T0" fmla="*/ 0 w 88"/>
                <a:gd name="T1" fmla="*/ 1120 h 1121"/>
                <a:gd name="T2" fmla="*/ 0 w 88"/>
                <a:gd name="T3" fmla="*/ 0 h 1121"/>
                <a:gd name="T4" fmla="*/ 87 w 88"/>
                <a:gd name="T5" fmla="*/ 0 h 1121"/>
                <a:gd name="T6" fmla="*/ 87 w 88"/>
                <a:gd name="T7" fmla="*/ 1085 h 1121"/>
                <a:gd name="T8" fmla="*/ 0 w 88"/>
                <a:gd name="T9" fmla="*/ 1120 h 1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1121">
                  <a:moveTo>
                    <a:pt x="0" y="1120"/>
                  </a:moveTo>
                  <a:lnTo>
                    <a:pt x="0" y="0"/>
                  </a:lnTo>
                  <a:lnTo>
                    <a:pt x="87" y="0"/>
                  </a:lnTo>
                  <a:lnTo>
                    <a:pt x="87" y="1085"/>
                  </a:lnTo>
                  <a:lnTo>
                    <a:pt x="0" y="112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3"/>
            <p:cNvSpPr>
              <a:spLocks/>
            </p:cNvSpPr>
            <p:nvPr/>
          </p:nvSpPr>
          <p:spPr bwMode="auto">
            <a:xfrm>
              <a:off x="2834" y="1900"/>
              <a:ext cx="84" cy="363"/>
            </a:xfrm>
            <a:custGeom>
              <a:avLst/>
              <a:gdLst>
                <a:gd name="T0" fmla="*/ 0 w 84"/>
                <a:gd name="T1" fmla="*/ 29 h 363"/>
                <a:gd name="T2" fmla="*/ 83 w 84"/>
                <a:gd name="T3" fmla="*/ 0 h 363"/>
                <a:gd name="T4" fmla="*/ 74 w 84"/>
                <a:gd name="T5" fmla="*/ 329 h 363"/>
                <a:gd name="T6" fmla="*/ 0 w 84"/>
                <a:gd name="T7" fmla="*/ 362 h 363"/>
                <a:gd name="T8" fmla="*/ 0 w 84"/>
                <a:gd name="T9" fmla="*/ 29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363">
                  <a:moveTo>
                    <a:pt x="0" y="29"/>
                  </a:moveTo>
                  <a:lnTo>
                    <a:pt x="83" y="0"/>
                  </a:lnTo>
                  <a:lnTo>
                    <a:pt x="74" y="329"/>
                  </a:lnTo>
                  <a:lnTo>
                    <a:pt x="0" y="362"/>
                  </a:lnTo>
                  <a:lnTo>
                    <a:pt x="0" y="2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4"/>
            <p:cNvSpPr>
              <a:spLocks/>
            </p:cNvSpPr>
            <p:nvPr/>
          </p:nvSpPr>
          <p:spPr bwMode="auto">
            <a:xfrm>
              <a:off x="2825" y="2493"/>
              <a:ext cx="84" cy="249"/>
            </a:xfrm>
            <a:custGeom>
              <a:avLst/>
              <a:gdLst>
                <a:gd name="T0" fmla="*/ 2 w 84"/>
                <a:gd name="T1" fmla="*/ 213 h 249"/>
                <a:gd name="T2" fmla="*/ 0 w 84"/>
                <a:gd name="T3" fmla="*/ 28 h 249"/>
                <a:gd name="T4" fmla="*/ 83 w 84"/>
                <a:gd name="T5" fmla="*/ 0 h 249"/>
                <a:gd name="T6" fmla="*/ 72 w 84"/>
                <a:gd name="T7" fmla="*/ 248 h 249"/>
                <a:gd name="T8" fmla="*/ 2 w 84"/>
                <a:gd name="T9" fmla="*/ 213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249">
                  <a:moveTo>
                    <a:pt x="2" y="213"/>
                  </a:moveTo>
                  <a:lnTo>
                    <a:pt x="0" y="28"/>
                  </a:lnTo>
                  <a:lnTo>
                    <a:pt x="83" y="0"/>
                  </a:lnTo>
                  <a:lnTo>
                    <a:pt x="72" y="248"/>
                  </a:lnTo>
                  <a:lnTo>
                    <a:pt x="2" y="21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5"/>
            <p:cNvSpPr>
              <a:spLocks/>
            </p:cNvSpPr>
            <p:nvPr/>
          </p:nvSpPr>
          <p:spPr bwMode="auto">
            <a:xfrm>
              <a:off x="2831" y="2965"/>
              <a:ext cx="52" cy="232"/>
            </a:xfrm>
            <a:custGeom>
              <a:avLst/>
              <a:gdLst>
                <a:gd name="T0" fmla="*/ 13 w 52"/>
                <a:gd name="T1" fmla="*/ 204 h 232"/>
                <a:gd name="T2" fmla="*/ 0 w 52"/>
                <a:gd name="T3" fmla="*/ 0 h 232"/>
                <a:gd name="T4" fmla="*/ 51 w 52"/>
                <a:gd name="T5" fmla="*/ 26 h 232"/>
                <a:gd name="T6" fmla="*/ 47 w 52"/>
                <a:gd name="T7" fmla="*/ 231 h 232"/>
                <a:gd name="T8" fmla="*/ 13 w 52"/>
                <a:gd name="T9" fmla="*/ 204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232">
                  <a:moveTo>
                    <a:pt x="13" y="204"/>
                  </a:moveTo>
                  <a:lnTo>
                    <a:pt x="0" y="0"/>
                  </a:lnTo>
                  <a:lnTo>
                    <a:pt x="51" y="26"/>
                  </a:lnTo>
                  <a:lnTo>
                    <a:pt x="47" y="231"/>
                  </a:lnTo>
                  <a:lnTo>
                    <a:pt x="13" y="20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6"/>
            <p:cNvSpPr>
              <a:spLocks/>
            </p:cNvSpPr>
            <p:nvPr/>
          </p:nvSpPr>
          <p:spPr bwMode="auto">
            <a:xfrm>
              <a:off x="2851" y="3354"/>
              <a:ext cx="36" cy="133"/>
            </a:xfrm>
            <a:custGeom>
              <a:avLst/>
              <a:gdLst>
                <a:gd name="T0" fmla="*/ 4 w 36"/>
                <a:gd name="T1" fmla="*/ 101 h 133"/>
                <a:gd name="T2" fmla="*/ 0 w 36"/>
                <a:gd name="T3" fmla="*/ 0 h 133"/>
                <a:gd name="T4" fmla="*/ 35 w 36"/>
                <a:gd name="T5" fmla="*/ 20 h 133"/>
                <a:gd name="T6" fmla="*/ 28 w 36"/>
                <a:gd name="T7" fmla="*/ 132 h 133"/>
                <a:gd name="T8" fmla="*/ 4 w 36"/>
                <a:gd name="T9" fmla="*/ 101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33">
                  <a:moveTo>
                    <a:pt x="4" y="101"/>
                  </a:moveTo>
                  <a:lnTo>
                    <a:pt x="0" y="0"/>
                  </a:lnTo>
                  <a:lnTo>
                    <a:pt x="35" y="20"/>
                  </a:lnTo>
                  <a:lnTo>
                    <a:pt x="28" y="132"/>
                  </a:lnTo>
                  <a:lnTo>
                    <a:pt x="4" y="10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7"/>
            <p:cNvSpPr>
              <a:spLocks/>
            </p:cNvSpPr>
            <p:nvPr/>
          </p:nvSpPr>
          <p:spPr bwMode="auto">
            <a:xfrm>
              <a:off x="2851" y="3640"/>
              <a:ext cx="30" cy="590"/>
            </a:xfrm>
            <a:custGeom>
              <a:avLst/>
              <a:gdLst>
                <a:gd name="T0" fmla="*/ 15 w 30"/>
                <a:gd name="T1" fmla="*/ 589 h 590"/>
                <a:gd name="T2" fmla="*/ 0 w 30"/>
                <a:gd name="T3" fmla="*/ 0 h 590"/>
                <a:gd name="T4" fmla="*/ 29 w 30"/>
                <a:gd name="T5" fmla="*/ 37 h 590"/>
                <a:gd name="T6" fmla="*/ 15 w 30"/>
                <a:gd name="T7" fmla="*/ 589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590">
                  <a:moveTo>
                    <a:pt x="15" y="589"/>
                  </a:moveTo>
                  <a:lnTo>
                    <a:pt x="0" y="0"/>
                  </a:lnTo>
                  <a:lnTo>
                    <a:pt x="29" y="37"/>
                  </a:lnTo>
                  <a:lnTo>
                    <a:pt x="15" y="58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8"/>
            <p:cNvSpPr>
              <a:spLocks/>
            </p:cNvSpPr>
            <p:nvPr/>
          </p:nvSpPr>
          <p:spPr bwMode="auto">
            <a:xfrm>
              <a:off x="2600" y="3595"/>
              <a:ext cx="233" cy="130"/>
            </a:xfrm>
            <a:custGeom>
              <a:avLst/>
              <a:gdLst>
                <a:gd name="T0" fmla="*/ 0 w 233"/>
                <a:gd name="T1" fmla="*/ 117 h 130"/>
                <a:gd name="T2" fmla="*/ 48 w 233"/>
                <a:gd name="T3" fmla="*/ 101 h 130"/>
                <a:gd name="T4" fmla="*/ 93 w 233"/>
                <a:gd name="T5" fmla="*/ 79 h 130"/>
                <a:gd name="T6" fmla="*/ 146 w 233"/>
                <a:gd name="T7" fmla="*/ 39 h 130"/>
                <a:gd name="T8" fmla="*/ 182 w 233"/>
                <a:gd name="T9" fmla="*/ 0 h 130"/>
                <a:gd name="T10" fmla="*/ 232 w 233"/>
                <a:gd name="T11" fmla="*/ 42 h 130"/>
                <a:gd name="T12" fmla="*/ 188 w 233"/>
                <a:gd name="T13" fmla="*/ 74 h 130"/>
                <a:gd name="T14" fmla="*/ 134 w 233"/>
                <a:gd name="T15" fmla="*/ 110 h 130"/>
                <a:gd name="T16" fmla="*/ 61 w 233"/>
                <a:gd name="T17" fmla="*/ 129 h 130"/>
                <a:gd name="T18" fmla="*/ 0 w 233"/>
                <a:gd name="T19" fmla="*/ 117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3" h="130">
                  <a:moveTo>
                    <a:pt x="0" y="117"/>
                  </a:moveTo>
                  <a:lnTo>
                    <a:pt x="48" y="101"/>
                  </a:lnTo>
                  <a:lnTo>
                    <a:pt x="93" y="79"/>
                  </a:lnTo>
                  <a:lnTo>
                    <a:pt x="146" y="39"/>
                  </a:lnTo>
                  <a:lnTo>
                    <a:pt x="182" y="0"/>
                  </a:lnTo>
                  <a:lnTo>
                    <a:pt x="232" y="42"/>
                  </a:lnTo>
                  <a:lnTo>
                    <a:pt x="188" y="74"/>
                  </a:lnTo>
                  <a:lnTo>
                    <a:pt x="134" y="110"/>
                  </a:lnTo>
                  <a:lnTo>
                    <a:pt x="61" y="129"/>
                  </a:lnTo>
                  <a:lnTo>
                    <a:pt x="0" y="11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9"/>
            <p:cNvSpPr>
              <a:spLocks/>
            </p:cNvSpPr>
            <p:nvPr/>
          </p:nvSpPr>
          <p:spPr bwMode="auto">
            <a:xfrm>
              <a:off x="2583" y="2888"/>
              <a:ext cx="465" cy="646"/>
            </a:xfrm>
            <a:custGeom>
              <a:avLst/>
              <a:gdLst>
                <a:gd name="T0" fmla="*/ 359 w 465"/>
                <a:gd name="T1" fmla="*/ 645 h 646"/>
                <a:gd name="T2" fmla="*/ 405 w 465"/>
                <a:gd name="T3" fmla="*/ 616 h 646"/>
                <a:gd name="T4" fmla="*/ 447 w 465"/>
                <a:gd name="T5" fmla="*/ 580 h 646"/>
                <a:gd name="T6" fmla="*/ 460 w 465"/>
                <a:gd name="T7" fmla="*/ 552 h 646"/>
                <a:gd name="T8" fmla="*/ 464 w 465"/>
                <a:gd name="T9" fmla="*/ 515 h 646"/>
                <a:gd name="T10" fmla="*/ 451 w 465"/>
                <a:gd name="T11" fmla="*/ 468 h 646"/>
                <a:gd name="T12" fmla="*/ 424 w 465"/>
                <a:gd name="T13" fmla="*/ 424 h 646"/>
                <a:gd name="T14" fmla="*/ 380 w 465"/>
                <a:gd name="T15" fmla="*/ 385 h 646"/>
                <a:gd name="T16" fmla="*/ 168 w 465"/>
                <a:gd name="T17" fmla="*/ 259 h 646"/>
                <a:gd name="T18" fmla="*/ 133 w 465"/>
                <a:gd name="T19" fmla="*/ 235 h 646"/>
                <a:gd name="T20" fmla="*/ 111 w 465"/>
                <a:gd name="T21" fmla="*/ 208 h 646"/>
                <a:gd name="T22" fmla="*/ 104 w 465"/>
                <a:gd name="T23" fmla="*/ 166 h 646"/>
                <a:gd name="T24" fmla="*/ 117 w 465"/>
                <a:gd name="T25" fmla="*/ 124 h 646"/>
                <a:gd name="T26" fmla="*/ 155 w 465"/>
                <a:gd name="T27" fmla="*/ 95 h 646"/>
                <a:gd name="T28" fmla="*/ 222 w 465"/>
                <a:gd name="T29" fmla="*/ 52 h 646"/>
                <a:gd name="T30" fmla="*/ 124 w 465"/>
                <a:gd name="T31" fmla="*/ 0 h 646"/>
                <a:gd name="T32" fmla="*/ 55 w 465"/>
                <a:gd name="T33" fmla="*/ 41 h 646"/>
                <a:gd name="T34" fmla="*/ 27 w 465"/>
                <a:gd name="T35" fmla="*/ 70 h 646"/>
                <a:gd name="T36" fmla="*/ 2 w 465"/>
                <a:gd name="T37" fmla="*/ 123 h 646"/>
                <a:gd name="T38" fmla="*/ 0 w 465"/>
                <a:gd name="T39" fmla="*/ 189 h 646"/>
                <a:gd name="T40" fmla="*/ 29 w 465"/>
                <a:gd name="T41" fmla="*/ 257 h 646"/>
                <a:gd name="T42" fmla="*/ 78 w 465"/>
                <a:gd name="T43" fmla="*/ 300 h 646"/>
                <a:gd name="T44" fmla="*/ 311 w 465"/>
                <a:gd name="T45" fmla="*/ 442 h 646"/>
                <a:gd name="T46" fmla="*/ 358 w 465"/>
                <a:gd name="T47" fmla="*/ 474 h 646"/>
                <a:gd name="T48" fmla="*/ 375 w 465"/>
                <a:gd name="T49" fmla="*/ 516 h 646"/>
                <a:gd name="T50" fmla="*/ 375 w 465"/>
                <a:gd name="T51" fmla="*/ 550 h 646"/>
                <a:gd name="T52" fmla="*/ 308 w 465"/>
                <a:gd name="T53" fmla="*/ 608 h 646"/>
                <a:gd name="T54" fmla="*/ 359 w 465"/>
                <a:gd name="T55" fmla="*/ 645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5" h="646">
                  <a:moveTo>
                    <a:pt x="359" y="645"/>
                  </a:moveTo>
                  <a:lnTo>
                    <a:pt x="405" y="616"/>
                  </a:lnTo>
                  <a:lnTo>
                    <a:pt x="447" y="580"/>
                  </a:lnTo>
                  <a:lnTo>
                    <a:pt x="460" y="552"/>
                  </a:lnTo>
                  <a:lnTo>
                    <a:pt x="464" y="515"/>
                  </a:lnTo>
                  <a:lnTo>
                    <a:pt x="451" y="468"/>
                  </a:lnTo>
                  <a:lnTo>
                    <a:pt x="424" y="424"/>
                  </a:lnTo>
                  <a:lnTo>
                    <a:pt x="380" y="385"/>
                  </a:lnTo>
                  <a:lnTo>
                    <a:pt x="168" y="259"/>
                  </a:lnTo>
                  <a:lnTo>
                    <a:pt x="133" y="235"/>
                  </a:lnTo>
                  <a:lnTo>
                    <a:pt x="111" y="208"/>
                  </a:lnTo>
                  <a:lnTo>
                    <a:pt x="104" y="166"/>
                  </a:lnTo>
                  <a:lnTo>
                    <a:pt x="117" y="124"/>
                  </a:lnTo>
                  <a:lnTo>
                    <a:pt x="155" y="95"/>
                  </a:lnTo>
                  <a:lnTo>
                    <a:pt x="222" y="52"/>
                  </a:lnTo>
                  <a:lnTo>
                    <a:pt x="124" y="0"/>
                  </a:lnTo>
                  <a:lnTo>
                    <a:pt x="55" y="41"/>
                  </a:lnTo>
                  <a:lnTo>
                    <a:pt x="27" y="70"/>
                  </a:lnTo>
                  <a:lnTo>
                    <a:pt x="2" y="123"/>
                  </a:lnTo>
                  <a:lnTo>
                    <a:pt x="0" y="189"/>
                  </a:lnTo>
                  <a:lnTo>
                    <a:pt x="29" y="257"/>
                  </a:lnTo>
                  <a:lnTo>
                    <a:pt x="78" y="300"/>
                  </a:lnTo>
                  <a:lnTo>
                    <a:pt x="311" y="442"/>
                  </a:lnTo>
                  <a:lnTo>
                    <a:pt x="358" y="474"/>
                  </a:lnTo>
                  <a:lnTo>
                    <a:pt x="375" y="516"/>
                  </a:lnTo>
                  <a:lnTo>
                    <a:pt x="375" y="550"/>
                  </a:lnTo>
                  <a:lnTo>
                    <a:pt x="308" y="608"/>
                  </a:lnTo>
                  <a:lnTo>
                    <a:pt x="359" y="64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10"/>
            <p:cNvSpPr>
              <a:spLocks/>
            </p:cNvSpPr>
            <p:nvPr/>
          </p:nvSpPr>
          <p:spPr bwMode="auto">
            <a:xfrm>
              <a:off x="2966" y="2396"/>
              <a:ext cx="318" cy="422"/>
            </a:xfrm>
            <a:custGeom>
              <a:avLst/>
              <a:gdLst>
                <a:gd name="T0" fmla="*/ 92 w 318"/>
                <a:gd name="T1" fmla="*/ 421 h 422"/>
                <a:gd name="T2" fmla="*/ 163 w 318"/>
                <a:gd name="T3" fmla="*/ 399 h 422"/>
                <a:gd name="T4" fmla="*/ 218 w 318"/>
                <a:gd name="T5" fmla="*/ 357 h 422"/>
                <a:gd name="T6" fmla="*/ 263 w 318"/>
                <a:gd name="T7" fmla="*/ 316 h 422"/>
                <a:gd name="T8" fmla="*/ 300 w 318"/>
                <a:gd name="T9" fmla="*/ 265 h 422"/>
                <a:gd name="T10" fmla="*/ 317 w 318"/>
                <a:gd name="T11" fmla="*/ 203 h 422"/>
                <a:gd name="T12" fmla="*/ 316 w 318"/>
                <a:gd name="T13" fmla="*/ 139 h 422"/>
                <a:gd name="T14" fmla="*/ 299 w 318"/>
                <a:gd name="T15" fmla="*/ 95 h 422"/>
                <a:gd name="T16" fmla="*/ 276 w 318"/>
                <a:gd name="T17" fmla="*/ 64 h 422"/>
                <a:gd name="T18" fmla="*/ 241 w 318"/>
                <a:gd name="T19" fmla="*/ 36 h 422"/>
                <a:gd name="T20" fmla="*/ 218 w 318"/>
                <a:gd name="T21" fmla="*/ 14 h 422"/>
                <a:gd name="T22" fmla="*/ 180 w 318"/>
                <a:gd name="T23" fmla="*/ 0 h 422"/>
                <a:gd name="T24" fmla="*/ 61 w 318"/>
                <a:gd name="T25" fmla="*/ 52 h 422"/>
                <a:gd name="T26" fmla="*/ 106 w 318"/>
                <a:gd name="T27" fmla="*/ 93 h 422"/>
                <a:gd name="T28" fmla="*/ 137 w 318"/>
                <a:gd name="T29" fmla="*/ 130 h 422"/>
                <a:gd name="T30" fmla="*/ 159 w 318"/>
                <a:gd name="T31" fmla="*/ 159 h 422"/>
                <a:gd name="T32" fmla="*/ 176 w 318"/>
                <a:gd name="T33" fmla="*/ 196 h 422"/>
                <a:gd name="T34" fmla="*/ 176 w 318"/>
                <a:gd name="T35" fmla="*/ 246 h 422"/>
                <a:gd name="T36" fmla="*/ 145 w 318"/>
                <a:gd name="T37" fmla="*/ 279 h 422"/>
                <a:gd name="T38" fmla="*/ 105 w 318"/>
                <a:gd name="T39" fmla="*/ 309 h 422"/>
                <a:gd name="T40" fmla="*/ 50 w 318"/>
                <a:gd name="T41" fmla="*/ 342 h 422"/>
                <a:gd name="T42" fmla="*/ 0 w 318"/>
                <a:gd name="T43" fmla="*/ 369 h 422"/>
                <a:gd name="T44" fmla="*/ 92 w 318"/>
                <a:gd name="T45" fmla="*/ 421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8" h="422">
                  <a:moveTo>
                    <a:pt x="92" y="421"/>
                  </a:moveTo>
                  <a:lnTo>
                    <a:pt x="163" y="399"/>
                  </a:lnTo>
                  <a:lnTo>
                    <a:pt x="218" y="357"/>
                  </a:lnTo>
                  <a:lnTo>
                    <a:pt x="263" y="316"/>
                  </a:lnTo>
                  <a:lnTo>
                    <a:pt x="300" y="265"/>
                  </a:lnTo>
                  <a:lnTo>
                    <a:pt x="317" y="203"/>
                  </a:lnTo>
                  <a:lnTo>
                    <a:pt x="316" y="139"/>
                  </a:lnTo>
                  <a:lnTo>
                    <a:pt x="299" y="95"/>
                  </a:lnTo>
                  <a:lnTo>
                    <a:pt x="276" y="64"/>
                  </a:lnTo>
                  <a:lnTo>
                    <a:pt x="241" y="36"/>
                  </a:lnTo>
                  <a:lnTo>
                    <a:pt x="218" y="14"/>
                  </a:lnTo>
                  <a:lnTo>
                    <a:pt x="180" y="0"/>
                  </a:lnTo>
                  <a:lnTo>
                    <a:pt x="61" y="52"/>
                  </a:lnTo>
                  <a:lnTo>
                    <a:pt x="106" y="93"/>
                  </a:lnTo>
                  <a:lnTo>
                    <a:pt x="137" y="130"/>
                  </a:lnTo>
                  <a:lnTo>
                    <a:pt x="159" y="159"/>
                  </a:lnTo>
                  <a:lnTo>
                    <a:pt x="176" y="196"/>
                  </a:lnTo>
                  <a:lnTo>
                    <a:pt x="176" y="246"/>
                  </a:lnTo>
                  <a:lnTo>
                    <a:pt x="145" y="279"/>
                  </a:lnTo>
                  <a:lnTo>
                    <a:pt x="105" y="309"/>
                  </a:lnTo>
                  <a:lnTo>
                    <a:pt x="50" y="342"/>
                  </a:lnTo>
                  <a:lnTo>
                    <a:pt x="0" y="369"/>
                  </a:lnTo>
                  <a:lnTo>
                    <a:pt x="92" y="42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11"/>
            <p:cNvSpPr>
              <a:spLocks/>
            </p:cNvSpPr>
            <p:nvPr/>
          </p:nvSpPr>
          <p:spPr bwMode="auto">
            <a:xfrm>
              <a:off x="2308" y="1190"/>
              <a:ext cx="1404" cy="1153"/>
            </a:xfrm>
            <a:custGeom>
              <a:avLst/>
              <a:gdLst>
                <a:gd name="T0" fmla="*/ 466 w 1404"/>
                <a:gd name="T1" fmla="*/ 1084 h 1153"/>
                <a:gd name="T2" fmla="*/ 370 w 1404"/>
                <a:gd name="T3" fmla="*/ 1066 h 1153"/>
                <a:gd name="T4" fmla="*/ 299 w 1404"/>
                <a:gd name="T5" fmla="*/ 1035 h 1153"/>
                <a:gd name="T6" fmla="*/ 257 w 1404"/>
                <a:gd name="T7" fmla="*/ 1002 h 1153"/>
                <a:gd name="T8" fmla="*/ 220 w 1404"/>
                <a:gd name="T9" fmla="*/ 956 h 1153"/>
                <a:gd name="T10" fmla="*/ 209 w 1404"/>
                <a:gd name="T11" fmla="*/ 914 h 1153"/>
                <a:gd name="T12" fmla="*/ 215 w 1404"/>
                <a:gd name="T13" fmla="*/ 873 h 1153"/>
                <a:gd name="T14" fmla="*/ 231 w 1404"/>
                <a:gd name="T15" fmla="*/ 836 h 1153"/>
                <a:gd name="T16" fmla="*/ 273 w 1404"/>
                <a:gd name="T17" fmla="*/ 798 h 1153"/>
                <a:gd name="T18" fmla="*/ 330 w 1404"/>
                <a:gd name="T19" fmla="*/ 774 h 1153"/>
                <a:gd name="T20" fmla="*/ 400 w 1404"/>
                <a:gd name="T21" fmla="*/ 748 h 1153"/>
                <a:gd name="T22" fmla="*/ 1110 w 1404"/>
                <a:gd name="T23" fmla="*/ 499 h 1153"/>
                <a:gd name="T24" fmla="*/ 1207 w 1404"/>
                <a:gd name="T25" fmla="*/ 451 h 1153"/>
                <a:gd name="T26" fmla="*/ 1289 w 1404"/>
                <a:gd name="T27" fmla="*/ 398 h 1153"/>
                <a:gd name="T28" fmla="*/ 1344 w 1404"/>
                <a:gd name="T29" fmla="*/ 356 h 1153"/>
                <a:gd name="T30" fmla="*/ 1381 w 1404"/>
                <a:gd name="T31" fmla="*/ 310 h 1153"/>
                <a:gd name="T32" fmla="*/ 1403 w 1404"/>
                <a:gd name="T33" fmla="*/ 249 h 1153"/>
                <a:gd name="T34" fmla="*/ 1401 w 1404"/>
                <a:gd name="T35" fmla="*/ 185 h 1153"/>
                <a:gd name="T36" fmla="*/ 1386 w 1404"/>
                <a:gd name="T37" fmla="*/ 136 h 1153"/>
                <a:gd name="T38" fmla="*/ 1370 w 1404"/>
                <a:gd name="T39" fmla="*/ 90 h 1153"/>
                <a:gd name="T40" fmla="*/ 1335 w 1404"/>
                <a:gd name="T41" fmla="*/ 55 h 1153"/>
                <a:gd name="T42" fmla="*/ 1280 w 1404"/>
                <a:gd name="T43" fmla="*/ 18 h 1153"/>
                <a:gd name="T44" fmla="*/ 1214 w 1404"/>
                <a:gd name="T45" fmla="*/ 0 h 1153"/>
                <a:gd name="T46" fmla="*/ 1172 w 1404"/>
                <a:gd name="T47" fmla="*/ 4 h 1153"/>
                <a:gd name="T48" fmla="*/ 1111 w 1404"/>
                <a:gd name="T49" fmla="*/ 7 h 1153"/>
                <a:gd name="T50" fmla="*/ 1053 w 1404"/>
                <a:gd name="T51" fmla="*/ 20 h 1153"/>
                <a:gd name="T52" fmla="*/ 989 w 1404"/>
                <a:gd name="T53" fmla="*/ 46 h 1153"/>
                <a:gd name="T54" fmla="*/ 939 w 1404"/>
                <a:gd name="T55" fmla="*/ 79 h 1153"/>
                <a:gd name="T56" fmla="*/ 899 w 1404"/>
                <a:gd name="T57" fmla="*/ 106 h 1153"/>
                <a:gd name="T58" fmla="*/ 878 w 1404"/>
                <a:gd name="T59" fmla="*/ 149 h 1153"/>
                <a:gd name="T60" fmla="*/ 897 w 1404"/>
                <a:gd name="T61" fmla="*/ 187 h 1153"/>
                <a:gd name="T62" fmla="*/ 939 w 1404"/>
                <a:gd name="T63" fmla="*/ 183 h 1153"/>
                <a:gd name="T64" fmla="*/ 987 w 1404"/>
                <a:gd name="T65" fmla="*/ 171 h 1153"/>
                <a:gd name="T66" fmla="*/ 1033 w 1404"/>
                <a:gd name="T67" fmla="*/ 158 h 1153"/>
                <a:gd name="T68" fmla="*/ 1069 w 1404"/>
                <a:gd name="T69" fmla="*/ 150 h 1153"/>
                <a:gd name="T70" fmla="*/ 1111 w 1404"/>
                <a:gd name="T71" fmla="*/ 150 h 1153"/>
                <a:gd name="T72" fmla="*/ 1154 w 1404"/>
                <a:gd name="T73" fmla="*/ 163 h 1153"/>
                <a:gd name="T74" fmla="*/ 1183 w 1404"/>
                <a:gd name="T75" fmla="*/ 204 h 1153"/>
                <a:gd name="T76" fmla="*/ 1179 w 1404"/>
                <a:gd name="T77" fmla="*/ 248 h 1153"/>
                <a:gd name="T78" fmla="*/ 1157 w 1404"/>
                <a:gd name="T79" fmla="*/ 286 h 1153"/>
                <a:gd name="T80" fmla="*/ 1121 w 1404"/>
                <a:gd name="T81" fmla="*/ 323 h 1153"/>
                <a:gd name="T82" fmla="*/ 1047 w 1404"/>
                <a:gd name="T83" fmla="*/ 361 h 1153"/>
                <a:gd name="T84" fmla="*/ 908 w 1404"/>
                <a:gd name="T85" fmla="*/ 415 h 1153"/>
                <a:gd name="T86" fmla="*/ 194 w 1404"/>
                <a:gd name="T87" fmla="*/ 675 h 1153"/>
                <a:gd name="T88" fmla="*/ 123 w 1404"/>
                <a:gd name="T89" fmla="*/ 715 h 1153"/>
                <a:gd name="T90" fmla="*/ 68 w 1404"/>
                <a:gd name="T91" fmla="*/ 763 h 1153"/>
                <a:gd name="T92" fmla="*/ 29 w 1404"/>
                <a:gd name="T93" fmla="*/ 809 h 1153"/>
                <a:gd name="T94" fmla="*/ 6 w 1404"/>
                <a:gd name="T95" fmla="*/ 858 h 1153"/>
                <a:gd name="T96" fmla="*/ 0 w 1404"/>
                <a:gd name="T97" fmla="*/ 912 h 1153"/>
                <a:gd name="T98" fmla="*/ 8 w 1404"/>
                <a:gd name="T99" fmla="*/ 952 h 1153"/>
                <a:gd name="T100" fmla="*/ 22 w 1404"/>
                <a:gd name="T101" fmla="*/ 992 h 1153"/>
                <a:gd name="T102" fmla="*/ 59 w 1404"/>
                <a:gd name="T103" fmla="*/ 1036 h 1153"/>
                <a:gd name="T104" fmla="*/ 127 w 1404"/>
                <a:gd name="T105" fmla="*/ 1095 h 1153"/>
                <a:gd name="T106" fmla="*/ 198 w 1404"/>
                <a:gd name="T107" fmla="*/ 1135 h 1153"/>
                <a:gd name="T108" fmla="*/ 273 w 1404"/>
                <a:gd name="T109" fmla="*/ 1152 h 1153"/>
                <a:gd name="T110" fmla="*/ 466 w 1404"/>
                <a:gd name="T111" fmla="*/ 1084 h 1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404" h="1153">
                  <a:moveTo>
                    <a:pt x="466" y="1084"/>
                  </a:moveTo>
                  <a:lnTo>
                    <a:pt x="370" y="1066"/>
                  </a:lnTo>
                  <a:lnTo>
                    <a:pt x="299" y="1035"/>
                  </a:lnTo>
                  <a:lnTo>
                    <a:pt x="257" y="1002"/>
                  </a:lnTo>
                  <a:lnTo>
                    <a:pt x="220" y="956"/>
                  </a:lnTo>
                  <a:lnTo>
                    <a:pt x="209" y="914"/>
                  </a:lnTo>
                  <a:lnTo>
                    <a:pt x="215" y="873"/>
                  </a:lnTo>
                  <a:lnTo>
                    <a:pt x="231" y="836"/>
                  </a:lnTo>
                  <a:lnTo>
                    <a:pt x="273" y="798"/>
                  </a:lnTo>
                  <a:lnTo>
                    <a:pt x="330" y="774"/>
                  </a:lnTo>
                  <a:lnTo>
                    <a:pt x="400" y="748"/>
                  </a:lnTo>
                  <a:lnTo>
                    <a:pt x="1110" y="499"/>
                  </a:lnTo>
                  <a:lnTo>
                    <a:pt x="1207" y="451"/>
                  </a:lnTo>
                  <a:lnTo>
                    <a:pt x="1289" y="398"/>
                  </a:lnTo>
                  <a:lnTo>
                    <a:pt x="1344" y="356"/>
                  </a:lnTo>
                  <a:lnTo>
                    <a:pt x="1381" y="310"/>
                  </a:lnTo>
                  <a:lnTo>
                    <a:pt x="1403" y="249"/>
                  </a:lnTo>
                  <a:lnTo>
                    <a:pt x="1401" y="185"/>
                  </a:lnTo>
                  <a:lnTo>
                    <a:pt x="1386" y="136"/>
                  </a:lnTo>
                  <a:lnTo>
                    <a:pt x="1370" y="90"/>
                  </a:lnTo>
                  <a:lnTo>
                    <a:pt x="1335" y="55"/>
                  </a:lnTo>
                  <a:lnTo>
                    <a:pt x="1280" y="18"/>
                  </a:lnTo>
                  <a:lnTo>
                    <a:pt x="1214" y="0"/>
                  </a:lnTo>
                  <a:lnTo>
                    <a:pt x="1172" y="4"/>
                  </a:lnTo>
                  <a:lnTo>
                    <a:pt x="1111" y="7"/>
                  </a:lnTo>
                  <a:lnTo>
                    <a:pt x="1053" y="20"/>
                  </a:lnTo>
                  <a:lnTo>
                    <a:pt x="989" y="46"/>
                  </a:lnTo>
                  <a:lnTo>
                    <a:pt x="939" y="79"/>
                  </a:lnTo>
                  <a:lnTo>
                    <a:pt x="899" y="106"/>
                  </a:lnTo>
                  <a:lnTo>
                    <a:pt x="878" y="149"/>
                  </a:lnTo>
                  <a:lnTo>
                    <a:pt x="897" y="187"/>
                  </a:lnTo>
                  <a:lnTo>
                    <a:pt x="939" y="183"/>
                  </a:lnTo>
                  <a:lnTo>
                    <a:pt x="987" y="171"/>
                  </a:lnTo>
                  <a:lnTo>
                    <a:pt x="1033" y="158"/>
                  </a:lnTo>
                  <a:lnTo>
                    <a:pt x="1069" y="150"/>
                  </a:lnTo>
                  <a:lnTo>
                    <a:pt x="1111" y="150"/>
                  </a:lnTo>
                  <a:lnTo>
                    <a:pt x="1154" y="163"/>
                  </a:lnTo>
                  <a:lnTo>
                    <a:pt x="1183" y="204"/>
                  </a:lnTo>
                  <a:lnTo>
                    <a:pt x="1179" y="248"/>
                  </a:lnTo>
                  <a:lnTo>
                    <a:pt x="1157" y="286"/>
                  </a:lnTo>
                  <a:lnTo>
                    <a:pt x="1121" y="323"/>
                  </a:lnTo>
                  <a:lnTo>
                    <a:pt x="1047" y="361"/>
                  </a:lnTo>
                  <a:lnTo>
                    <a:pt x="908" y="415"/>
                  </a:lnTo>
                  <a:lnTo>
                    <a:pt x="194" y="675"/>
                  </a:lnTo>
                  <a:lnTo>
                    <a:pt x="123" y="715"/>
                  </a:lnTo>
                  <a:lnTo>
                    <a:pt x="68" y="763"/>
                  </a:lnTo>
                  <a:lnTo>
                    <a:pt x="29" y="809"/>
                  </a:lnTo>
                  <a:lnTo>
                    <a:pt x="6" y="858"/>
                  </a:lnTo>
                  <a:lnTo>
                    <a:pt x="0" y="912"/>
                  </a:lnTo>
                  <a:lnTo>
                    <a:pt x="8" y="952"/>
                  </a:lnTo>
                  <a:lnTo>
                    <a:pt x="22" y="992"/>
                  </a:lnTo>
                  <a:lnTo>
                    <a:pt x="59" y="1036"/>
                  </a:lnTo>
                  <a:lnTo>
                    <a:pt x="127" y="1095"/>
                  </a:lnTo>
                  <a:lnTo>
                    <a:pt x="198" y="1135"/>
                  </a:lnTo>
                  <a:lnTo>
                    <a:pt x="273" y="1152"/>
                  </a:lnTo>
                  <a:lnTo>
                    <a:pt x="466" y="108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12"/>
            <p:cNvSpPr>
              <a:spLocks/>
            </p:cNvSpPr>
            <p:nvPr/>
          </p:nvSpPr>
          <p:spPr bwMode="auto">
            <a:xfrm>
              <a:off x="2711" y="3280"/>
              <a:ext cx="368" cy="422"/>
            </a:xfrm>
            <a:custGeom>
              <a:avLst/>
              <a:gdLst>
                <a:gd name="T0" fmla="*/ 367 w 368"/>
                <a:gd name="T1" fmla="*/ 421 h 422"/>
                <a:gd name="T2" fmla="*/ 171 w 368"/>
                <a:gd name="T3" fmla="*/ 340 h 422"/>
                <a:gd name="T4" fmla="*/ 117 w 368"/>
                <a:gd name="T5" fmla="*/ 304 h 422"/>
                <a:gd name="T6" fmla="*/ 73 w 368"/>
                <a:gd name="T7" fmla="*/ 265 h 422"/>
                <a:gd name="T8" fmla="*/ 31 w 368"/>
                <a:gd name="T9" fmla="*/ 219 h 422"/>
                <a:gd name="T10" fmla="*/ 9 w 368"/>
                <a:gd name="T11" fmla="*/ 179 h 422"/>
                <a:gd name="T12" fmla="*/ 0 w 368"/>
                <a:gd name="T13" fmla="*/ 137 h 422"/>
                <a:gd name="T14" fmla="*/ 2 w 368"/>
                <a:gd name="T15" fmla="*/ 95 h 422"/>
                <a:gd name="T16" fmla="*/ 19 w 368"/>
                <a:gd name="T17" fmla="*/ 51 h 422"/>
                <a:gd name="T18" fmla="*/ 44 w 368"/>
                <a:gd name="T19" fmla="*/ 0 h 422"/>
                <a:gd name="T20" fmla="*/ 120 w 368"/>
                <a:gd name="T21" fmla="*/ 52 h 422"/>
                <a:gd name="T22" fmla="*/ 95 w 368"/>
                <a:gd name="T23" fmla="*/ 98 h 422"/>
                <a:gd name="T24" fmla="*/ 95 w 368"/>
                <a:gd name="T25" fmla="*/ 143 h 422"/>
                <a:gd name="T26" fmla="*/ 122 w 368"/>
                <a:gd name="T27" fmla="*/ 191 h 422"/>
                <a:gd name="T28" fmla="*/ 162 w 368"/>
                <a:gd name="T29" fmla="*/ 235 h 422"/>
                <a:gd name="T30" fmla="*/ 223 w 368"/>
                <a:gd name="T31" fmla="*/ 284 h 422"/>
                <a:gd name="T32" fmla="*/ 290 w 368"/>
                <a:gd name="T33" fmla="*/ 317 h 422"/>
                <a:gd name="T34" fmla="*/ 332 w 368"/>
                <a:gd name="T35" fmla="*/ 351 h 422"/>
                <a:gd name="T36" fmla="*/ 351 w 368"/>
                <a:gd name="T37" fmla="*/ 378 h 422"/>
                <a:gd name="T38" fmla="*/ 367 w 368"/>
                <a:gd name="T39" fmla="*/ 421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8" h="422">
                  <a:moveTo>
                    <a:pt x="367" y="421"/>
                  </a:moveTo>
                  <a:lnTo>
                    <a:pt x="171" y="340"/>
                  </a:lnTo>
                  <a:lnTo>
                    <a:pt x="117" y="304"/>
                  </a:lnTo>
                  <a:lnTo>
                    <a:pt x="73" y="265"/>
                  </a:lnTo>
                  <a:lnTo>
                    <a:pt x="31" y="219"/>
                  </a:lnTo>
                  <a:lnTo>
                    <a:pt x="9" y="179"/>
                  </a:lnTo>
                  <a:lnTo>
                    <a:pt x="0" y="137"/>
                  </a:lnTo>
                  <a:lnTo>
                    <a:pt x="2" y="95"/>
                  </a:lnTo>
                  <a:lnTo>
                    <a:pt x="19" y="51"/>
                  </a:lnTo>
                  <a:lnTo>
                    <a:pt x="44" y="0"/>
                  </a:lnTo>
                  <a:lnTo>
                    <a:pt x="120" y="52"/>
                  </a:lnTo>
                  <a:lnTo>
                    <a:pt x="95" y="98"/>
                  </a:lnTo>
                  <a:lnTo>
                    <a:pt x="95" y="143"/>
                  </a:lnTo>
                  <a:lnTo>
                    <a:pt x="122" y="191"/>
                  </a:lnTo>
                  <a:lnTo>
                    <a:pt x="162" y="235"/>
                  </a:lnTo>
                  <a:lnTo>
                    <a:pt x="223" y="284"/>
                  </a:lnTo>
                  <a:lnTo>
                    <a:pt x="290" y="317"/>
                  </a:lnTo>
                  <a:lnTo>
                    <a:pt x="332" y="351"/>
                  </a:lnTo>
                  <a:lnTo>
                    <a:pt x="351" y="378"/>
                  </a:lnTo>
                  <a:lnTo>
                    <a:pt x="367" y="421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13"/>
            <p:cNvSpPr>
              <a:spLocks/>
            </p:cNvSpPr>
            <p:nvPr/>
          </p:nvSpPr>
          <p:spPr bwMode="auto">
            <a:xfrm>
              <a:off x="2432" y="1792"/>
              <a:ext cx="989" cy="1439"/>
            </a:xfrm>
            <a:custGeom>
              <a:avLst/>
              <a:gdLst>
                <a:gd name="T0" fmla="*/ 525 w 989"/>
                <a:gd name="T1" fmla="*/ 1438 h 1439"/>
                <a:gd name="T2" fmla="*/ 582 w 989"/>
                <a:gd name="T3" fmla="*/ 1409 h 1439"/>
                <a:gd name="T4" fmla="*/ 647 w 989"/>
                <a:gd name="T5" fmla="*/ 1355 h 1439"/>
                <a:gd name="T6" fmla="*/ 670 w 989"/>
                <a:gd name="T7" fmla="*/ 1304 h 1439"/>
                <a:gd name="T8" fmla="*/ 686 w 989"/>
                <a:gd name="T9" fmla="*/ 1255 h 1439"/>
                <a:gd name="T10" fmla="*/ 677 w 989"/>
                <a:gd name="T11" fmla="*/ 1198 h 1439"/>
                <a:gd name="T12" fmla="*/ 637 w 989"/>
                <a:gd name="T13" fmla="*/ 1125 h 1439"/>
                <a:gd name="T14" fmla="*/ 609 w 989"/>
                <a:gd name="T15" fmla="*/ 1092 h 1439"/>
                <a:gd name="T16" fmla="*/ 569 w 989"/>
                <a:gd name="T17" fmla="*/ 1063 h 1439"/>
                <a:gd name="T18" fmla="*/ 259 w 989"/>
                <a:gd name="T19" fmla="*/ 905 h 1439"/>
                <a:gd name="T20" fmla="*/ 201 w 989"/>
                <a:gd name="T21" fmla="*/ 863 h 1439"/>
                <a:gd name="T22" fmla="*/ 177 w 989"/>
                <a:gd name="T23" fmla="*/ 843 h 1439"/>
                <a:gd name="T24" fmla="*/ 160 w 989"/>
                <a:gd name="T25" fmla="*/ 800 h 1439"/>
                <a:gd name="T26" fmla="*/ 171 w 989"/>
                <a:gd name="T27" fmla="*/ 766 h 1439"/>
                <a:gd name="T28" fmla="*/ 215 w 989"/>
                <a:gd name="T29" fmla="*/ 738 h 1439"/>
                <a:gd name="T30" fmla="*/ 294 w 989"/>
                <a:gd name="T31" fmla="*/ 709 h 1439"/>
                <a:gd name="T32" fmla="*/ 780 w 989"/>
                <a:gd name="T33" fmla="*/ 521 h 1439"/>
                <a:gd name="T34" fmla="*/ 856 w 989"/>
                <a:gd name="T35" fmla="*/ 471 h 1439"/>
                <a:gd name="T36" fmla="*/ 918 w 989"/>
                <a:gd name="T37" fmla="*/ 417 h 1439"/>
                <a:gd name="T38" fmla="*/ 953 w 989"/>
                <a:gd name="T39" fmla="*/ 379 h 1439"/>
                <a:gd name="T40" fmla="*/ 984 w 989"/>
                <a:gd name="T41" fmla="*/ 334 h 1439"/>
                <a:gd name="T42" fmla="*/ 988 w 989"/>
                <a:gd name="T43" fmla="*/ 274 h 1439"/>
                <a:gd name="T44" fmla="*/ 972 w 989"/>
                <a:gd name="T45" fmla="*/ 214 h 1439"/>
                <a:gd name="T46" fmla="*/ 953 w 989"/>
                <a:gd name="T47" fmla="*/ 167 h 1439"/>
                <a:gd name="T48" fmla="*/ 920 w 989"/>
                <a:gd name="T49" fmla="*/ 126 h 1439"/>
                <a:gd name="T50" fmla="*/ 875 w 989"/>
                <a:gd name="T51" fmla="*/ 85 h 1439"/>
                <a:gd name="T52" fmla="*/ 828 w 989"/>
                <a:gd name="T53" fmla="*/ 50 h 1439"/>
                <a:gd name="T54" fmla="*/ 803 w 989"/>
                <a:gd name="T55" fmla="*/ 29 h 1439"/>
                <a:gd name="T56" fmla="*/ 756 w 989"/>
                <a:gd name="T57" fmla="*/ 0 h 1439"/>
                <a:gd name="T58" fmla="*/ 588 w 989"/>
                <a:gd name="T59" fmla="*/ 61 h 1439"/>
                <a:gd name="T60" fmla="*/ 649 w 989"/>
                <a:gd name="T61" fmla="*/ 104 h 1439"/>
                <a:gd name="T62" fmla="*/ 694 w 989"/>
                <a:gd name="T63" fmla="*/ 145 h 1439"/>
                <a:gd name="T64" fmla="*/ 739 w 989"/>
                <a:gd name="T65" fmla="*/ 182 h 1439"/>
                <a:gd name="T66" fmla="*/ 780 w 989"/>
                <a:gd name="T67" fmla="*/ 223 h 1439"/>
                <a:gd name="T68" fmla="*/ 803 w 989"/>
                <a:gd name="T69" fmla="*/ 272 h 1439"/>
                <a:gd name="T70" fmla="*/ 787 w 989"/>
                <a:gd name="T71" fmla="*/ 323 h 1439"/>
                <a:gd name="T72" fmla="*/ 729 w 989"/>
                <a:gd name="T73" fmla="*/ 369 h 1439"/>
                <a:gd name="T74" fmla="*/ 639 w 989"/>
                <a:gd name="T75" fmla="*/ 413 h 1439"/>
                <a:gd name="T76" fmla="*/ 212 w 989"/>
                <a:gd name="T77" fmla="*/ 589 h 1439"/>
                <a:gd name="T78" fmla="*/ 160 w 989"/>
                <a:gd name="T79" fmla="*/ 608 h 1439"/>
                <a:gd name="T80" fmla="*/ 88 w 989"/>
                <a:gd name="T81" fmla="*/ 653 h 1439"/>
                <a:gd name="T82" fmla="*/ 43 w 989"/>
                <a:gd name="T83" fmla="*/ 698 h 1439"/>
                <a:gd name="T84" fmla="*/ 9 w 989"/>
                <a:gd name="T85" fmla="*/ 755 h 1439"/>
                <a:gd name="T86" fmla="*/ 0 w 989"/>
                <a:gd name="T87" fmla="*/ 820 h 1439"/>
                <a:gd name="T88" fmla="*/ 10 w 989"/>
                <a:gd name="T89" fmla="*/ 872 h 1439"/>
                <a:gd name="T90" fmla="*/ 40 w 989"/>
                <a:gd name="T91" fmla="*/ 914 h 1439"/>
                <a:gd name="T92" fmla="*/ 84 w 989"/>
                <a:gd name="T93" fmla="*/ 949 h 1439"/>
                <a:gd name="T94" fmla="*/ 159 w 989"/>
                <a:gd name="T95" fmla="*/ 999 h 1439"/>
                <a:gd name="T96" fmla="*/ 487 w 989"/>
                <a:gd name="T97" fmla="*/ 1164 h 1439"/>
                <a:gd name="T98" fmla="*/ 530 w 989"/>
                <a:gd name="T99" fmla="*/ 1197 h 1439"/>
                <a:gd name="T100" fmla="*/ 569 w 989"/>
                <a:gd name="T101" fmla="*/ 1236 h 1439"/>
                <a:gd name="T102" fmla="*/ 557 w 989"/>
                <a:gd name="T103" fmla="*/ 1292 h 1439"/>
                <a:gd name="T104" fmla="*/ 502 w 989"/>
                <a:gd name="T105" fmla="*/ 1354 h 1439"/>
                <a:gd name="T106" fmla="*/ 434 w 989"/>
                <a:gd name="T107" fmla="*/ 1394 h 1439"/>
                <a:gd name="T108" fmla="*/ 525 w 989"/>
                <a:gd name="T109" fmla="*/ 1438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89" h="1439">
                  <a:moveTo>
                    <a:pt x="525" y="1438"/>
                  </a:moveTo>
                  <a:lnTo>
                    <a:pt x="582" y="1409"/>
                  </a:lnTo>
                  <a:lnTo>
                    <a:pt x="647" y="1355"/>
                  </a:lnTo>
                  <a:lnTo>
                    <a:pt x="670" y="1304"/>
                  </a:lnTo>
                  <a:lnTo>
                    <a:pt x="686" y="1255"/>
                  </a:lnTo>
                  <a:lnTo>
                    <a:pt x="677" y="1198"/>
                  </a:lnTo>
                  <a:lnTo>
                    <a:pt x="637" y="1125"/>
                  </a:lnTo>
                  <a:lnTo>
                    <a:pt x="609" y="1092"/>
                  </a:lnTo>
                  <a:lnTo>
                    <a:pt x="569" y="1063"/>
                  </a:lnTo>
                  <a:lnTo>
                    <a:pt x="259" y="905"/>
                  </a:lnTo>
                  <a:lnTo>
                    <a:pt x="201" y="863"/>
                  </a:lnTo>
                  <a:lnTo>
                    <a:pt x="177" y="843"/>
                  </a:lnTo>
                  <a:lnTo>
                    <a:pt x="160" y="800"/>
                  </a:lnTo>
                  <a:lnTo>
                    <a:pt x="171" y="766"/>
                  </a:lnTo>
                  <a:lnTo>
                    <a:pt x="215" y="738"/>
                  </a:lnTo>
                  <a:lnTo>
                    <a:pt x="294" y="709"/>
                  </a:lnTo>
                  <a:lnTo>
                    <a:pt x="780" y="521"/>
                  </a:lnTo>
                  <a:lnTo>
                    <a:pt x="856" y="471"/>
                  </a:lnTo>
                  <a:lnTo>
                    <a:pt x="918" y="417"/>
                  </a:lnTo>
                  <a:lnTo>
                    <a:pt x="953" y="379"/>
                  </a:lnTo>
                  <a:lnTo>
                    <a:pt x="984" y="334"/>
                  </a:lnTo>
                  <a:lnTo>
                    <a:pt x="988" y="274"/>
                  </a:lnTo>
                  <a:lnTo>
                    <a:pt x="972" y="214"/>
                  </a:lnTo>
                  <a:lnTo>
                    <a:pt x="953" y="167"/>
                  </a:lnTo>
                  <a:lnTo>
                    <a:pt x="920" y="126"/>
                  </a:lnTo>
                  <a:lnTo>
                    <a:pt x="875" y="85"/>
                  </a:lnTo>
                  <a:lnTo>
                    <a:pt x="828" y="50"/>
                  </a:lnTo>
                  <a:lnTo>
                    <a:pt x="803" y="29"/>
                  </a:lnTo>
                  <a:lnTo>
                    <a:pt x="756" y="0"/>
                  </a:lnTo>
                  <a:lnTo>
                    <a:pt x="588" y="61"/>
                  </a:lnTo>
                  <a:lnTo>
                    <a:pt x="649" y="104"/>
                  </a:lnTo>
                  <a:lnTo>
                    <a:pt x="694" y="145"/>
                  </a:lnTo>
                  <a:lnTo>
                    <a:pt x="739" y="182"/>
                  </a:lnTo>
                  <a:lnTo>
                    <a:pt x="780" y="223"/>
                  </a:lnTo>
                  <a:lnTo>
                    <a:pt x="803" y="272"/>
                  </a:lnTo>
                  <a:lnTo>
                    <a:pt x="787" y="323"/>
                  </a:lnTo>
                  <a:lnTo>
                    <a:pt x="729" y="369"/>
                  </a:lnTo>
                  <a:lnTo>
                    <a:pt x="639" y="413"/>
                  </a:lnTo>
                  <a:lnTo>
                    <a:pt x="212" y="589"/>
                  </a:lnTo>
                  <a:lnTo>
                    <a:pt x="160" y="608"/>
                  </a:lnTo>
                  <a:lnTo>
                    <a:pt x="88" y="653"/>
                  </a:lnTo>
                  <a:lnTo>
                    <a:pt x="43" y="698"/>
                  </a:lnTo>
                  <a:lnTo>
                    <a:pt x="9" y="755"/>
                  </a:lnTo>
                  <a:lnTo>
                    <a:pt x="0" y="820"/>
                  </a:lnTo>
                  <a:lnTo>
                    <a:pt x="10" y="872"/>
                  </a:lnTo>
                  <a:lnTo>
                    <a:pt x="40" y="914"/>
                  </a:lnTo>
                  <a:lnTo>
                    <a:pt x="84" y="949"/>
                  </a:lnTo>
                  <a:lnTo>
                    <a:pt x="159" y="999"/>
                  </a:lnTo>
                  <a:lnTo>
                    <a:pt x="487" y="1164"/>
                  </a:lnTo>
                  <a:lnTo>
                    <a:pt x="530" y="1197"/>
                  </a:lnTo>
                  <a:lnTo>
                    <a:pt x="569" y="1236"/>
                  </a:lnTo>
                  <a:lnTo>
                    <a:pt x="557" y="1292"/>
                  </a:lnTo>
                  <a:lnTo>
                    <a:pt x="502" y="1354"/>
                  </a:lnTo>
                  <a:lnTo>
                    <a:pt x="434" y="1394"/>
                  </a:lnTo>
                  <a:lnTo>
                    <a:pt x="525" y="143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14"/>
            <p:cNvSpPr>
              <a:spLocks/>
            </p:cNvSpPr>
            <p:nvPr/>
          </p:nvSpPr>
          <p:spPr bwMode="auto">
            <a:xfrm>
              <a:off x="2100" y="1162"/>
              <a:ext cx="669" cy="582"/>
            </a:xfrm>
            <a:custGeom>
              <a:avLst/>
              <a:gdLst>
                <a:gd name="T0" fmla="*/ 668 w 669"/>
                <a:gd name="T1" fmla="*/ 553 h 582"/>
                <a:gd name="T2" fmla="*/ 668 w 669"/>
                <a:gd name="T3" fmla="*/ 450 h 582"/>
                <a:gd name="T4" fmla="*/ 562 w 669"/>
                <a:gd name="T5" fmla="*/ 435 h 582"/>
                <a:gd name="T6" fmla="*/ 448 w 669"/>
                <a:gd name="T7" fmla="*/ 420 h 582"/>
                <a:gd name="T8" fmla="*/ 367 w 669"/>
                <a:gd name="T9" fmla="*/ 400 h 582"/>
                <a:gd name="T10" fmla="*/ 314 w 669"/>
                <a:gd name="T11" fmla="*/ 378 h 582"/>
                <a:gd name="T12" fmla="*/ 257 w 669"/>
                <a:gd name="T13" fmla="*/ 349 h 582"/>
                <a:gd name="T14" fmla="*/ 220 w 669"/>
                <a:gd name="T15" fmla="*/ 314 h 582"/>
                <a:gd name="T16" fmla="*/ 193 w 669"/>
                <a:gd name="T17" fmla="*/ 274 h 582"/>
                <a:gd name="T18" fmla="*/ 180 w 669"/>
                <a:gd name="T19" fmla="*/ 231 h 582"/>
                <a:gd name="T20" fmla="*/ 180 w 669"/>
                <a:gd name="T21" fmla="*/ 189 h 582"/>
                <a:gd name="T22" fmla="*/ 193 w 669"/>
                <a:gd name="T23" fmla="*/ 165 h 582"/>
                <a:gd name="T24" fmla="*/ 209 w 669"/>
                <a:gd name="T25" fmla="*/ 143 h 582"/>
                <a:gd name="T26" fmla="*/ 255 w 669"/>
                <a:gd name="T27" fmla="*/ 127 h 582"/>
                <a:gd name="T28" fmla="*/ 297 w 669"/>
                <a:gd name="T29" fmla="*/ 127 h 582"/>
                <a:gd name="T30" fmla="*/ 345 w 669"/>
                <a:gd name="T31" fmla="*/ 141 h 582"/>
                <a:gd name="T32" fmla="*/ 396 w 669"/>
                <a:gd name="T33" fmla="*/ 156 h 582"/>
                <a:gd name="T34" fmla="*/ 448 w 669"/>
                <a:gd name="T35" fmla="*/ 163 h 582"/>
                <a:gd name="T36" fmla="*/ 477 w 669"/>
                <a:gd name="T37" fmla="*/ 125 h 582"/>
                <a:gd name="T38" fmla="*/ 464 w 669"/>
                <a:gd name="T39" fmla="*/ 86 h 582"/>
                <a:gd name="T40" fmla="*/ 415 w 669"/>
                <a:gd name="T41" fmla="*/ 42 h 582"/>
                <a:gd name="T42" fmla="*/ 363 w 669"/>
                <a:gd name="T43" fmla="*/ 18 h 582"/>
                <a:gd name="T44" fmla="*/ 319 w 669"/>
                <a:gd name="T45" fmla="*/ 7 h 582"/>
                <a:gd name="T46" fmla="*/ 273 w 669"/>
                <a:gd name="T47" fmla="*/ 2 h 582"/>
                <a:gd name="T48" fmla="*/ 222 w 669"/>
                <a:gd name="T49" fmla="*/ 0 h 582"/>
                <a:gd name="T50" fmla="*/ 176 w 669"/>
                <a:gd name="T51" fmla="*/ 4 h 582"/>
                <a:gd name="T52" fmla="*/ 136 w 669"/>
                <a:gd name="T53" fmla="*/ 15 h 582"/>
                <a:gd name="T54" fmla="*/ 86 w 669"/>
                <a:gd name="T55" fmla="*/ 33 h 582"/>
                <a:gd name="T56" fmla="*/ 50 w 669"/>
                <a:gd name="T57" fmla="*/ 66 h 582"/>
                <a:gd name="T58" fmla="*/ 22 w 669"/>
                <a:gd name="T59" fmla="*/ 99 h 582"/>
                <a:gd name="T60" fmla="*/ 6 w 669"/>
                <a:gd name="T61" fmla="*/ 145 h 582"/>
                <a:gd name="T62" fmla="*/ 0 w 669"/>
                <a:gd name="T63" fmla="*/ 189 h 582"/>
                <a:gd name="T64" fmla="*/ 9 w 669"/>
                <a:gd name="T65" fmla="*/ 237 h 582"/>
                <a:gd name="T66" fmla="*/ 22 w 669"/>
                <a:gd name="T67" fmla="*/ 285 h 582"/>
                <a:gd name="T68" fmla="*/ 50 w 669"/>
                <a:gd name="T69" fmla="*/ 330 h 582"/>
                <a:gd name="T70" fmla="*/ 81 w 669"/>
                <a:gd name="T71" fmla="*/ 375 h 582"/>
                <a:gd name="T72" fmla="*/ 125 w 669"/>
                <a:gd name="T73" fmla="*/ 419 h 582"/>
                <a:gd name="T74" fmla="*/ 169 w 669"/>
                <a:gd name="T75" fmla="*/ 457 h 582"/>
                <a:gd name="T76" fmla="*/ 217 w 669"/>
                <a:gd name="T77" fmla="*/ 488 h 582"/>
                <a:gd name="T78" fmla="*/ 266 w 669"/>
                <a:gd name="T79" fmla="*/ 514 h 582"/>
                <a:gd name="T80" fmla="*/ 310 w 669"/>
                <a:gd name="T81" fmla="*/ 534 h 582"/>
                <a:gd name="T82" fmla="*/ 369 w 669"/>
                <a:gd name="T83" fmla="*/ 549 h 582"/>
                <a:gd name="T84" fmla="*/ 437 w 669"/>
                <a:gd name="T85" fmla="*/ 568 h 582"/>
                <a:gd name="T86" fmla="*/ 516 w 669"/>
                <a:gd name="T87" fmla="*/ 581 h 582"/>
                <a:gd name="T88" fmla="*/ 595 w 669"/>
                <a:gd name="T89" fmla="*/ 577 h 582"/>
                <a:gd name="T90" fmla="*/ 668 w 669"/>
                <a:gd name="T91" fmla="*/ 553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69" h="582">
                  <a:moveTo>
                    <a:pt x="668" y="553"/>
                  </a:moveTo>
                  <a:lnTo>
                    <a:pt x="668" y="450"/>
                  </a:lnTo>
                  <a:lnTo>
                    <a:pt x="562" y="435"/>
                  </a:lnTo>
                  <a:lnTo>
                    <a:pt x="448" y="420"/>
                  </a:lnTo>
                  <a:lnTo>
                    <a:pt x="367" y="400"/>
                  </a:lnTo>
                  <a:lnTo>
                    <a:pt x="314" y="378"/>
                  </a:lnTo>
                  <a:lnTo>
                    <a:pt x="257" y="349"/>
                  </a:lnTo>
                  <a:lnTo>
                    <a:pt x="220" y="314"/>
                  </a:lnTo>
                  <a:lnTo>
                    <a:pt x="193" y="274"/>
                  </a:lnTo>
                  <a:lnTo>
                    <a:pt x="180" y="231"/>
                  </a:lnTo>
                  <a:lnTo>
                    <a:pt x="180" y="189"/>
                  </a:lnTo>
                  <a:lnTo>
                    <a:pt x="193" y="165"/>
                  </a:lnTo>
                  <a:lnTo>
                    <a:pt x="209" y="143"/>
                  </a:lnTo>
                  <a:lnTo>
                    <a:pt x="255" y="127"/>
                  </a:lnTo>
                  <a:lnTo>
                    <a:pt x="297" y="127"/>
                  </a:lnTo>
                  <a:lnTo>
                    <a:pt x="345" y="141"/>
                  </a:lnTo>
                  <a:lnTo>
                    <a:pt x="396" y="156"/>
                  </a:lnTo>
                  <a:lnTo>
                    <a:pt x="448" y="163"/>
                  </a:lnTo>
                  <a:lnTo>
                    <a:pt x="477" y="125"/>
                  </a:lnTo>
                  <a:lnTo>
                    <a:pt x="464" y="86"/>
                  </a:lnTo>
                  <a:lnTo>
                    <a:pt x="415" y="42"/>
                  </a:lnTo>
                  <a:lnTo>
                    <a:pt x="363" y="18"/>
                  </a:lnTo>
                  <a:lnTo>
                    <a:pt x="319" y="7"/>
                  </a:lnTo>
                  <a:lnTo>
                    <a:pt x="273" y="2"/>
                  </a:lnTo>
                  <a:lnTo>
                    <a:pt x="222" y="0"/>
                  </a:lnTo>
                  <a:lnTo>
                    <a:pt x="176" y="4"/>
                  </a:lnTo>
                  <a:lnTo>
                    <a:pt x="136" y="15"/>
                  </a:lnTo>
                  <a:lnTo>
                    <a:pt x="86" y="33"/>
                  </a:lnTo>
                  <a:lnTo>
                    <a:pt x="50" y="66"/>
                  </a:lnTo>
                  <a:lnTo>
                    <a:pt x="22" y="99"/>
                  </a:lnTo>
                  <a:lnTo>
                    <a:pt x="6" y="145"/>
                  </a:lnTo>
                  <a:lnTo>
                    <a:pt x="0" y="189"/>
                  </a:lnTo>
                  <a:lnTo>
                    <a:pt x="9" y="237"/>
                  </a:lnTo>
                  <a:lnTo>
                    <a:pt x="22" y="285"/>
                  </a:lnTo>
                  <a:lnTo>
                    <a:pt x="50" y="330"/>
                  </a:lnTo>
                  <a:lnTo>
                    <a:pt x="81" y="375"/>
                  </a:lnTo>
                  <a:lnTo>
                    <a:pt x="125" y="419"/>
                  </a:lnTo>
                  <a:lnTo>
                    <a:pt x="169" y="457"/>
                  </a:lnTo>
                  <a:lnTo>
                    <a:pt x="217" y="488"/>
                  </a:lnTo>
                  <a:lnTo>
                    <a:pt x="266" y="514"/>
                  </a:lnTo>
                  <a:lnTo>
                    <a:pt x="310" y="534"/>
                  </a:lnTo>
                  <a:lnTo>
                    <a:pt x="369" y="549"/>
                  </a:lnTo>
                  <a:lnTo>
                    <a:pt x="437" y="568"/>
                  </a:lnTo>
                  <a:lnTo>
                    <a:pt x="516" y="581"/>
                  </a:lnTo>
                  <a:lnTo>
                    <a:pt x="595" y="577"/>
                  </a:lnTo>
                  <a:lnTo>
                    <a:pt x="668" y="55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15"/>
            <p:cNvSpPr>
              <a:spLocks/>
            </p:cNvSpPr>
            <p:nvPr/>
          </p:nvSpPr>
          <p:spPr bwMode="auto">
            <a:xfrm>
              <a:off x="1365" y="583"/>
              <a:ext cx="1413" cy="549"/>
            </a:xfrm>
            <a:custGeom>
              <a:avLst/>
              <a:gdLst>
                <a:gd name="T0" fmla="*/ 1412 w 1413"/>
                <a:gd name="T1" fmla="*/ 548 h 549"/>
                <a:gd name="T2" fmla="*/ 1316 w 1413"/>
                <a:gd name="T3" fmla="*/ 537 h 549"/>
                <a:gd name="T4" fmla="*/ 1237 w 1413"/>
                <a:gd name="T5" fmla="*/ 524 h 549"/>
                <a:gd name="T6" fmla="*/ 1179 w 1413"/>
                <a:gd name="T7" fmla="*/ 511 h 549"/>
                <a:gd name="T8" fmla="*/ 1118 w 1413"/>
                <a:gd name="T9" fmla="*/ 499 h 549"/>
                <a:gd name="T10" fmla="*/ 1060 w 1413"/>
                <a:gd name="T11" fmla="*/ 493 h 549"/>
                <a:gd name="T12" fmla="*/ 1000 w 1413"/>
                <a:gd name="T13" fmla="*/ 495 h 549"/>
                <a:gd name="T14" fmla="*/ 939 w 1413"/>
                <a:gd name="T15" fmla="*/ 499 h 549"/>
                <a:gd name="T16" fmla="*/ 894 w 1413"/>
                <a:gd name="T17" fmla="*/ 482 h 549"/>
                <a:gd name="T18" fmla="*/ 962 w 1413"/>
                <a:gd name="T19" fmla="*/ 440 h 549"/>
                <a:gd name="T20" fmla="*/ 1005 w 1413"/>
                <a:gd name="T21" fmla="*/ 411 h 549"/>
                <a:gd name="T22" fmla="*/ 1043 w 1413"/>
                <a:gd name="T23" fmla="*/ 381 h 549"/>
                <a:gd name="T24" fmla="*/ 1069 w 1413"/>
                <a:gd name="T25" fmla="*/ 348 h 549"/>
                <a:gd name="T26" fmla="*/ 962 w 1413"/>
                <a:gd name="T27" fmla="*/ 383 h 549"/>
                <a:gd name="T28" fmla="*/ 855 w 1413"/>
                <a:gd name="T29" fmla="*/ 418 h 549"/>
                <a:gd name="T30" fmla="*/ 783 w 1413"/>
                <a:gd name="T31" fmla="*/ 436 h 549"/>
                <a:gd name="T32" fmla="*/ 670 w 1413"/>
                <a:gd name="T33" fmla="*/ 449 h 549"/>
                <a:gd name="T34" fmla="*/ 597 w 1413"/>
                <a:gd name="T35" fmla="*/ 449 h 549"/>
                <a:gd name="T36" fmla="*/ 531 w 1413"/>
                <a:gd name="T37" fmla="*/ 444 h 549"/>
                <a:gd name="T38" fmla="*/ 486 w 1413"/>
                <a:gd name="T39" fmla="*/ 427 h 549"/>
                <a:gd name="T40" fmla="*/ 459 w 1413"/>
                <a:gd name="T41" fmla="*/ 407 h 549"/>
                <a:gd name="T42" fmla="*/ 527 w 1413"/>
                <a:gd name="T43" fmla="*/ 389 h 549"/>
                <a:gd name="T44" fmla="*/ 572 w 1413"/>
                <a:gd name="T45" fmla="*/ 365 h 549"/>
                <a:gd name="T46" fmla="*/ 599 w 1413"/>
                <a:gd name="T47" fmla="*/ 339 h 549"/>
                <a:gd name="T48" fmla="*/ 634 w 1413"/>
                <a:gd name="T49" fmla="*/ 308 h 549"/>
                <a:gd name="T50" fmla="*/ 544 w 1413"/>
                <a:gd name="T51" fmla="*/ 334 h 549"/>
                <a:gd name="T52" fmla="*/ 463 w 1413"/>
                <a:gd name="T53" fmla="*/ 348 h 549"/>
                <a:gd name="T54" fmla="*/ 378 w 1413"/>
                <a:gd name="T55" fmla="*/ 356 h 549"/>
                <a:gd name="T56" fmla="*/ 303 w 1413"/>
                <a:gd name="T57" fmla="*/ 352 h 549"/>
                <a:gd name="T58" fmla="*/ 254 w 1413"/>
                <a:gd name="T59" fmla="*/ 334 h 549"/>
                <a:gd name="T60" fmla="*/ 233 w 1413"/>
                <a:gd name="T61" fmla="*/ 312 h 549"/>
                <a:gd name="T62" fmla="*/ 281 w 1413"/>
                <a:gd name="T63" fmla="*/ 291 h 549"/>
                <a:gd name="T64" fmla="*/ 313 w 1413"/>
                <a:gd name="T65" fmla="*/ 269 h 549"/>
                <a:gd name="T66" fmla="*/ 341 w 1413"/>
                <a:gd name="T67" fmla="*/ 244 h 549"/>
                <a:gd name="T68" fmla="*/ 339 w 1413"/>
                <a:gd name="T69" fmla="*/ 229 h 549"/>
                <a:gd name="T70" fmla="*/ 262 w 1413"/>
                <a:gd name="T71" fmla="*/ 246 h 549"/>
                <a:gd name="T72" fmla="*/ 179 w 1413"/>
                <a:gd name="T73" fmla="*/ 255 h 549"/>
                <a:gd name="T74" fmla="*/ 109 w 1413"/>
                <a:gd name="T75" fmla="*/ 254 h 549"/>
                <a:gd name="T76" fmla="*/ 51 w 1413"/>
                <a:gd name="T77" fmla="*/ 244 h 549"/>
                <a:gd name="T78" fmla="*/ 19 w 1413"/>
                <a:gd name="T79" fmla="*/ 229 h 549"/>
                <a:gd name="T80" fmla="*/ 0 w 1413"/>
                <a:gd name="T81" fmla="*/ 205 h 549"/>
                <a:gd name="T82" fmla="*/ 120 w 1413"/>
                <a:gd name="T83" fmla="*/ 187 h 549"/>
                <a:gd name="T84" fmla="*/ 309 w 1413"/>
                <a:gd name="T85" fmla="*/ 156 h 549"/>
                <a:gd name="T86" fmla="*/ 544 w 1413"/>
                <a:gd name="T87" fmla="*/ 119 h 549"/>
                <a:gd name="T88" fmla="*/ 742 w 1413"/>
                <a:gd name="T89" fmla="*/ 71 h 549"/>
                <a:gd name="T90" fmla="*/ 926 w 1413"/>
                <a:gd name="T91" fmla="*/ 26 h 549"/>
                <a:gd name="T92" fmla="*/ 1020 w 1413"/>
                <a:gd name="T93" fmla="*/ 9 h 549"/>
                <a:gd name="T94" fmla="*/ 1098 w 1413"/>
                <a:gd name="T95" fmla="*/ 0 h 549"/>
                <a:gd name="T96" fmla="*/ 1165 w 1413"/>
                <a:gd name="T97" fmla="*/ 2 h 549"/>
                <a:gd name="T98" fmla="*/ 1211 w 1413"/>
                <a:gd name="T99" fmla="*/ 7 h 549"/>
                <a:gd name="T100" fmla="*/ 1254 w 1413"/>
                <a:gd name="T101" fmla="*/ 27 h 549"/>
                <a:gd name="T102" fmla="*/ 1288 w 1413"/>
                <a:gd name="T103" fmla="*/ 71 h 549"/>
                <a:gd name="T104" fmla="*/ 1301 w 1413"/>
                <a:gd name="T105" fmla="*/ 117 h 549"/>
                <a:gd name="T106" fmla="*/ 1316 w 1413"/>
                <a:gd name="T107" fmla="*/ 148 h 549"/>
                <a:gd name="T108" fmla="*/ 1344 w 1413"/>
                <a:gd name="T109" fmla="*/ 159 h 549"/>
                <a:gd name="T110" fmla="*/ 1384 w 1413"/>
                <a:gd name="T111" fmla="*/ 156 h 549"/>
                <a:gd name="T112" fmla="*/ 1412 w 1413"/>
                <a:gd name="T113" fmla="*/ 145 h 549"/>
                <a:gd name="T114" fmla="*/ 1412 w 1413"/>
                <a:gd name="T115" fmla="*/ 548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13" h="549">
                  <a:moveTo>
                    <a:pt x="1412" y="548"/>
                  </a:moveTo>
                  <a:lnTo>
                    <a:pt x="1316" y="537"/>
                  </a:lnTo>
                  <a:lnTo>
                    <a:pt x="1237" y="524"/>
                  </a:lnTo>
                  <a:lnTo>
                    <a:pt x="1179" y="511"/>
                  </a:lnTo>
                  <a:lnTo>
                    <a:pt x="1118" y="499"/>
                  </a:lnTo>
                  <a:lnTo>
                    <a:pt x="1060" y="493"/>
                  </a:lnTo>
                  <a:lnTo>
                    <a:pt x="1000" y="495"/>
                  </a:lnTo>
                  <a:lnTo>
                    <a:pt x="939" y="499"/>
                  </a:lnTo>
                  <a:lnTo>
                    <a:pt x="894" y="482"/>
                  </a:lnTo>
                  <a:lnTo>
                    <a:pt x="962" y="440"/>
                  </a:lnTo>
                  <a:lnTo>
                    <a:pt x="1005" y="411"/>
                  </a:lnTo>
                  <a:lnTo>
                    <a:pt x="1043" y="381"/>
                  </a:lnTo>
                  <a:lnTo>
                    <a:pt x="1069" y="348"/>
                  </a:lnTo>
                  <a:lnTo>
                    <a:pt x="962" y="383"/>
                  </a:lnTo>
                  <a:lnTo>
                    <a:pt x="855" y="418"/>
                  </a:lnTo>
                  <a:lnTo>
                    <a:pt x="783" y="436"/>
                  </a:lnTo>
                  <a:lnTo>
                    <a:pt x="670" y="449"/>
                  </a:lnTo>
                  <a:lnTo>
                    <a:pt x="597" y="449"/>
                  </a:lnTo>
                  <a:lnTo>
                    <a:pt x="531" y="444"/>
                  </a:lnTo>
                  <a:lnTo>
                    <a:pt x="486" y="427"/>
                  </a:lnTo>
                  <a:lnTo>
                    <a:pt x="459" y="407"/>
                  </a:lnTo>
                  <a:lnTo>
                    <a:pt x="527" y="389"/>
                  </a:lnTo>
                  <a:lnTo>
                    <a:pt x="572" y="365"/>
                  </a:lnTo>
                  <a:lnTo>
                    <a:pt x="599" y="339"/>
                  </a:lnTo>
                  <a:lnTo>
                    <a:pt x="634" y="308"/>
                  </a:lnTo>
                  <a:lnTo>
                    <a:pt x="544" y="334"/>
                  </a:lnTo>
                  <a:lnTo>
                    <a:pt x="463" y="348"/>
                  </a:lnTo>
                  <a:lnTo>
                    <a:pt x="378" y="356"/>
                  </a:lnTo>
                  <a:lnTo>
                    <a:pt x="303" y="352"/>
                  </a:lnTo>
                  <a:lnTo>
                    <a:pt x="254" y="334"/>
                  </a:lnTo>
                  <a:lnTo>
                    <a:pt x="233" y="312"/>
                  </a:lnTo>
                  <a:lnTo>
                    <a:pt x="281" y="291"/>
                  </a:lnTo>
                  <a:lnTo>
                    <a:pt x="313" y="269"/>
                  </a:lnTo>
                  <a:lnTo>
                    <a:pt x="341" y="244"/>
                  </a:lnTo>
                  <a:lnTo>
                    <a:pt x="339" y="229"/>
                  </a:lnTo>
                  <a:lnTo>
                    <a:pt x="262" y="246"/>
                  </a:lnTo>
                  <a:lnTo>
                    <a:pt x="179" y="255"/>
                  </a:lnTo>
                  <a:lnTo>
                    <a:pt x="109" y="254"/>
                  </a:lnTo>
                  <a:lnTo>
                    <a:pt x="51" y="244"/>
                  </a:lnTo>
                  <a:lnTo>
                    <a:pt x="19" y="229"/>
                  </a:lnTo>
                  <a:lnTo>
                    <a:pt x="0" y="205"/>
                  </a:lnTo>
                  <a:lnTo>
                    <a:pt x="120" y="187"/>
                  </a:lnTo>
                  <a:lnTo>
                    <a:pt x="309" y="156"/>
                  </a:lnTo>
                  <a:lnTo>
                    <a:pt x="544" y="119"/>
                  </a:lnTo>
                  <a:lnTo>
                    <a:pt x="742" y="71"/>
                  </a:lnTo>
                  <a:lnTo>
                    <a:pt x="926" y="26"/>
                  </a:lnTo>
                  <a:lnTo>
                    <a:pt x="1020" y="9"/>
                  </a:lnTo>
                  <a:lnTo>
                    <a:pt x="1098" y="0"/>
                  </a:lnTo>
                  <a:lnTo>
                    <a:pt x="1165" y="2"/>
                  </a:lnTo>
                  <a:lnTo>
                    <a:pt x="1211" y="7"/>
                  </a:lnTo>
                  <a:lnTo>
                    <a:pt x="1254" y="27"/>
                  </a:lnTo>
                  <a:lnTo>
                    <a:pt x="1288" y="71"/>
                  </a:lnTo>
                  <a:lnTo>
                    <a:pt x="1301" y="117"/>
                  </a:lnTo>
                  <a:lnTo>
                    <a:pt x="1316" y="148"/>
                  </a:lnTo>
                  <a:lnTo>
                    <a:pt x="1344" y="159"/>
                  </a:lnTo>
                  <a:lnTo>
                    <a:pt x="1384" y="156"/>
                  </a:lnTo>
                  <a:lnTo>
                    <a:pt x="1412" y="145"/>
                  </a:lnTo>
                  <a:lnTo>
                    <a:pt x="1412" y="54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Oval 16"/>
            <p:cNvSpPr>
              <a:spLocks noChangeArrowheads="1"/>
            </p:cNvSpPr>
            <p:nvPr/>
          </p:nvSpPr>
          <p:spPr bwMode="auto">
            <a:xfrm>
              <a:off x="2785" y="355"/>
              <a:ext cx="187" cy="198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Freeform 17"/>
            <p:cNvSpPr>
              <a:spLocks/>
            </p:cNvSpPr>
            <p:nvPr/>
          </p:nvSpPr>
          <p:spPr bwMode="auto">
            <a:xfrm>
              <a:off x="2976" y="583"/>
              <a:ext cx="1413" cy="549"/>
            </a:xfrm>
            <a:custGeom>
              <a:avLst/>
              <a:gdLst>
                <a:gd name="T0" fmla="*/ 0 w 1413"/>
                <a:gd name="T1" fmla="*/ 548 h 549"/>
                <a:gd name="T2" fmla="*/ 96 w 1413"/>
                <a:gd name="T3" fmla="*/ 537 h 549"/>
                <a:gd name="T4" fmla="*/ 175 w 1413"/>
                <a:gd name="T5" fmla="*/ 524 h 549"/>
                <a:gd name="T6" fmla="*/ 233 w 1413"/>
                <a:gd name="T7" fmla="*/ 511 h 549"/>
                <a:gd name="T8" fmla="*/ 294 w 1413"/>
                <a:gd name="T9" fmla="*/ 499 h 549"/>
                <a:gd name="T10" fmla="*/ 352 w 1413"/>
                <a:gd name="T11" fmla="*/ 493 h 549"/>
                <a:gd name="T12" fmla="*/ 412 w 1413"/>
                <a:gd name="T13" fmla="*/ 495 h 549"/>
                <a:gd name="T14" fmla="*/ 473 w 1413"/>
                <a:gd name="T15" fmla="*/ 499 h 549"/>
                <a:gd name="T16" fmla="*/ 518 w 1413"/>
                <a:gd name="T17" fmla="*/ 482 h 549"/>
                <a:gd name="T18" fmla="*/ 450 w 1413"/>
                <a:gd name="T19" fmla="*/ 440 h 549"/>
                <a:gd name="T20" fmla="*/ 407 w 1413"/>
                <a:gd name="T21" fmla="*/ 411 h 549"/>
                <a:gd name="T22" fmla="*/ 369 w 1413"/>
                <a:gd name="T23" fmla="*/ 381 h 549"/>
                <a:gd name="T24" fmla="*/ 343 w 1413"/>
                <a:gd name="T25" fmla="*/ 348 h 549"/>
                <a:gd name="T26" fmla="*/ 450 w 1413"/>
                <a:gd name="T27" fmla="*/ 383 h 549"/>
                <a:gd name="T28" fmla="*/ 557 w 1413"/>
                <a:gd name="T29" fmla="*/ 418 h 549"/>
                <a:gd name="T30" fmla="*/ 629 w 1413"/>
                <a:gd name="T31" fmla="*/ 436 h 549"/>
                <a:gd name="T32" fmla="*/ 742 w 1413"/>
                <a:gd name="T33" fmla="*/ 449 h 549"/>
                <a:gd name="T34" fmla="*/ 815 w 1413"/>
                <a:gd name="T35" fmla="*/ 449 h 549"/>
                <a:gd name="T36" fmla="*/ 881 w 1413"/>
                <a:gd name="T37" fmla="*/ 444 h 549"/>
                <a:gd name="T38" fmla="*/ 926 w 1413"/>
                <a:gd name="T39" fmla="*/ 427 h 549"/>
                <a:gd name="T40" fmla="*/ 953 w 1413"/>
                <a:gd name="T41" fmla="*/ 407 h 549"/>
                <a:gd name="T42" fmla="*/ 885 w 1413"/>
                <a:gd name="T43" fmla="*/ 389 h 549"/>
                <a:gd name="T44" fmla="*/ 840 w 1413"/>
                <a:gd name="T45" fmla="*/ 365 h 549"/>
                <a:gd name="T46" fmla="*/ 809 w 1413"/>
                <a:gd name="T47" fmla="*/ 339 h 549"/>
                <a:gd name="T48" fmla="*/ 778 w 1413"/>
                <a:gd name="T49" fmla="*/ 308 h 549"/>
                <a:gd name="T50" fmla="*/ 868 w 1413"/>
                <a:gd name="T51" fmla="*/ 334 h 549"/>
                <a:gd name="T52" fmla="*/ 949 w 1413"/>
                <a:gd name="T53" fmla="*/ 348 h 549"/>
                <a:gd name="T54" fmla="*/ 1034 w 1413"/>
                <a:gd name="T55" fmla="*/ 356 h 549"/>
                <a:gd name="T56" fmla="*/ 1109 w 1413"/>
                <a:gd name="T57" fmla="*/ 352 h 549"/>
                <a:gd name="T58" fmla="*/ 1158 w 1413"/>
                <a:gd name="T59" fmla="*/ 334 h 549"/>
                <a:gd name="T60" fmla="*/ 1179 w 1413"/>
                <a:gd name="T61" fmla="*/ 312 h 549"/>
                <a:gd name="T62" fmla="*/ 1131 w 1413"/>
                <a:gd name="T63" fmla="*/ 291 h 549"/>
                <a:gd name="T64" fmla="*/ 1099 w 1413"/>
                <a:gd name="T65" fmla="*/ 269 h 549"/>
                <a:gd name="T66" fmla="*/ 1071 w 1413"/>
                <a:gd name="T67" fmla="*/ 244 h 549"/>
                <a:gd name="T68" fmla="*/ 1073 w 1413"/>
                <a:gd name="T69" fmla="*/ 229 h 549"/>
                <a:gd name="T70" fmla="*/ 1150 w 1413"/>
                <a:gd name="T71" fmla="*/ 246 h 549"/>
                <a:gd name="T72" fmla="*/ 1233 w 1413"/>
                <a:gd name="T73" fmla="*/ 255 h 549"/>
                <a:gd name="T74" fmla="*/ 1311 w 1413"/>
                <a:gd name="T75" fmla="*/ 253 h 549"/>
                <a:gd name="T76" fmla="*/ 1361 w 1413"/>
                <a:gd name="T77" fmla="*/ 244 h 549"/>
                <a:gd name="T78" fmla="*/ 1393 w 1413"/>
                <a:gd name="T79" fmla="*/ 229 h 549"/>
                <a:gd name="T80" fmla="*/ 1412 w 1413"/>
                <a:gd name="T81" fmla="*/ 205 h 549"/>
                <a:gd name="T82" fmla="*/ 1292 w 1413"/>
                <a:gd name="T83" fmla="*/ 187 h 549"/>
                <a:gd name="T84" fmla="*/ 1087 w 1413"/>
                <a:gd name="T85" fmla="*/ 158 h 549"/>
                <a:gd name="T86" fmla="*/ 868 w 1413"/>
                <a:gd name="T87" fmla="*/ 119 h 549"/>
                <a:gd name="T88" fmla="*/ 670 w 1413"/>
                <a:gd name="T89" fmla="*/ 71 h 549"/>
                <a:gd name="T90" fmla="*/ 486 w 1413"/>
                <a:gd name="T91" fmla="*/ 26 h 549"/>
                <a:gd name="T92" fmla="*/ 392 w 1413"/>
                <a:gd name="T93" fmla="*/ 9 h 549"/>
                <a:gd name="T94" fmla="*/ 314 w 1413"/>
                <a:gd name="T95" fmla="*/ 0 h 549"/>
                <a:gd name="T96" fmla="*/ 247 w 1413"/>
                <a:gd name="T97" fmla="*/ 2 h 549"/>
                <a:gd name="T98" fmla="*/ 201 w 1413"/>
                <a:gd name="T99" fmla="*/ 7 h 549"/>
                <a:gd name="T100" fmla="*/ 158 w 1413"/>
                <a:gd name="T101" fmla="*/ 27 h 549"/>
                <a:gd name="T102" fmla="*/ 124 w 1413"/>
                <a:gd name="T103" fmla="*/ 71 h 549"/>
                <a:gd name="T104" fmla="*/ 111 w 1413"/>
                <a:gd name="T105" fmla="*/ 117 h 549"/>
                <a:gd name="T106" fmla="*/ 96 w 1413"/>
                <a:gd name="T107" fmla="*/ 148 h 549"/>
                <a:gd name="T108" fmla="*/ 68 w 1413"/>
                <a:gd name="T109" fmla="*/ 159 h 549"/>
                <a:gd name="T110" fmla="*/ 28 w 1413"/>
                <a:gd name="T111" fmla="*/ 156 h 549"/>
                <a:gd name="T112" fmla="*/ 0 w 1413"/>
                <a:gd name="T113" fmla="*/ 145 h 549"/>
                <a:gd name="T114" fmla="*/ 0 w 1413"/>
                <a:gd name="T115" fmla="*/ 548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13" h="549">
                  <a:moveTo>
                    <a:pt x="0" y="548"/>
                  </a:moveTo>
                  <a:lnTo>
                    <a:pt x="96" y="537"/>
                  </a:lnTo>
                  <a:lnTo>
                    <a:pt x="175" y="524"/>
                  </a:lnTo>
                  <a:lnTo>
                    <a:pt x="233" y="511"/>
                  </a:lnTo>
                  <a:lnTo>
                    <a:pt x="294" y="499"/>
                  </a:lnTo>
                  <a:lnTo>
                    <a:pt x="352" y="493"/>
                  </a:lnTo>
                  <a:lnTo>
                    <a:pt x="412" y="495"/>
                  </a:lnTo>
                  <a:lnTo>
                    <a:pt x="473" y="499"/>
                  </a:lnTo>
                  <a:lnTo>
                    <a:pt x="518" y="482"/>
                  </a:lnTo>
                  <a:lnTo>
                    <a:pt x="450" y="440"/>
                  </a:lnTo>
                  <a:lnTo>
                    <a:pt x="407" y="411"/>
                  </a:lnTo>
                  <a:lnTo>
                    <a:pt x="369" y="381"/>
                  </a:lnTo>
                  <a:lnTo>
                    <a:pt x="343" y="348"/>
                  </a:lnTo>
                  <a:lnTo>
                    <a:pt x="450" y="383"/>
                  </a:lnTo>
                  <a:lnTo>
                    <a:pt x="557" y="418"/>
                  </a:lnTo>
                  <a:lnTo>
                    <a:pt x="629" y="436"/>
                  </a:lnTo>
                  <a:lnTo>
                    <a:pt x="742" y="449"/>
                  </a:lnTo>
                  <a:lnTo>
                    <a:pt x="815" y="449"/>
                  </a:lnTo>
                  <a:lnTo>
                    <a:pt x="881" y="444"/>
                  </a:lnTo>
                  <a:lnTo>
                    <a:pt x="926" y="427"/>
                  </a:lnTo>
                  <a:lnTo>
                    <a:pt x="953" y="407"/>
                  </a:lnTo>
                  <a:lnTo>
                    <a:pt x="885" y="389"/>
                  </a:lnTo>
                  <a:lnTo>
                    <a:pt x="840" y="365"/>
                  </a:lnTo>
                  <a:lnTo>
                    <a:pt x="809" y="339"/>
                  </a:lnTo>
                  <a:lnTo>
                    <a:pt x="778" y="308"/>
                  </a:lnTo>
                  <a:lnTo>
                    <a:pt x="868" y="334"/>
                  </a:lnTo>
                  <a:lnTo>
                    <a:pt x="949" y="348"/>
                  </a:lnTo>
                  <a:lnTo>
                    <a:pt x="1034" y="356"/>
                  </a:lnTo>
                  <a:lnTo>
                    <a:pt x="1109" y="352"/>
                  </a:lnTo>
                  <a:lnTo>
                    <a:pt x="1158" y="334"/>
                  </a:lnTo>
                  <a:lnTo>
                    <a:pt x="1179" y="312"/>
                  </a:lnTo>
                  <a:lnTo>
                    <a:pt x="1131" y="291"/>
                  </a:lnTo>
                  <a:lnTo>
                    <a:pt x="1099" y="269"/>
                  </a:lnTo>
                  <a:lnTo>
                    <a:pt x="1071" y="244"/>
                  </a:lnTo>
                  <a:lnTo>
                    <a:pt x="1073" y="229"/>
                  </a:lnTo>
                  <a:lnTo>
                    <a:pt x="1150" y="246"/>
                  </a:lnTo>
                  <a:lnTo>
                    <a:pt x="1233" y="255"/>
                  </a:lnTo>
                  <a:lnTo>
                    <a:pt x="1311" y="253"/>
                  </a:lnTo>
                  <a:lnTo>
                    <a:pt x="1361" y="244"/>
                  </a:lnTo>
                  <a:lnTo>
                    <a:pt x="1393" y="229"/>
                  </a:lnTo>
                  <a:lnTo>
                    <a:pt x="1412" y="205"/>
                  </a:lnTo>
                  <a:lnTo>
                    <a:pt x="1292" y="187"/>
                  </a:lnTo>
                  <a:lnTo>
                    <a:pt x="1087" y="158"/>
                  </a:lnTo>
                  <a:lnTo>
                    <a:pt x="868" y="119"/>
                  </a:lnTo>
                  <a:lnTo>
                    <a:pt x="670" y="71"/>
                  </a:lnTo>
                  <a:lnTo>
                    <a:pt x="486" y="26"/>
                  </a:lnTo>
                  <a:lnTo>
                    <a:pt x="392" y="9"/>
                  </a:lnTo>
                  <a:lnTo>
                    <a:pt x="314" y="0"/>
                  </a:lnTo>
                  <a:lnTo>
                    <a:pt x="247" y="2"/>
                  </a:lnTo>
                  <a:lnTo>
                    <a:pt x="201" y="7"/>
                  </a:lnTo>
                  <a:lnTo>
                    <a:pt x="158" y="27"/>
                  </a:lnTo>
                  <a:lnTo>
                    <a:pt x="124" y="71"/>
                  </a:lnTo>
                  <a:lnTo>
                    <a:pt x="111" y="117"/>
                  </a:lnTo>
                  <a:lnTo>
                    <a:pt x="96" y="148"/>
                  </a:lnTo>
                  <a:lnTo>
                    <a:pt x="68" y="159"/>
                  </a:lnTo>
                  <a:lnTo>
                    <a:pt x="28" y="156"/>
                  </a:lnTo>
                  <a:lnTo>
                    <a:pt x="0" y="145"/>
                  </a:lnTo>
                  <a:lnTo>
                    <a:pt x="0" y="54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656212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solidFill>
            <a:schemeClr val="accent2"/>
          </a:soli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bg2"/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bg2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bg2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bg2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bg2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bg2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bg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bg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bg2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16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Muhammad Asad Khan, MD, FACS, RVT</a:t>
            </a:r>
          </a:p>
          <a:p>
            <a:r>
              <a:rPr lang="en-US" dirty="0"/>
              <a:t>Vascular Surgeon</a:t>
            </a:r>
          </a:p>
          <a:p>
            <a:r>
              <a:rPr lang="en-US" dirty="0"/>
              <a:t>St. Joseph’s Health, Syracuse NY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Vascular case presentation</a:t>
            </a:r>
          </a:p>
        </p:txBody>
      </p:sp>
    </p:spTree>
    <p:extLst>
      <p:ext uri="{BB962C8B-B14F-4D97-AF65-F5344CB8AC3E}">
        <p14:creationId xmlns:p14="http://schemas.microsoft.com/office/powerpoint/2010/main" val="129764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D9FEA60-6DE9-90A5-9476-CB27BBE186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5705" y="64168"/>
            <a:ext cx="6697663" cy="6697663"/>
          </a:xfrm>
        </p:spPr>
      </p:pic>
    </p:spTree>
    <p:extLst>
      <p:ext uri="{BB962C8B-B14F-4D97-AF65-F5344CB8AC3E}">
        <p14:creationId xmlns:p14="http://schemas.microsoft.com/office/powerpoint/2010/main" val="388823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BD8C19-52BD-406C-FAE2-8DF8559333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7685" y="80211"/>
            <a:ext cx="6641515" cy="6641515"/>
          </a:xfrm>
        </p:spPr>
      </p:pic>
    </p:spTree>
    <p:extLst>
      <p:ext uri="{BB962C8B-B14F-4D97-AF65-F5344CB8AC3E}">
        <p14:creationId xmlns:p14="http://schemas.microsoft.com/office/powerpoint/2010/main" val="272061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6FB010A-ED62-6DE2-A183-CE336FC8EF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7791" y="96254"/>
            <a:ext cx="6641514" cy="6641514"/>
          </a:xfrm>
        </p:spPr>
      </p:pic>
    </p:spTree>
    <p:extLst>
      <p:ext uri="{BB962C8B-B14F-4D97-AF65-F5344CB8AC3E}">
        <p14:creationId xmlns:p14="http://schemas.microsoft.com/office/powerpoint/2010/main" val="387153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1F969D9-C66A-F8D9-C7C0-15A926AD61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9769" y="88232"/>
            <a:ext cx="6681620" cy="6681620"/>
          </a:xfrm>
        </p:spPr>
      </p:pic>
    </p:spTree>
    <p:extLst>
      <p:ext uri="{BB962C8B-B14F-4D97-AF65-F5344CB8AC3E}">
        <p14:creationId xmlns:p14="http://schemas.microsoft.com/office/powerpoint/2010/main" val="210860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18928C7-5E79-29B7-3148-4D65A662BD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5895" y="104358"/>
            <a:ext cx="6633410" cy="6633410"/>
          </a:xfrm>
        </p:spPr>
      </p:pic>
    </p:spTree>
    <p:extLst>
      <p:ext uri="{BB962C8B-B14F-4D97-AF65-F5344CB8AC3E}">
        <p14:creationId xmlns:p14="http://schemas.microsoft.com/office/powerpoint/2010/main" val="36339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942AAC9-C00C-C4C7-8DD2-8EE013CE60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courier"/>
              </a:rPr>
              <a:t>Left subclavian artery cutdown.</a:t>
            </a:r>
            <a:endParaRPr lang="en-US" sz="24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l" rtl="0"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courier"/>
              </a:rPr>
              <a:t>Right groin cutdown redo.</a:t>
            </a:r>
            <a:endParaRPr lang="en-US" sz="24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l" rtl="0"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courier"/>
              </a:rPr>
              <a:t>Left groin cutdown.</a:t>
            </a:r>
            <a:endParaRPr lang="en-US" sz="24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l" rtl="0"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courier"/>
              </a:rPr>
              <a:t>Endovascular repair thoracic aortic aneurysm with Medtronic Valiant device.</a:t>
            </a:r>
            <a:endParaRPr lang="en-US" sz="24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l" rtl="0"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courier"/>
              </a:rPr>
              <a:t>Left to right femoral-to-femoral bypass using 8 mm </a:t>
            </a:r>
            <a:r>
              <a:rPr lang="en-US" sz="2400" b="0" i="0" u="none" strike="noStrike" baseline="0" dirty="0" err="1">
                <a:solidFill>
                  <a:srgbClr val="000000"/>
                </a:solidFill>
                <a:latin typeface="courier"/>
              </a:rPr>
              <a:t>Hemashield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courier"/>
              </a:rPr>
              <a:t> graft.</a:t>
            </a:r>
          </a:p>
          <a:p>
            <a:pPr algn="l" rtl="0"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courier"/>
              </a:rPr>
              <a:t>TAVR subclavian approach</a:t>
            </a:r>
            <a:endParaRPr lang="en-US" sz="24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2204D0F-B39A-B690-48E1-0FA561E20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Surgery 2021</a:t>
            </a:r>
          </a:p>
        </p:txBody>
      </p:sp>
    </p:spTree>
    <p:extLst>
      <p:ext uri="{BB962C8B-B14F-4D97-AF65-F5344CB8AC3E}">
        <p14:creationId xmlns:p14="http://schemas.microsoft.com/office/powerpoint/2010/main" val="377564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4F7D618-CD18-CFF9-E6A4-DD80570F48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9874" y="104274"/>
            <a:ext cx="6633493" cy="6633493"/>
          </a:xfrm>
        </p:spPr>
      </p:pic>
    </p:spTree>
    <p:extLst>
      <p:ext uri="{BB962C8B-B14F-4D97-AF65-F5344CB8AC3E}">
        <p14:creationId xmlns:p14="http://schemas.microsoft.com/office/powerpoint/2010/main" val="363744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5619207-0D4E-F0E8-FB9F-A0AFDB7E7D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1726" y="40189"/>
            <a:ext cx="6721641" cy="6721641"/>
          </a:xfrm>
        </p:spPr>
      </p:pic>
    </p:spTree>
    <p:extLst>
      <p:ext uri="{BB962C8B-B14F-4D97-AF65-F5344CB8AC3E}">
        <p14:creationId xmlns:p14="http://schemas.microsoft.com/office/powerpoint/2010/main" val="53800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B93CA5-C66A-4648-D6C7-4D09615992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3726" y="72189"/>
            <a:ext cx="6729747" cy="6729747"/>
          </a:xfrm>
        </p:spPr>
      </p:pic>
    </p:spTree>
    <p:extLst>
      <p:ext uri="{BB962C8B-B14F-4D97-AF65-F5344CB8AC3E}">
        <p14:creationId xmlns:p14="http://schemas.microsoft.com/office/powerpoint/2010/main" val="302082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0EE89A5-EF9E-3A53-9FB7-79DD3932EC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1726" y="40189"/>
            <a:ext cx="6761747" cy="6761747"/>
          </a:xfrm>
        </p:spPr>
      </p:pic>
    </p:spTree>
    <p:extLst>
      <p:ext uri="{BB962C8B-B14F-4D97-AF65-F5344CB8AC3E}">
        <p14:creationId xmlns:p14="http://schemas.microsoft.com/office/powerpoint/2010/main" val="24997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First surgery- 12/2021</a:t>
            </a:r>
          </a:p>
          <a:p>
            <a:pPr lvl="0"/>
            <a:r>
              <a:rPr lang="en-US" dirty="0"/>
              <a:t>Second surgery- 10/2022</a:t>
            </a:r>
          </a:p>
          <a:p>
            <a:pPr lvl="0"/>
            <a:r>
              <a:rPr lang="en-US" dirty="0"/>
              <a:t>Third surgery – 5/2023</a:t>
            </a:r>
          </a:p>
          <a:p>
            <a:pPr lvl="0"/>
            <a:r>
              <a:rPr lang="en-US" dirty="0"/>
              <a:t>Fourth surgery- 2/2025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Complex thoracoabdominal aneurysm with dissection</a:t>
            </a:r>
          </a:p>
        </p:txBody>
      </p:sp>
    </p:spTree>
    <p:extLst>
      <p:ext uri="{BB962C8B-B14F-4D97-AF65-F5344CB8AC3E}">
        <p14:creationId xmlns:p14="http://schemas.microsoft.com/office/powerpoint/2010/main" val="43551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8798BD3-0F04-6831-20D8-7494C9EAC8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Increased descending thoracic aortic aneurysm to 6 to 7</a:t>
            </a:r>
          </a:p>
          <a:p>
            <a:r>
              <a:rPr lang="en-US" dirty="0"/>
              <a:t>Increased AAA to 5.4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8B0501-8670-C3E0-97F5-F3D3872B5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 Surgery- 2022</a:t>
            </a:r>
          </a:p>
        </p:txBody>
      </p:sp>
    </p:spTree>
    <p:extLst>
      <p:ext uri="{BB962C8B-B14F-4D97-AF65-F5344CB8AC3E}">
        <p14:creationId xmlns:p14="http://schemas.microsoft.com/office/powerpoint/2010/main" val="65203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83A6AE7-5F21-1A47-8987-D93C8B4E69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9769" y="88232"/>
            <a:ext cx="6649536" cy="6649536"/>
          </a:xfrm>
        </p:spPr>
      </p:pic>
    </p:spTree>
    <p:extLst>
      <p:ext uri="{BB962C8B-B14F-4D97-AF65-F5344CB8AC3E}">
        <p14:creationId xmlns:p14="http://schemas.microsoft.com/office/powerpoint/2010/main" val="66712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E4DB49-1EBD-C426-77F0-30C8B6A422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1749" y="80212"/>
            <a:ext cx="6657556" cy="6657556"/>
          </a:xfrm>
        </p:spPr>
      </p:pic>
    </p:spTree>
    <p:extLst>
      <p:ext uri="{BB962C8B-B14F-4D97-AF65-F5344CB8AC3E}">
        <p14:creationId xmlns:p14="http://schemas.microsoft.com/office/powerpoint/2010/main" val="10633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C9C7791-719C-E76D-DBC7-7FE3E4919B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1832" y="80295"/>
            <a:ext cx="6681535" cy="6681535"/>
          </a:xfrm>
        </p:spPr>
      </p:pic>
    </p:spTree>
    <p:extLst>
      <p:ext uri="{BB962C8B-B14F-4D97-AF65-F5344CB8AC3E}">
        <p14:creationId xmlns:p14="http://schemas.microsoft.com/office/powerpoint/2010/main" val="66971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1B72D49-6304-0893-7D3D-3842DE4628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9747" y="48210"/>
            <a:ext cx="6745706" cy="6745706"/>
          </a:xfrm>
        </p:spPr>
      </p:pic>
    </p:spTree>
    <p:extLst>
      <p:ext uri="{BB962C8B-B14F-4D97-AF65-F5344CB8AC3E}">
        <p14:creationId xmlns:p14="http://schemas.microsoft.com/office/powerpoint/2010/main" val="80660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21BB4FA-DF30-D784-E4F2-C4A4CFFC78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1749" y="80212"/>
            <a:ext cx="6697662" cy="6697662"/>
          </a:xfrm>
        </p:spPr>
      </p:pic>
    </p:spTree>
    <p:extLst>
      <p:ext uri="{BB962C8B-B14F-4D97-AF65-F5344CB8AC3E}">
        <p14:creationId xmlns:p14="http://schemas.microsoft.com/office/powerpoint/2010/main" val="208805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91DBB39-A5D5-1052-E0E6-2A01311869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3705" y="32168"/>
            <a:ext cx="6753727" cy="6753727"/>
          </a:xfrm>
        </p:spPr>
      </p:pic>
    </p:spTree>
    <p:extLst>
      <p:ext uri="{BB962C8B-B14F-4D97-AF65-F5344CB8AC3E}">
        <p14:creationId xmlns:p14="http://schemas.microsoft.com/office/powerpoint/2010/main" val="177784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66C9C11-4A1C-7FAB-8C92-0BDD3F93BB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3705" y="32168"/>
            <a:ext cx="6777790" cy="6777790"/>
          </a:xfrm>
        </p:spPr>
      </p:pic>
    </p:spTree>
    <p:extLst>
      <p:ext uri="{BB962C8B-B14F-4D97-AF65-F5344CB8AC3E}">
        <p14:creationId xmlns:p14="http://schemas.microsoft.com/office/powerpoint/2010/main" val="426222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912E1BD-6CBC-2042-C81D-2A492C57BC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94360" indent="-457200" algn="l" rtl="0"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courier"/>
              </a:rPr>
              <a:t>Endovascular repair of thoracoabdominal aneurysm using a Medtronic Valiant stent system, 38 x 38 x 200 mm.</a:t>
            </a:r>
            <a:endParaRPr lang="en-US" sz="24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594360" indent="-457200" algn="l" rtl="0"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courier"/>
              </a:rPr>
              <a:t>Redo right groin dissection.</a:t>
            </a:r>
            <a:endParaRPr lang="en-US" sz="24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3635A3F-818A-0761-E4EF-1574B5853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 Surgery -2022</a:t>
            </a:r>
          </a:p>
        </p:txBody>
      </p:sp>
    </p:spTree>
    <p:extLst>
      <p:ext uri="{BB962C8B-B14F-4D97-AF65-F5344CB8AC3E}">
        <p14:creationId xmlns:p14="http://schemas.microsoft.com/office/powerpoint/2010/main" val="22196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A943B8-2336-911E-2A91-AA4E25F1A3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3833" y="112296"/>
            <a:ext cx="6641514" cy="6641514"/>
          </a:xfrm>
        </p:spPr>
      </p:pic>
    </p:spTree>
    <p:extLst>
      <p:ext uri="{BB962C8B-B14F-4D97-AF65-F5344CB8AC3E}">
        <p14:creationId xmlns:p14="http://schemas.microsoft.com/office/powerpoint/2010/main" val="374369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8798BD3-0F04-6831-20D8-7494C9EAC8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61 years</a:t>
            </a:r>
          </a:p>
          <a:p>
            <a:r>
              <a:rPr lang="en-US" dirty="0"/>
              <a:t>Known connective tissue disorder</a:t>
            </a:r>
          </a:p>
          <a:p>
            <a:r>
              <a:rPr lang="en-US" dirty="0"/>
              <a:t>Open aortic valve and ascending aortic repair 2007</a:t>
            </a:r>
          </a:p>
          <a:p>
            <a:r>
              <a:rPr lang="en-US" dirty="0"/>
              <a:t>Known aortic dissection type B</a:t>
            </a:r>
          </a:p>
          <a:p>
            <a:r>
              <a:rPr lang="en-US" dirty="0"/>
              <a:t>Progressive shortness of breath</a:t>
            </a:r>
          </a:p>
          <a:p>
            <a:r>
              <a:rPr lang="en-US" dirty="0"/>
              <a:t>Increased descending thoracic aortic aneurysm to 7.7</a:t>
            </a:r>
          </a:p>
          <a:p>
            <a:r>
              <a:rPr lang="en-US" dirty="0"/>
              <a:t>Increased AAA to 5.1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8B0501-8670-C3E0-97F5-F3D3872B5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Surgery- 2021</a:t>
            </a:r>
          </a:p>
        </p:txBody>
      </p:sp>
    </p:spTree>
    <p:extLst>
      <p:ext uri="{BB962C8B-B14F-4D97-AF65-F5344CB8AC3E}">
        <p14:creationId xmlns:p14="http://schemas.microsoft.com/office/powerpoint/2010/main" val="393298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00053A9-1C8D-BBF5-1F25-FA3945EB96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3727" y="72190"/>
            <a:ext cx="6721642" cy="6721642"/>
          </a:xfrm>
        </p:spPr>
      </p:pic>
    </p:spTree>
    <p:extLst>
      <p:ext uri="{BB962C8B-B14F-4D97-AF65-F5344CB8AC3E}">
        <p14:creationId xmlns:p14="http://schemas.microsoft.com/office/powerpoint/2010/main" val="212572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8798BD3-0F04-6831-20D8-7494C9EAC8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Increased thoracic from 7 to 9</a:t>
            </a:r>
          </a:p>
          <a:p>
            <a:r>
              <a:rPr lang="en-US" dirty="0"/>
              <a:t>AAA still 5.4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8B0501-8670-C3E0-97F5-F3D3872B5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Third Surgery- 2023</a:t>
            </a:r>
          </a:p>
        </p:txBody>
      </p:sp>
    </p:spTree>
    <p:extLst>
      <p:ext uri="{BB962C8B-B14F-4D97-AF65-F5344CB8AC3E}">
        <p14:creationId xmlns:p14="http://schemas.microsoft.com/office/powerpoint/2010/main" val="362122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DB60181-4A9C-2AF2-C015-2B788A67E9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3726" y="72189"/>
            <a:ext cx="6689641" cy="6689641"/>
          </a:xfrm>
        </p:spPr>
      </p:pic>
    </p:spTree>
    <p:extLst>
      <p:ext uri="{BB962C8B-B14F-4D97-AF65-F5344CB8AC3E}">
        <p14:creationId xmlns:p14="http://schemas.microsoft.com/office/powerpoint/2010/main" val="115626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8E35649-C87A-BC4D-714A-EC9133E8DD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5705" y="64168"/>
            <a:ext cx="6697663" cy="6697663"/>
          </a:xfrm>
        </p:spPr>
      </p:pic>
    </p:spTree>
    <p:extLst>
      <p:ext uri="{BB962C8B-B14F-4D97-AF65-F5344CB8AC3E}">
        <p14:creationId xmlns:p14="http://schemas.microsoft.com/office/powerpoint/2010/main" val="281243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5A2D16-AE19-BD42-342C-323F9054AB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9769" y="88232"/>
            <a:ext cx="6673599" cy="6673599"/>
          </a:xfrm>
        </p:spPr>
      </p:pic>
    </p:spTree>
    <p:extLst>
      <p:ext uri="{BB962C8B-B14F-4D97-AF65-F5344CB8AC3E}">
        <p14:creationId xmlns:p14="http://schemas.microsoft.com/office/powerpoint/2010/main" val="344773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3E5F6E-917B-5E3E-FDB9-B8ED1C023F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9747" y="48210"/>
            <a:ext cx="6729664" cy="6729664"/>
          </a:xfrm>
        </p:spPr>
      </p:pic>
    </p:spTree>
    <p:extLst>
      <p:ext uri="{BB962C8B-B14F-4D97-AF65-F5344CB8AC3E}">
        <p14:creationId xmlns:p14="http://schemas.microsoft.com/office/powerpoint/2010/main" val="285297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ABDD0F0-086E-460C-9660-52DC00824F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courier"/>
              </a:rPr>
              <a:t>Endovascular repair of thoracoabdominal aneurysm using Medtronic Valiant </a:t>
            </a:r>
            <a:r>
              <a:rPr lang="en-US" sz="2400" b="0" i="0" u="none" strike="noStrike" baseline="0" dirty="0" err="1">
                <a:solidFill>
                  <a:srgbClr val="000000"/>
                </a:solidFill>
                <a:latin typeface="courier"/>
              </a:rPr>
              <a:t>Captivia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courier"/>
              </a:rPr>
              <a:t> device.</a:t>
            </a:r>
            <a:endParaRPr lang="en-US" sz="24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l" rtl="0"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courier"/>
              </a:rPr>
              <a:t>Celiac artery angiogram.</a:t>
            </a:r>
            <a:endParaRPr lang="en-US" sz="24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l" rtl="0"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courier"/>
              </a:rPr>
              <a:t>Celiac artery balloon expandable stent placement, 7 x 57 mm.</a:t>
            </a:r>
            <a:endParaRPr lang="en-US" sz="24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l" rtl="0"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courier"/>
              </a:rPr>
              <a:t>Bilateral redo groin dissection.</a:t>
            </a:r>
            <a:endParaRPr lang="en-US" sz="24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741911C-2EF6-2710-F3B7-455A4367D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Third Surgery- 2023</a:t>
            </a:r>
          </a:p>
        </p:txBody>
      </p:sp>
    </p:spTree>
    <p:extLst>
      <p:ext uri="{BB962C8B-B14F-4D97-AF65-F5344CB8AC3E}">
        <p14:creationId xmlns:p14="http://schemas.microsoft.com/office/powerpoint/2010/main" val="231942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49592F-0AC6-99A5-A7F7-2529536190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5811" y="104274"/>
            <a:ext cx="6649452" cy="6649452"/>
          </a:xfrm>
        </p:spPr>
      </p:pic>
    </p:spTree>
    <p:extLst>
      <p:ext uri="{BB962C8B-B14F-4D97-AF65-F5344CB8AC3E}">
        <p14:creationId xmlns:p14="http://schemas.microsoft.com/office/powerpoint/2010/main" val="418371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63CE81-BC58-6C20-1E51-5EAB140713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1832" y="80295"/>
            <a:ext cx="6649367" cy="6649367"/>
          </a:xfrm>
        </p:spPr>
      </p:pic>
    </p:spTree>
    <p:extLst>
      <p:ext uri="{BB962C8B-B14F-4D97-AF65-F5344CB8AC3E}">
        <p14:creationId xmlns:p14="http://schemas.microsoft.com/office/powerpoint/2010/main" val="85272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067117-164D-49E4-2476-C2CCD78C1B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7791" y="96254"/>
            <a:ext cx="6625388" cy="6625388"/>
          </a:xfrm>
        </p:spPr>
      </p:pic>
    </p:spTree>
    <p:extLst>
      <p:ext uri="{BB962C8B-B14F-4D97-AF65-F5344CB8AC3E}">
        <p14:creationId xmlns:p14="http://schemas.microsoft.com/office/powerpoint/2010/main" val="262677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B15C056-DF46-579B-54CC-ED26529A89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8737" y="176462"/>
            <a:ext cx="6312653" cy="6464970"/>
          </a:xfrm>
        </p:spPr>
      </p:pic>
    </p:spTree>
    <p:extLst>
      <p:ext uri="{BB962C8B-B14F-4D97-AF65-F5344CB8AC3E}">
        <p14:creationId xmlns:p14="http://schemas.microsoft.com/office/powerpoint/2010/main" val="211640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8F4B4C9-4D3C-2EF7-192B-1BCA99B74A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9874" y="128337"/>
            <a:ext cx="6601409" cy="6601409"/>
          </a:xfrm>
        </p:spPr>
      </p:pic>
    </p:spTree>
    <p:extLst>
      <p:ext uri="{BB962C8B-B14F-4D97-AF65-F5344CB8AC3E}">
        <p14:creationId xmlns:p14="http://schemas.microsoft.com/office/powerpoint/2010/main" val="242335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8798BD3-0F04-6831-20D8-7494C9EAC8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Severe abdominal/chest pain</a:t>
            </a:r>
          </a:p>
          <a:p>
            <a:r>
              <a:rPr lang="en-US" dirty="0"/>
              <a:t>Shock</a:t>
            </a:r>
          </a:p>
          <a:p>
            <a:r>
              <a:rPr lang="en-US" dirty="0"/>
              <a:t>Infrarenal AAA 8 cm with rupture- previously 5.4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8B0501-8670-C3E0-97F5-F3D3872B5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Fourth Surgery- 2025</a:t>
            </a:r>
          </a:p>
        </p:txBody>
      </p:sp>
    </p:spTree>
    <p:extLst>
      <p:ext uri="{BB962C8B-B14F-4D97-AF65-F5344CB8AC3E}">
        <p14:creationId xmlns:p14="http://schemas.microsoft.com/office/powerpoint/2010/main" val="369159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0A410E-B9FB-2CF3-7511-A878B4D39C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1749" y="80212"/>
            <a:ext cx="6657556" cy="6657556"/>
          </a:xfrm>
        </p:spPr>
      </p:pic>
    </p:spTree>
    <p:extLst>
      <p:ext uri="{BB962C8B-B14F-4D97-AF65-F5344CB8AC3E}">
        <p14:creationId xmlns:p14="http://schemas.microsoft.com/office/powerpoint/2010/main" val="361865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EA44AE5-9D6A-6013-02E5-B1A8C79B4B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5811" y="104274"/>
            <a:ext cx="6633494" cy="6633494"/>
          </a:xfrm>
        </p:spPr>
      </p:pic>
    </p:spTree>
    <p:extLst>
      <p:ext uri="{BB962C8B-B14F-4D97-AF65-F5344CB8AC3E}">
        <p14:creationId xmlns:p14="http://schemas.microsoft.com/office/powerpoint/2010/main" val="22200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C3E8095-0F93-C238-913B-36775D3EF8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3811" y="72274"/>
            <a:ext cx="6705600" cy="6705600"/>
          </a:xfrm>
        </p:spPr>
      </p:pic>
    </p:spTree>
    <p:extLst>
      <p:ext uri="{BB962C8B-B14F-4D97-AF65-F5344CB8AC3E}">
        <p14:creationId xmlns:p14="http://schemas.microsoft.com/office/powerpoint/2010/main" val="201542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40C9C4-C37D-8FF3-7F23-687A429E65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1853" y="120316"/>
            <a:ext cx="6665579" cy="6665579"/>
          </a:xfrm>
        </p:spPr>
      </p:pic>
    </p:spTree>
    <p:extLst>
      <p:ext uri="{BB962C8B-B14F-4D97-AF65-F5344CB8AC3E}">
        <p14:creationId xmlns:p14="http://schemas.microsoft.com/office/powerpoint/2010/main" val="255745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1D85E4D-0BD6-0A92-9954-17808AABAD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94360" indent="-457200" algn="l" rtl="0"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courier"/>
              </a:rPr>
              <a:t>Endovascular repair of ruptured </a:t>
            </a:r>
            <a:r>
              <a:rPr lang="en-US" sz="2400" b="0" i="0" u="none" strike="noStrike" baseline="0" dirty="0" err="1">
                <a:solidFill>
                  <a:srgbClr val="000000"/>
                </a:solidFill>
                <a:latin typeface="courier"/>
              </a:rPr>
              <a:t>juxtarenal</a:t>
            </a:r>
            <a:r>
              <a:rPr lang="en-US" sz="2400" b="0" i="0" u="none" strike="noStrike" baseline="0" dirty="0">
                <a:solidFill>
                  <a:srgbClr val="000000"/>
                </a:solidFill>
                <a:latin typeface="courier"/>
              </a:rPr>
              <a:t> abdominal aortic aneurysm using endovascular Medtronic stent.</a:t>
            </a:r>
            <a:endParaRPr lang="en-US" sz="24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594360" indent="-457200" algn="l" rtl="0"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courier"/>
              </a:rPr>
              <a:t>Right subclavian cutdown.</a:t>
            </a:r>
            <a:endParaRPr lang="en-US" sz="24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594360" indent="-457200" algn="l" rtl="0"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courier"/>
              </a:rPr>
              <a:t>Right renal artery self-expanding covered stent placement.</a:t>
            </a:r>
            <a:endParaRPr lang="en-US" sz="24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594360" indent="-457200" algn="l" rtl="0"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courier"/>
              </a:rPr>
              <a:t>Right renal artery angioplasty.</a:t>
            </a:r>
            <a:endParaRPr lang="en-US" sz="24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594360" indent="-457200" algn="l" rtl="0">
              <a:buFont typeface="+mj-lt"/>
              <a:buAutoNum type="arabicPeriod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courier"/>
              </a:rPr>
              <a:t>Redo bilateral groin dissections.</a:t>
            </a:r>
            <a:endParaRPr lang="en-US" sz="24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137160" indent="0" algn="l" rtl="0">
              <a:buNone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courier"/>
              </a:rPr>
              <a:t> </a:t>
            </a:r>
            <a:endParaRPr lang="en-US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D36F396-0D31-C82D-3517-2A0207371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Fourth Surgery- 2025</a:t>
            </a:r>
          </a:p>
        </p:txBody>
      </p:sp>
    </p:spTree>
    <p:extLst>
      <p:ext uri="{BB962C8B-B14F-4D97-AF65-F5344CB8AC3E}">
        <p14:creationId xmlns:p14="http://schemas.microsoft.com/office/powerpoint/2010/main" val="271876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5C80560-2222-E9FF-63DB-5A7E9655E0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5811" y="104274"/>
            <a:ext cx="6657473" cy="6657473"/>
          </a:xfrm>
        </p:spPr>
      </p:pic>
    </p:spTree>
    <p:extLst>
      <p:ext uri="{BB962C8B-B14F-4D97-AF65-F5344CB8AC3E}">
        <p14:creationId xmlns:p14="http://schemas.microsoft.com/office/powerpoint/2010/main" val="315191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F3E7283-C158-7C91-985E-FE6A907E69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1853" y="120316"/>
            <a:ext cx="6601326" cy="6601326"/>
          </a:xfrm>
        </p:spPr>
      </p:pic>
    </p:spTree>
    <p:extLst>
      <p:ext uri="{BB962C8B-B14F-4D97-AF65-F5344CB8AC3E}">
        <p14:creationId xmlns:p14="http://schemas.microsoft.com/office/powerpoint/2010/main" val="139284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D8B0EF-0E73-7270-A659-3A069C97F8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5789" y="64252"/>
            <a:ext cx="6697495" cy="6697495"/>
          </a:xfrm>
        </p:spPr>
      </p:pic>
    </p:spTree>
    <p:extLst>
      <p:ext uri="{BB962C8B-B14F-4D97-AF65-F5344CB8AC3E}">
        <p14:creationId xmlns:p14="http://schemas.microsoft.com/office/powerpoint/2010/main" val="360654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5B4295D-177A-9CA5-03CE-B261C729D1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0084" y="168443"/>
            <a:ext cx="6505157" cy="6545262"/>
          </a:xfrm>
        </p:spPr>
      </p:pic>
    </p:spTree>
    <p:extLst>
      <p:ext uri="{BB962C8B-B14F-4D97-AF65-F5344CB8AC3E}">
        <p14:creationId xmlns:p14="http://schemas.microsoft.com/office/powerpoint/2010/main" val="100980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ABF507A-9D34-8924-6A17-B314B362A1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1833" y="80296"/>
            <a:ext cx="6697578" cy="6697578"/>
          </a:xfrm>
        </p:spPr>
      </p:pic>
    </p:spTree>
    <p:extLst>
      <p:ext uri="{BB962C8B-B14F-4D97-AF65-F5344CB8AC3E}">
        <p14:creationId xmlns:p14="http://schemas.microsoft.com/office/powerpoint/2010/main" val="171839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rawford classification of thoracoabdominal aortic aneurysms (TAAAs) modified according to Safi [7]. Rates of spinal cord ischemia (SCI) vary between 6.3% (class II) and 1.4% (class IV) after surgical or endovascular aortic repair.">
            <a:extLst>
              <a:ext uri="{FF2B5EF4-FFF2-40B4-BE49-F238E27FC236}">
                <a16:creationId xmlns:a16="http://schemas.microsoft.com/office/drawing/2014/main" id="{DDC77060-BD52-183B-A132-284A2CE049E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" y="1677919"/>
            <a:ext cx="10972800" cy="455372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80F0190-5C76-6D50-B5A3-A84859A9B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Thoracoabdominal aneurysms</a:t>
            </a:r>
          </a:p>
        </p:txBody>
      </p:sp>
    </p:spTree>
    <p:extLst>
      <p:ext uri="{BB962C8B-B14F-4D97-AF65-F5344CB8AC3E}">
        <p14:creationId xmlns:p14="http://schemas.microsoft.com/office/powerpoint/2010/main" val="171702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62129D8E-E1EE-3516-C988-2884073419C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8520" y="1417638"/>
            <a:ext cx="8880797" cy="4249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D4DA229-057B-38B6-F263-B1401A7A9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repair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2FCDDB-5D50-21BE-0661-B4264EB323D4}"/>
              </a:ext>
            </a:extLst>
          </p:cNvPr>
          <p:cNvSpPr txBox="1"/>
          <p:nvPr/>
        </p:nvSpPr>
        <p:spPr>
          <a:xfrm>
            <a:off x="352924" y="5730953"/>
            <a:ext cx="116676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7160" indent="0" algn="l">
              <a:buNone/>
            </a:pPr>
            <a:r>
              <a:rPr lang="en-US" b="0" i="0" dirty="0">
                <a:effectLst/>
                <a:latin typeface="Elsevier Sans"/>
              </a:rPr>
              <a:t>Comparison of open surgical techniques for repair of types III and IV thoracoabdominal aortic aneurysms. </a:t>
            </a:r>
            <a:r>
              <a:rPr lang="en-US" b="0" i="0" dirty="0">
                <a:effectLst/>
                <a:latin typeface="Helvetica Neue"/>
              </a:rPr>
              <a:t>Rana, Muhammad A. et al. Journal of Vascular Surgery, Volume 67, Issue 3, 713 - 721</a:t>
            </a:r>
          </a:p>
        </p:txBody>
      </p:sp>
    </p:spTree>
    <p:extLst>
      <p:ext uri="{BB962C8B-B14F-4D97-AF65-F5344CB8AC3E}">
        <p14:creationId xmlns:p14="http://schemas.microsoft.com/office/powerpoint/2010/main" val="143718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1DDC973-1C98-5464-2B9F-F6C7D400A2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1450" y="5800725"/>
            <a:ext cx="11410950" cy="649289"/>
          </a:xfrm>
        </p:spPr>
        <p:txBody>
          <a:bodyPr>
            <a:normAutofit fontScale="70000" lnSpcReduction="20000"/>
          </a:bodyPr>
          <a:lstStyle/>
          <a:p>
            <a:pPr marL="137160" indent="0" algn="l">
              <a:buNone/>
            </a:pPr>
            <a:r>
              <a:rPr lang="en-US" b="0" i="0" dirty="0">
                <a:effectLst/>
                <a:latin typeface="Elsevier Sans"/>
              </a:rPr>
              <a:t>Total abdominal debranching hybrid thoracoabdominal aortic aneurysm repair versus chimneys and snorkels</a:t>
            </a:r>
          </a:p>
          <a:p>
            <a:pPr marL="137160" indent="0" algn="l">
              <a:buNone/>
            </a:pPr>
            <a:r>
              <a:rPr lang="en-US" b="0" i="0" dirty="0">
                <a:effectLst/>
                <a:latin typeface="Helvetica Neue"/>
              </a:rPr>
              <a:t>Tanaka, Akiko et al. JTCVS Techniques, Volume 10, 28 - 33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C24BE6C-8A4F-85C9-E0C0-4DDB85AF1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Hybrid repair</a:t>
            </a:r>
          </a:p>
        </p:txBody>
      </p:sp>
      <p:pic>
        <p:nvPicPr>
          <p:cNvPr id="1026" name="Picture 2" descr="Total abdominal debranching hybrid thoracoabdominal aortic aneurysm repair  versus chimneys and snorkels - JTCVS Techniques">
            <a:extLst>
              <a:ext uri="{FF2B5EF4-FFF2-40B4-BE49-F238E27FC236}">
                <a16:creationId xmlns:a16="http://schemas.microsoft.com/office/drawing/2014/main" id="{F9B47E87-A1A1-2676-C9EF-2B7874E62BD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58" y="1275347"/>
            <a:ext cx="9725152" cy="430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289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DD8A2D2-497D-F0A4-D7A5-976253AC77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8600" y="5848350"/>
            <a:ext cx="11353800" cy="963614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Gustavo S. </a:t>
            </a:r>
            <a:r>
              <a:rPr lang="en-US" dirty="0" err="1"/>
              <a:t>Oderich</a:t>
            </a:r>
            <a:r>
              <a:rPr lang="en-US" dirty="0"/>
              <a:t>, Thomas L. Forbes, </a:t>
            </a:r>
            <a:r>
              <a:rPr lang="en-US" dirty="0" err="1"/>
              <a:t>Rabih</a:t>
            </a:r>
            <a:r>
              <a:rPr lang="en-US" dirty="0"/>
              <a:t> </a:t>
            </a:r>
            <a:r>
              <a:rPr lang="en-US" dirty="0" err="1"/>
              <a:t>Chaer</a:t>
            </a:r>
            <a:r>
              <a:rPr lang="en-US" dirty="0"/>
              <a:t>, Mark G. Davies, Thomas F. Lindsay, Tara </a:t>
            </a:r>
            <a:r>
              <a:rPr lang="en-US" dirty="0" err="1"/>
              <a:t>Mastracci</a:t>
            </a:r>
            <a:r>
              <a:rPr lang="en-US" dirty="0"/>
              <a:t>, Michael J. Singh, Carlos </a:t>
            </a:r>
            <a:r>
              <a:rPr lang="en-US" dirty="0" err="1"/>
              <a:t>Timaran</a:t>
            </a:r>
            <a:r>
              <a:rPr lang="en-US" dirty="0"/>
              <a:t>, Edward Y. Woo, Reporting standards for endovascular aortic repair of aneurysms involving the renal-mesenteric arteries, Journal of Vascular Surgery, Volume 73, Issue 1, Supplement,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237900A-4AFF-ECE2-5751-ED32B57FF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Endovascular repair- fenestrated</a:t>
            </a:r>
          </a:p>
        </p:txBody>
      </p:sp>
      <p:pic>
        <p:nvPicPr>
          <p:cNvPr id="3074" name="Picture 2" descr="Early and Late Aortic-Related Mortality and Rupture After  Fenestrated-Branched Endovascular Aortic Repair of Thoracoabdominal Aortic  Aneurysms: A Prospective Multicenter Cohort Study | Circulation">
            <a:extLst>
              <a:ext uri="{FF2B5EF4-FFF2-40B4-BE49-F238E27FC236}">
                <a16:creationId xmlns:a16="http://schemas.microsoft.com/office/drawing/2014/main" id="{1D6A7623-A030-AD71-63CE-7DD9FBDB389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659" y="1267326"/>
            <a:ext cx="9778005" cy="437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14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C754547-81F5-1E40-B3D0-70BED228E7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7094" y="6200270"/>
            <a:ext cx="11309684" cy="543510"/>
          </a:xfrm>
        </p:spPr>
        <p:txBody>
          <a:bodyPr>
            <a:normAutofit fontScale="77500" lnSpcReduction="20000"/>
          </a:bodyPr>
          <a:lstStyle/>
          <a:p>
            <a:pPr marL="137160" indent="0" algn="l">
              <a:buNone/>
            </a:pPr>
            <a:r>
              <a:rPr lang="en-US" sz="2300" b="0" i="0" dirty="0">
                <a:effectLst/>
                <a:latin typeface="Elsevier Sans"/>
              </a:rPr>
              <a:t>Reporting standards for endovascular aortic repair of aneurysms involving the renal-mesenteric arteries </a:t>
            </a:r>
            <a:r>
              <a:rPr lang="en-US" sz="2300" b="0" i="0" dirty="0" err="1">
                <a:effectLst/>
                <a:latin typeface="Helvetica Neue"/>
              </a:rPr>
              <a:t>Oderich</a:t>
            </a:r>
            <a:r>
              <a:rPr lang="en-US" sz="2300" b="0" i="0" dirty="0">
                <a:effectLst/>
                <a:latin typeface="Helvetica Neue"/>
              </a:rPr>
              <a:t>, Gustavo S. et al. Journal of Vascular Surgery, Volume 73, Issue 1, 4S - 52S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CB0F171-7678-8E25-369A-2D98CA973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Endovascular repair- chimney 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BE9B882-514D-E23B-15C0-9364CC00C19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244" y="1283368"/>
            <a:ext cx="9421136" cy="4748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66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2437D0C-BB19-2B18-D077-39202CB3ECA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47700" y="274638"/>
            <a:ext cx="10972800" cy="1143000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84349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0380624A-8C9D-903D-23F2-545052192F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3832" y="112295"/>
            <a:ext cx="6649535" cy="6649535"/>
          </a:xfrm>
        </p:spPr>
      </p:pic>
    </p:spTree>
    <p:extLst>
      <p:ext uri="{BB962C8B-B14F-4D97-AF65-F5344CB8AC3E}">
        <p14:creationId xmlns:p14="http://schemas.microsoft.com/office/powerpoint/2010/main" val="319110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0F1EA2F-3547-A4CE-0FB7-3F225E94AB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5811" y="104274"/>
            <a:ext cx="6641515" cy="6641515"/>
          </a:xfrm>
        </p:spPr>
      </p:pic>
    </p:spTree>
    <p:extLst>
      <p:ext uri="{BB962C8B-B14F-4D97-AF65-F5344CB8AC3E}">
        <p14:creationId xmlns:p14="http://schemas.microsoft.com/office/powerpoint/2010/main" val="301445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2288FEF-5295-FBAC-4091-AF470E99FB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9874" y="128337"/>
            <a:ext cx="6601409" cy="6601409"/>
          </a:xfrm>
        </p:spPr>
      </p:pic>
    </p:spTree>
    <p:extLst>
      <p:ext uri="{BB962C8B-B14F-4D97-AF65-F5344CB8AC3E}">
        <p14:creationId xmlns:p14="http://schemas.microsoft.com/office/powerpoint/2010/main" val="176028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C831290-8138-110D-D393-A1D135C847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9769" y="112296"/>
            <a:ext cx="6681620" cy="6681620"/>
          </a:xfrm>
        </p:spPr>
      </p:pic>
    </p:spTree>
    <p:extLst>
      <p:ext uri="{BB962C8B-B14F-4D97-AF65-F5344CB8AC3E}">
        <p14:creationId xmlns:p14="http://schemas.microsoft.com/office/powerpoint/2010/main" val="2111865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cal design template">
  <a:themeElements>
    <a:clrScheme name="Blue Red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dical design template" id="{BE883315-6697-4975-AEB2-5905098383C4}" vid="{D3CC9EF4-996F-4232-B765-B82F773B7949}"/>
    </a:ext>
  </a:extLst>
</a:theme>
</file>

<file path=ppt/theme/theme2.xml><?xml version="1.0" encoding="utf-8"?>
<a:theme xmlns:a="http://schemas.openxmlformats.org/drawingml/2006/main" name="Office Theme">
  <a:themeElements>
    <a:clrScheme name="Blue Red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Blue Red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Description xmlns="4873beb7-5857-4685-be1f-d57550cc96cc" xsi:nil="true"/>
    <AssetExpire xmlns="4873beb7-5857-4685-be1f-d57550cc96cc">2029-01-01T08:00:00+00:00</AssetExpire>
    <CampaignTagsTaxHTField0 xmlns="4873beb7-5857-4685-be1f-d57550cc96cc">
      <Terms xmlns="http://schemas.microsoft.com/office/infopath/2007/PartnerControls"/>
    </CampaignTagsTaxHTField0>
    <IntlLangReviewDate xmlns="4873beb7-5857-4685-be1f-d57550cc96cc" xsi:nil="true"/>
    <TPFriendlyName xmlns="4873beb7-5857-4685-be1f-d57550cc96cc" xsi:nil="true"/>
    <IntlLangReview xmlns="4873beb7-5857-4685-be1f-d57550cc96cc">false</IntlLangReview>
    <LocLastLocAttemptVersionLookup xmlns="4873beb7-5857-4685-be1f-d57550cc96cc">856783</LocLastLocAttemptVersionLookup>
    <PolicheckWords xmlns="4873beb7-5857-4685-be1f-d57550cc96cc" xsi:nil="true"/>
    <SubmitterId xmlns="4873beb7-5857-4685-be1f-d57550cc96cc" xsi:nil="true"/>
    <AcquiredFrom xmlns="4873beb7-5857-4685-be1f-d57550cc96cc">Internal MS</AcquiredFrom>
    <EditorialStatus xmlns="4873beb7-5857-4685-be1f-d57550cc96cc">Complete</EditorialStatus>
    <Markets xmlns="4873beb7-5857-4685-be1f-d57550cc96cc"/>
    <OriginAsset xmlns="4873beb7-5857-4685-be1f-d57550cc96cc" xsi:nil="true"/>
    <AssetStart xmlns="4873beb7-5857-4685-be1f-d57550cc96cc">2012-09-20T10:48:20+00:00</AssetStart>
    <FriendlyTitle xmlns="4873beb7-5857-4685-be1f-d57550cc96cc" xsi:nil="true"/>
    <MarketSpecific xmlns="4873beb7-5857-4685-be1f-d57550cc96cc">false</MarketSpecific>
    <TPNamespace xmlns="4873beb7-5857-4685-be1f-d57550cc96cc" xsi:nil="true"/>
    <PublishStatusLookup xmlns="4873beb7-5857-4685-be1f-d57550cc96cc">
      <Value>1622871</Value>
    </PublishStatusLookup>
    <APAuthor xmlns="4873beb7-5857-4685-be1f-d57550cc96cc">
      <UserInfo>
        <DisplayName>REDMOND\v-luannv</DisplayName>
        <AccountId>92</AccountId>
        <AccountType/>
      </UserInfo>
    </APAuthor>
    <TPCommandLine xmlns="4873beb7-5857-4685-be1f-d57550cc96cc" xsi:nil="true"/>
    <IntlLangReviewer xmlns="4873beb7-5857-4685-be1f-d57550cc96cc" xsi:nil="true"/>
    <OpenTemplate xmlns="4873beb7-5857-4685-be1f-d57550cc96cc">true</OpenTemplate>
    <CSXSubmissionDate xmlns="4873beb7-5857-4685-be1f-d57550cc96cc" xsi:nil="true"/>
    <TaxCatchAll xmlns="4873beb7-5857-4685-be1f-d57550cc96cc"/>
    <Manager xmlns="4873beb7-5857-4685-be1f-d57550cc96cc" xsi:nil="true"/>
    <NumericId xmlns="4873beb7-5857-4685-be1f-d57550cc96cc" xsi:nil="true"/>
    <ParentAssetId xmlns="4873beb7-5857-4685-be1f-d57550cc96cc" xsi:nil="true"/>
    <OriginalSourceMarket xmlns="4873beb7-5857-4685-be1f-d57550cc96cc" xsi:nil="true"/>
    <ApprovalStatus xmlns="4873beb7-5857-4685-be1f-d57550cc96cc">InProgress</ApprovalStatus>
    <TPComponent xmlns="4873beb7-5857-4685-be1f-d57550cc96cc" xsi:nil="true"/>
    <EditorialTags xmlns="4873beb7-5857-4685-be1f-d57550cc96cc" xsi:nil="true"/>
    <TPExecutable xmlns="4873beb7-5857-4685-be1f-d57550cc96cc" xsi:nil="true"/>
    <TPLaunchHelpLink xmlns="4873beb7-5857-4685-be1f-d57550cc96cc" xsi:nil="true"/>
    <LocComments xmlns="4873beb7-5857-4685-be1f-d57550cc96cc" xsi:nil="true"/>
    <LocRecommendedHandoff xmlns="4873beb7-5857-4685-be1f-d57550cc96cc" xsi:nil="true"/>
    <SourceTitle xmlns="4873beb7-5857-4685-be1f-d57550cc96cc" xsi:nil="true"/>
    <CSXUpdate xmlns="4873beb7-5857-4685-be1f-d57550cc96cc">false</CSXUpdate>
    <IntlLocPriority xmlns="4873beb7-5857-4685-be1f-d57550cc96cc" xsi:nil="true"/>
    <UAProjectedTotalWords xmlns="4873beb7-5857-4685-be1f-d57550cc96cc" xsi:nil="true"/>
    <AssetType xmlns="4873beb7-5857-4685-be1f-d57550cc96cc" xsi:nil="true"/>
    <MachineTranslated xmlns="4873beb7-5857-4685-be1f-d57550cc96cc">false</MachineTranslated>
    <OutputCachingOn xmlns="4873beb7-5857-4685-be1f-d57550cc96cc">false</OutputCachingOn>
    <TemplateStatus xmlns="4873beb7-5857-4685-be1f-d57550cc96cc">Complete</TemplateStatus>
    <IsSearchable xmlns="4873beb7-5857-4685-be1f-d57550cc96cc">false</IsSearchable>
    <ContentItem xmlns="4873beb7-5857-4685-be1f-d57550cc96cc" xsi:nil="true"/>
    <HandoffToMSDN xmlns="4873beb7-5857-4685-be1f-d57550cc96cc" xsi:nil="true"/>
    <ShowIn xmlns="4873beb7-5857-4685-be1f-d57550cc96cc">Show everywhere</ShowIn>
    <ThumbnailAssetId xmlns="4873beb7-5857-4685-be1f-d57550cc96cc" xsi:nil="true"/>
    <UALocComments xmlns="4873beb7-5857-4685-be1f-d57550cc96cc" xsi:nil="true"/>
    <UALocRecommendation xmlns="4873beb7-5857-4685-be1f-d57550cc96cc">Localize</UALocRecommendation>
    <LastModifiedDateTime xmlns="4873beb7-5857-4685-be1f-d57550cc96cc" xsi:nil="true"/>
    <LegacyData xmlns="4873beb7-5857-4685-be1f-d57550cc96cc" xsi:nil="true"/>
    <LocManualTestRequired xmlns="4873beb7-5857-4685-be1f-d57550cc96cc">false</LocManualTestRequired>
    <LocMarketGroupTiers2 xmlns="4873beb7-5857-4685-be1f-d57550cc96cc" xsi:nil="true"/>
    <ClipArtFilename xmlns="4873beb7-5857-4685-be1f-d57550cc96cc" xsi:nil="true"/>
    <TPApplication xmlns="4873beb7-5857-4685-be1f-d57550cc96cc" xsi:nil="true"/>
    <CSXHash xmlns="4873beb7-5857-4685-be1f-d57550cc96cc" xsi:nil="true"/>
    <DirectSourceMarket xmlns="4873beb7-5857-4685-be1f-d57550cc96cc" xsi:nil="true"/>
    <PrimaryImageGen xmlns="4873beb7-5857-4685-be1f-d57550cc96cc">true</PrimaryImageGen>
    <PlannedPubDate xmlns="4873beb7-5857-4685-be1f-d57550cc96cc" xsi:nil="true"/>
    <CSXSubmissionMarket xmlns="4873beb7-5857-4685-be1f-d57550cc96cc" xsi:nil="true"/>
    <Downloads xmlns="4873beb7-5857-4685-be1f-d57550cc96cc">0</Downloads>
    <ArtSampleDocs xmlns="4873beb7-5857-4685-be1f-d57550cc96cc" xsi:nil="true"/>
    <TrustLevel xmlns="4873beb7-5857-4685-be1f-d57550cc96cc">1 Microsoft Managed Content</TrustLevel>
    <BlockPublish xmlns="4873beb7-5857-4685-be1f-d57550cc96cc">false</BlockPublish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BusinessGroup xmlns="4873beb7-5857-4685-be1f-d57550cc96cc" xsi:nil="true"/>
    <Providers xmlns="4873beb7-5857-4685-be1f-d57550cc96cc" xsi:nil="true"/>
    <TemplateTemplateType xmlns="4873beb7-5857-4685-be1f-d57550cc96cc">PowerPoint Presentation Template</TemplateTemplateType>
    <TimesCloned xmlns="4873beb7-5857-4685-be1f-d57550cc96cc" xsi:nil="true"/>
    <TPAppVersion xmlns="4873beb7-5857-4685-be1f-d57550cc96cc" xsi:nil="true"/>
    <VoteCount xmlns="4873beb7-5857-4685-be1f-d57550cc96cc" xsi:nil="true"/>
    <AverageRating xmlns="4873beb7-5857-4685-be1f-d57550cc96cc" xsi:nil="true"/>
    <FeatureTagsTaxHTField0 xmlns="4873beb7-5857-4685-be1f-d57550cc96cc">
      <Terms xmlns="http://schemas.microsoft.com/office/infopath/2007/PartnerControls"/>
    </FeatureTagsTaxHTField0>
    <Provider xmlns="4873beb7-5857-4685-be1f-d57550cc96cc" xsi:nil="true"/>
    <UACurrentWords xmlns="4873beb7-5857-4685-be1f-d57550cc96cc" xsi:nil="true"/>
    <AssetId xmlns="4873beb7-5857-4685-be1f-d57550cc96cc">TP103460417</AssetId>
    <TPClientViewer xmlns="4873beb7-5857-4685-be1f-d57550cc96cc" xsi:nil="true"/>
    <DSATActionTaken xmlns="4873beb7-5857-4685-be1f-d57550cc96cc" xsi:nil="true"/>
    <APEditor xmlns="4873beb7-5857-4685-be1f-d57550cc96cc">
      <UserInfo>
        <DisplayName/>
        <AccountId xsi:nil="true"/>
        <AccountType/>
      </UserInfo>
    </APEditor>
    <TPInstallLocation xmlns="4873beb7-5857-4685-be1f-d57550cc96cc" xsi:nil="true"/>
    <OOCacheId xmlns="4873beb7-5857-4685-be1f-d57550cc96cc" xsi:nil="true"/>
    <IsDeleted xmlns="4873beb7-5857-4685-be1f-d57550cc96cc">false</IsDeleted>
    <PublishTargets xmlns="4873beb7-5857-4685-be1f-d57550cc96cc">OfficeOnlineVNext</PublishTargets>
    <ApprovalLog xmlns="4873beb7-5857-4685-be1f-d57550cc96cc" xsi:nil="true"/>
    <BugNumber xmlns="4873beb7-5857-4685-be1f-d57550cc96cc" xsi:nil="true"/>
    <CrawlForDependencies xmlns="4873beb7-5857-4685-be1f-d57550cc96cc">false</CrawlForDependencies>
    <InternalTagsTaxHTField0 xmlns="4873beb7-5857-4685-be1f-d57550cc96cc">
      <Terms xmlns="http://schemas.microsoft.com/office/infopath/2007/PartnerControls"/>
    </InternalTagsTaxHTField0>
    <LastHandOff xmlns="4873beb7-5857-4685-be1f-d57550cc96cc" xsi:nil="true"/>
    <Milestone xmlns="4873beb7-5857-4685-be1f-d57550cc96cc" xsi:nil="true"/>
    <OriginalRelease xmlns="4873beb7-5857-4685-be1f-d57550cc96cc">15</OriginalRelease>
    <RecommendationsModifier xmlns="4873beb7-5857-4685-be1f-d57550cc96cc" xsi:nil="true"/>
    <ScenarioTagsTaxHTField0 xmlns="4873beb7-5857-4685-be1f-d57550cc96cc">
      <Terms xmlns="http://schemas.microsoft.com/office/infopath/2007/PartnerControls"/>
    </ScenarioTagsTaxHTField0>
    <UANotes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79EEAAAD-F811-4325-83A2-D14EDE05FBF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00AC149-8447-4BE5-88C7-DBE24EA73E8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0D1C9B0-FE26-433B-8E1A-54CCDFA4EB1D}">
  <ds:schemaRefs>
    <ds:schemaRef ds:uri="http://schemas.microsoft.com/office/2006/metadata/properties"/>
    <ds:schemaRef ds:uri="http://schemas.microsoft.com/office/infopath/2007/PartnerControls"/>
    <ds:schemaRef ds:uri="4873beb7-5857-4685-be1f-d57550cc96c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Medical presentation design slides</Template>
  <TotalTime>239</TotalTime>
  <Words>443</Words>
  <Application>Microsoft Office PowerPoint</Application>
  <PresentationFormat>Widescreen</PresentationFormat>
  <Paragraphs>61</Paragraphs>
  <Slides>56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Medical design template</vt:lpstr>
      <vt:lpstr>Vascular case presentation</vt:lpstr>
      <vt:lpstr>Complex thoracoabdominal aneurysm with dissection</vt:lpstr>
      <vt:lpstr>First Surgery- 2021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Surgery 2021</vt:lpstr>
      <vt:lpstr>PowerPoint Presentation</vt:lpstr>
      <vt:lpstr>PowerPoint Presentation</vt:lpstr>
      <vt:lpstr>PowerPoint Presentation</vt:lpstr>
      <vt:lpstr>PowerPoint Presentation</vt:lpstr>
      <vt:lpstr>Second Surgery- 2022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Second Surgery -2022</vt:lpstr>
      <vt:lpstr>PowerPoint Presentation</vt:lpstr>
      <vt:lpstr>PowerPoint Presentation</vt:lpstr>
      <vt:lpstr>Third Surgery- 2023</vt:lpstr>
      <vt:lpstr>PowerPoint Presentation</vt:lpstr>
      <vt:lpstr>PowerPoint Presentation</vt:lpstr>
      <vt:lpstr>PowerPoint Presentation</vt:lpstr>
      <vt:lpstr>PowerPoint Presentation</vt:lpstr>
      <vt:lpstr>Third Surgery- 2023</vt:lpstr>
      <vt:lpstr>PowerPoint Presentation</vt:lpstr>
      <vt:lpstr>PowerPoint Presentation</vt:lpstr>
      <vt:lpstr>PowerPoint Presentation</vt:lpstr>
      <vt:lpstr>PowerPoint Presentation</vt:lpstr>
      <vt:lpstr>Fourth Surgery- 2025</vt:lpstr>
      <vt:lpstr>PowerPoint Presentation</vt:lpstr>
      <vt:lpstr>PowerPoint Presentation</vt:lpstr>
      <vt:lpstr>PowerPoint Presentation</vt:lpstr>
      <vt:lpstr>PowerPoint Presentation</vt:lpstr>
      <vt:lpstr>Fourth Surgery- 2025</vt:lpstr>
      <vt:lpstr>PowerPoint Presentation</vt:lpstr>
      <vt:lpstr>PowerPoint Presentation</vt:lpstr>
      <vt:lpstr>PowerPoint Presentation</vt:lpstr>
      <vt:lpstr>PowerPoint Presentation</vt:lpstr>
      <vt:lpstr>Thoracoabdominal aneurysms</vt:lpstr>
      <vt:lpstr>Open repair</vt:lpstr>
      <vt:lpstr>Hybrid repair</vt:lpstr>
      <vt:lpstr>Endovascular repair- fenestrated</vt:lpstr>
      <vt:lpstr>Endovascular repair- chimney </vt:lpstr>
      <vt:lpstr>Thank you</vt:lpstr>
    </vt:vector>
  </TitlesOfParts>
  <Company>Trinity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Muhammad Khan</dc:creator>
  <cp:lastModifiedBy>Muhammad Khan</cp:lastModifiedBy>
  <cp:revision>4</cp:revision>
  <dcterms:created xsi:type="dcterms:W3CDTF">2025-03-13T15:15:07Z</dcterms:created>
  <dcterms:modified xsi:type="dcterms:W3CDTF">2025-04-03T16:25:14Z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0x0101006EDDDB5EE6D98C44930B742096920B300400F5B6D36B3EF94B4E9A635CDF2A18F5B8</vt:lpwstr>
  </property>
  <property fmtid="{D5CDD505-2E9C-101B-9397-08002B2CF9AE}" pid="3" name="Order">
    <vt:r8>74064500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