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1pPr>
    <a:lvl2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2pPr>
    <a:lvl3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3pPr>
    <a:lvl4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4pPr>
    <a:lvl5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5pPr>
    <a:lvl6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6pPr>
    <a:lvl7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7pPr>
    <a:lvl8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8pPr>
    <a:lvl9pPr marL="0" marR="0" indent="0" algn="l" defTabSz="825500" rtl="0" fontAlgn="auto" latinLnBrk="0" hangingPunct="0">
      <a:lnSpc>
        <a:spcPct val="12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1" spc="0" strike="noStrike" sz="58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8C8AF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E7E6E2">
              <a:alpha val="60000"/>
            </a:srgbClr>
          </a:solidFill>
        </a:fill>
      </a:tcStyle>
    </a:wholeTbl>
    <a:band2H>
      <a:tcTxStyle b="def" i="def"/>
      <a:tcStyle>
        <a:tcBdr/>
        <a:fill>
          <a:solidFill>
            <a:srgbClr val="B6BEC8">
              <a:alpha val="3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wholeTbl>
    <a:band2H>
      <a:tcTxStyle b="def" i="def"/>
      <a:tcStyle>
        <a:tcBdr/>
        <a:fill>
          <a:solidFill>
            <a:srgbClr val="CBCAB9">
              <a:alpha val="7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9E0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solidFill>
                <a:srgbClr val="5A5950"/>
              </a:solidFill>
              <a:prstDash val="solid"/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254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254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80"/>
      <c:hPercent val="263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tl" rotWithShape="1" blurRad="254000" dist="0" dir="7320000">
                <a:srgbClr val="000000">
                  <a:alpha val="55000"/>
                </a:srgbClr>
              </a:outerShdw>
            </a:effectLst>
            <a:sp3d prstMaterial="matte"/>
          </c:spPr>
          <c:explosion val="11"/>
          <c:dPt>
            <c:idx val="0"/>
            <c:explosion val="11"/>
            <c:spPr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1"/>
            <c:explosion val="11"/>
            <c:spPr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AC6D6E"/>
                      </a:solidFill>
                      <a:effectLst>
                        <a:outerShdw sx="100000" sy="100000" kx="0" ky="0" algn="tl" rotWithShape="1" blurRad="635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86837F"/>
                      </a:solidFill>
                      <a:effectLst>
                        <a:outerShdw sx="100000" sy="100000" kx="0" ky="0" algn="tl" rotWithShape="1" blurRad="635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600" u="none">
                    <a:solidFill>
                      <a:srgbClr val="AC6D6E"/>
                    </a:solidFill>
                    <a:effectLst>
                      <a:outerShdw sx="100000" sy="100000" kx="0" ky="0" algn="tl" rotWithShape="1" blurRad="63500" dist="38921" dir="5400000">
                        <a:srgbClr val="000000">
                          <a:alpha val="100000"/>
                        </a:srgbClr>
                      </a:outerShdw>
                    </a:effectLst>
                    <a:latin typeface="Hoefler Text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Lifestyle Modification </c:v>
                </c:pt>
                <c:pt idx="1">
                  <c:v>Pharmacotherapy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20.000000</c:v>
                </c:pt>
                <c:pt idx="1">
                  <c:v>80.000000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80"/>
      <c:hPercent val="119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tl" rotWithShape="1" blurRad="254000" dist="0" dir="7320000">
                <a:srgbClr val="000000">
                  <a:alpha val="55000"/>
                </a:srgbClr>
              </a:outerShdw>
            </a:effectLst>
            <a:sp3d prstMaterial="matte"/>
          </c:spPr>
          <c:explosion val="11"/>
          <c:dPt>
            <c:idx val="0"/>
            <c:explosion val="11"/>
            <c:spPr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1"/>
            <c:explosion val="11"/>
            <c:spPr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2"/>
            <c:explosion val="11"/>
            <c:spPr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AC6D6E"/>
                      </a:solidFill>
                      <a:effectLst>
                        <a:outerShdw sx="100000" sy="100000" kx="0" ky="0" algn="tl" rotWithShape="1" blurRad="127000" dist="39060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86837F"/>
                      </a:solidFill>
                      <a:effectLst>
                        <a:outerShdw sx="100000" sy="100000" kx="0" ky="0" algn="tl" rotWithShape="1" blurRad="1270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AD9068"/>
                      </a:solidFill>
                      <a:effectLst>
                        <a:outerShdw sx="100000" sy="100000" kx="0" ky="0" algn="tl" rotWithShape="1" blurRad="1270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600" u="none">
                    <a:solidFill>
                      <a:srgbClr val="AC6D6E"/>
                    </a:solidFill>
                    <a:effectLst>
                      <a:outerShdw sx="100000" sy="100000" kx="0" ky="0" algn="tl" rotWithShape="1" blurRad="127000" dist="39060" dir="5400000">
                        <a:srgbClr val="000000">
                          <a:alpha val="100000"/>
                        </a:srgbClr>
                      </a:outerShdw>
                    </a:effectLst>
                    <a:latin typeface="Hoefler Text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Lifestyle Modification </c:v>
                </c:pt>
                <c:pt idx="1">
                  <c:v>Renal Denervation</c:v>
                </c:pt>
                <c:pt idx="2">
                  <c:v>Pharmacotherapy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33.000000</c:v>
                </c:pt>
                <c:pt idx="1">
                  <c:v>33.000000</c:v>
                </c:pt>
                <c:pt idx="2">
                  <c:v>33.000000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349624"/>
          <c:y val="0.349624"/>
          <c:w val="0.300752"/>
          <c:h val="0.288252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explosion val="11"/>
          <c:dPt>
            <c:idx val="0"/>
            <c:explosion val="11"/>
            <c:spPr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11"/>
            <c:spPr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11"/>
            <c:spPr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86837F"/>
                      </a:solidFill>
                      <a:effectLst>
                        <a:outerShdw sx="100000" sy="100000" kx="0" ky="0" algn="tl" rotWithShape="1" blurRad="635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86837F"/>
                      </a:solidFill>
                      <a:effectLst>
                        <a:outerShdw sx="100000" sy="100000" kx="0" ky="0" algn="tl" rotWithShape="1" blurRad="635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600" u="none">
                      <a:solidFill>
                        <a:srgbClr val="86837F"/>
                      </a:solidFill>
                      <a:effectLst>
                        <a:outerShdw sx="100000" sy="100000" kx="0" ky="0" algn="tl" rotWithShape="1" blurRad="63500" dist="38921" dir="5400000">
                          <a:srgbClr val="000000">
                            <a:alpha val="100000"/>
                          </a:srgbClr>
                        </a:outerShdw>
                      </a:effectLst>
                      <a:latin typeface="Hoefler Text"/>
                    </a:defRPr>
                  </a:pPr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600" u="none">
                    <a:solidFill>
                      <a:srgbClr val="86837F"/>
                    </a:solidFill>
                    <a:effectLst>
                      <a:outerShdw sx="100000" sy="100000" kx="0" ky="0" algn="tl" rotWithShape="1" blurRad="63500" dist="38921" dir="5400000">
                        <a:srgbClr val="000000">
                          <a:alpha val="100000"/>
                        </a:srgbClr>
                      </a:outerShdw>
                    </a:effectLst>
                    <a:latin typeface="Hoefler Text"/>
                  </a:defRPr>
                </a:pPr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86837F">
                      <a:alpha val="80000"/>
                    </a:srgbClr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Lifestyle Modification </c:v>
                </c:pt>
                <c:pt idx="1">
                  <c:v>Renal Denervation</c:v>
                </c:pt>
                <c:pt idx="2">
                  <c:v>Pharmacotherapy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33.000000</c:v>
                </c:pt>
                <c:pt idx="1">
                  <c:v>33.000000</c:v>
                </c:pt>
                <c:pt idx="2">
                  <c:v>33.000000</c:v>
                </c:pt>
              </c:numCache>
            </c:numRef>
          </c:val>
        </c:ser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ngbat_hd.png" descr="dingbat_h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4704" y="7385050"/>
            <a:ext cx="1075459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3454400" y="3200400"/>
            <a:ext cx="17475200" cy="3962400"/>
          </a:xfrm>
          <a:prstGeom prst="rect">
            <a:avLst/>
          </a:prstGeom>
        </p:spPr>
        <p:txBody>
          <a:bodyPr anchor="b"/>
          <a:lstStyle>
            <a:lvl1pPr>
              <a:defRPr sz="106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3454400" y="8305800"/>
            <a:ext cx="17475200" cy="198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95150" y="13227050"/>
            <a:ext cx="419100" cy="508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tone building in Morocco with ocean and sky in the background"/>
          <p:cNvSpPr/>
          <p:nvPr>
            <p:ph type="pic" sz="half" idx="21"/>
          </p:nvPr>
        </p:nvSpPr>
        <p:spPr>
          <a:xfrm>
            <a:off x="12494232" y="6705600"/>
            <a:ext cx="10404086" cy="692476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mall city built into a hillside overlooking the ocean"/>
          <p:cNvSpPr/>
          <p:nvPr>
            <p:ph type="pic" sz="half" idx="22"/>
          </p:nvPr>
        </p:nvSpPr>
        <p:spPr>
          <a:xfrm>
            <a:off x="11289407" y="1189547"/>
            <a:ext cx="11582401" cy="81578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Natural stone arch on a beach in Morocco"/>
          <p:cNvSpPr/>
          <p:nvPr>
            <p:ph type="pic" idx="23"/>
          </p:nvPr>
        </p:nvSpPr>
        <p:spPr>
          <a:xfrm>
            <a:off x="1651000" y="-1193800"/>
            <a:ext cx="10502900" cy="161105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22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340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mall city built into a hillside overlooking the ocean"/>
          <p:cNvSpPr/>
          <p:nvPr>
            <p:ph type="pic" idx="21"/>
          </p:nvPr>
        </p:nvSpPr>
        <p:spPr>
          <a:xfrm>
            <a:off x="3311" y="5001"/>
            <a:ext cx="24422101" cy="172012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mall city built into a hillside overlooking the ocean"/>
          <p:cNvSpPr/>
          <p:nvPr>
            <p:ph type="pic" idx="21"/>
          </p:nvPr>
        </p:nvSpPr>
        <p:spPr>
          <a:xfrm>
            <a:off x="2438400" y="-482600"/>
            <a:ext cx="19507200" cy="13739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3454400" y="10287000"/>
            <a:ext cx="17475200" cy="1638300"/>
          </a:xfrm>
          <a:prstGeom prst="rect">
            <a:avLst/>
          </a:prstGeom>
        </p:spPr>
        <p:txBody>
          <a:bodyPr/>
          <a:lstStyle>
            <a:lvl1pPr>
              <a:defRPr sz="106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3454400" y="11912600"/>
            <a:ext cx="174752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2387600" y="5308600"/>
            <a:ext cx="19621500" cy="3111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mall city built into a hillside overlooking the ocean"/>
          <p:cNvSpPr/>
          <p:nvPr>
            <p:ph type="pic" idx="21"/>
          </p:nvPr>
        </p:nvSpPr>
        <p:spPr>
          <a:xfrm>
            <a:off x="11099182" y="1524000"/>
            <a:ext cx="15562608" cy="109612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447800" y="3708400"/>
            <a:ext cx="11341100" cy="3429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1447800" y="7150100"/>
            <a:ext cx="11341100" cy="481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2387600" y="4330700"/>
            <a:ext cx="196215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mall city built into a hillside overlooking the ocean"/>
          <p:cNvSpPr/>
          <p:nvPr>
            <p:ph type="pic" sz="half" idx="21"/>
          </p:nvPr>
        </p:nvSpPr>
        <p:spPr>
          <a:xfrm>
            <a:off x="12331700" y="4673600"/>
            <a:ext cx="10742482" cy="756628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2387600" y="4330700"/>
            <a:ext cx="98552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2387600" y="4330700"/>
            <a:ext cx="98552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sz="half" idx="1"/>
          </p:nvPr>
        </p:nvSpPr>
        <p:spPr>
          <a:xfrm>
            <a:off x="2387600" y="4330700"/>
            <a:ext cx="98552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387600" y="1295400"/>
            <a:ext cx="19621500" cy="1112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387600" y="1193800"/>
            <a:ext cx="196215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5150" y="132334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i="0" sz="2400">
                <a:solidFill>
                  <a:srgbClr val="F3F1D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9pPr>
    </p:titleStyle>
    <p:bodyStyle>
      <a:lvl1pPr marL="6731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13462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20193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26924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33655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40386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47117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53848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60579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1.tif"/><Relationship Id="rId6" Type="http://schemas.openxmlformats.org/officeDocument/2006/relationships/image" Target="../media/image1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"/><Relationship Id="rId3" Type="http://schemas.openxmlformats.org/officeDocument/2006/relationships/hyperlink" Target="https://www.jscai.org/issue/S2772-9303(24)X0012-5" TargetMode="Externa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"/><Relationship Id="rId3" Type="http://schemas.openxmlformats.org/officeDocument/2006/relationships/image" Target="../media/image9.png"/><Relationship Id="rId4" Type="http://schemas.openxmlformats.org/officeDocument/2006/relationships/hyperlink" Target="https://www.thelancet.com/journals/lancet/issue/vol387no10022/PIIS0140-6736(16)X0011-6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nal Denervation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Renal Denervation</a:t>
            </a:r>
          </a:p>
          <a:p>
            <a:pPr>
              <a:defRPr sz="5900"/>
            </a:pPr>
            <a:r>
              <a:t>The New Frontier</a:t>
            </a:r>
          </a:p>
        </p:txBody>
      </p:sp>
      <p:sp>
        <p:nvSpPr>
          <p:cNvPr id="139" name="Ayman Iskander, MD…"/>
          <p:cNvSpPr txBox="1"/>
          <p:nvPr>
            <p:ph type="subTitle" sz="quarter" idx="1"/>
          </p:nvPr>
        </p:nvSpPr>
        <p:spPr>
          <a:xfrm>
            <a:off x="3454400" y="8305800"/>
            <a:ext cx="17475200" cy="3050790"/>
          </a:xfrm>
          <a:prstGeom prst="rect">
            <a:avLst/>
          </a:prstGeom>
        </p:spPr>
        <p:txBody>
          <a:bodyPr/>
          <a:lstStyle/>
          <a:p>
            <a:pPr>
              <a:defRPr b="1" i="0"/>
            </a:pPr>
            <a:r>
              <a:t>Ayman Iskander, MD</a:t>
            </a:r>
          </a:p>
          <a:p>
            <a:pPr>
              <a:defRPr i="0"/>
            </a:pPr>
            <a:r>
              <a:t>St. Joseph Cardiovascular Symposium</a:t>
            </a:r>
          </a:p>
          <a:p>
            <a:pPr>
              <a:defRPr i="0"/>
            </a:pPr>
            <a:r>
              <a:t>April 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ypertension is vastly untrea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is vastly untreated</a:t>
            </a:r>
          </a:p>
        </p:txBody>
      </p:sp>
      <p:pic>
        <p:nvPicPr>
          <p:cNvPr id="18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5492" y="4407327"/>
            <a:ext cx="13505184" cy="77588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Hypertension is vastly untrea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is vastly untreated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1156" y="4535901"/>
            <a:ext cx="10697845" cy="8039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Untreated Hypertension - Resistant HT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8554">
                <a:effectLst>
                  <a:outerShdw sx="100000" sy="100000" kx="0" ky="0" algn="b" rotWithShape="0" blurRad="11557" dist="11557" dir="162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Untreated Hypertension - Resistant HTN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9119" r="0" b="1851"/>
          <a:stretch>
            <a:fillRect/>
          </a:stretch>
        </p:blipFill>
        <p:spPr>
          <a:xfrm>
            <a:off x="14647516" y="4365823"/>
            <a:ext cx="7216724" cy="782912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94" name="True resistant hypertension…"/>
          <p:cNvSpPr txBox="1"/>
          <p:nvPr/>
        </p:nvSpPr>
        <p:spPr>
          <a:xfrm>
            <a:off x="1909005" y="5327649"/>
            <a:ext cx="9131098" cy="5905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52500" indent="-952500">
              <a:buSzPct val="100000"/>
              <a:buAutoNum type="arabicPeriod" startAt="1"/>
            </a:pPr>
            <a:r>
              <a:t> True resistant hypertension</a:t>
            </a:r>
          </a:p>
          <a:p>
            <a:pPr marL="952500" indent="-952500">
              <a:buSzPct val="100000"/>
              <a:buAutoNum type="arabicPeriod" startAt="1"/>
            </a:pPr>
            <a:r>
              <a:t>Pseudo resistant hypertension</a:t>
            </a:r>
          </a:p>
          <a:p>
            <a:pPr lvl="1" marL="1905000" indent="-952500">
              <a:buSzPct val="100000"/>
              <a:buAutoNum type="arabicPeriod" startAt="1"/>
            </a:pPr>
            <a:r>
              <a:t>Tolerance</a:t>
            </a:r>
          </a:p>
          <a:p>
            <a:pPr lvl="1" marL="1905000" indent="-952500">
              <a:buSzPct val="100000"/>
              <a:buAutoNum type="arabicPeriod" startAt="1"/>
            </a:pPr>
            <a:r>
              <a:t>Non adherence  </a:t>
            </a:r>
          </a:p>
        </p:txBody>
      </p:sp>
      <p:sp>
        <p:nvSpPr>
          <p:cNvPr id="195" name="Arrow"/>
          <p:cNvSpPr/>
          <p:nvPr/>
        </p:nvSpPr>
        <p:spPr>
          <a:xfrm>
            <a:off x="10652733" y="5265541"/>
            <a:ext cx="3867135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Untreated Hypertension - Toler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Untreated Hypertension - Tolerance</a:t>
            </a:r>
          </a:p>
        </p:txBody>
      </p:sp>
      <p:pic>
        <p:nvPicPr>
          <p:cNvPr id="19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4484" y="4294375"/>
            <a:ext cx="13867732" cy="7972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Untreated Hypertension - Compli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Untreated Hypertension - Compliance</a:t>
            </a:r>
          </a:p>
        </p:txBody>
      </p:sp>
      <p:pic>
        <p:nvPicPr>
          <p:cNvPr id="20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7895" y="4486103"/>
            <a:ext cx="13186033" cy="7588594"/>
          </a:xfrm>
          <a:prstGeom prst="rect">
            <a:avLst/>
          </a:prstGeom>
        </p:spPr>
      </p:pic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2398" y="4486103"/>
            <a:ext cx="5094001" cy="7588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Hypertension Treatment - The N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Treatment - The Need</a:t>
            </a:r>
          </a:p>
        </p:txBody>
      </p:sp>
      <p:graphicFrame>
        <p:nvGraphicFramePr>
          <p:cNvPr id="205" name="3D Pie Chart"/>
          <p:cNvGraphicFramePr/>
          <p:nvPr/>
        </p:nvGraphicFramePr>
        <p:xfrm>
          <a:off x="3870124" y="4236275"/>
          <a:ext cx="16625215" cy="8153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Hypertension Treatment - The N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Treatment - The Need</a:t>
            </a:r>
          </a:p>
        </p:txBody>
      </p:sp>
      <p:graphicFrame>
        <p:nvGraphicFramePr>
          <p:cNvPr id="208" name="2D Donut Chart"/>
          <p:cNvGraphicFramePr/>
          <p:nvPr/>
        </p:nvGraphicFramePr>
        <p:xfrm>
          <a:off x="2074103" y="-2443550"/>
          <a:ext cx="20248494" cy="2024849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Hypertension Treatment - The N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Treatment - The Need</a:t>
            </a:r>
          </a:p>
        </p:txBody>
      </p:sp>
      <p:sp>
        <p:nvSpPr>
          <p:cNvPr id="211" name="Circle"/>
          <p:cNvSpPr/>
          <p:nvPr/>
        </p:nvSpPr>
        <p:spPr>
          <a:xfrm>
            <a:off x="8099511" y="4672514"/>
            <a:ext cx="4370971" cy="4370972"/>
          </a:xfrm>
          <a:prstGeom prst="ellipse">
            <a:avLst/>
          </a:prstGeom>
          <a:gradFill>
            <a:gsLst>
              <a:gs pos="0">
                <a:schemeClr val="accent1">
                  <a:satOff val="-17010"/>
                  <a:lumOff val="14363"/>
                </a:schemeClr>
              </a:gs>
              <a:gs pos="100000">
                <a:schemeClr val="accent1">
                  <a:satOff val="3916"/>
                  <a:lumOff val="-15931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212" name="Lifestyle…"/>
          <p:cNvSpPr txBox="1"/>
          <p:nvPr/>
        </p:nvSpPr>
        <p:spPr>
          <a:xfrm>
            <a:off x="8204908" y="6043930"/>
            <a:ext cx="3309101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"/>
              </a:lnSpc>
              <a:defRPr i="0" sz="4300">
                <a:solidFill>
                  <a:schemeClr val="accent1">
                    <a:satOff val="23585"/>
                    <a:lumOff val="-31317"/>
                  </a:schemeClr>
                </a:solidFill>
                <a:effectLst>
                  <a:outerShdw sx="100000" sy="100000" kx="0" ky="0" algn="b" rotWithShape="0" blurRad="50800" dist="25400" dir="18900000">
                    <a:srgbClr val="000000"/>
                  </a:outerShdw>
                </a:effectLst>
              </a:defRPr>
            </a:pPr>
            <a:r>
              <a:t>Lifestyle</a:t>
            </a:r>
          </a:p>
          <a:p>
            <a:pPr algn="ctr">
              <a:lnSpc>
                <a:spcPct val="10000"/>
              </a:lnSpc>
              <a:defRPr i="0">
                <a:solidFill>
                  <a:schemeClr val="accent1">
                    <a:satOff val="23585"/>
                    <a:lumOff val="-31317"/>
                  </a:schemeClr>
                </a:solidFill>
                <a:effectLst>
                  <a:outerShdw sx="100000" sy="100000" kx="0" ky="0" algn="b" rotWithShape="0" blurRad="50800" dist="25400" dir="18900000">
                    <a:srgbClr val="000000"/>
                  </a:outerShdw>
                </a:effectLst>
              </a:defRPr>
            </a:pPr>
            <a:r>
              <a:rPr sz="4300"/>
              <a:t>Modification</a:t>
            </a:r>
            <a:r>
              <a:t> </a:t>
            </a:r>
          </a:p>
        </p:txBody>
      </p:sp>
      <p:sp>
        <p:nvSpPr>
          <p:cNvPr id="213" name="Circle"/>
          <p:cNvSpPr/>
          <p:nvPr/>
        </p:nvSpPr>
        <p:spPr>
          <a:xfrm>
            <a:off x="11435770" y="4672514"/>
            <a:ext cx="4370971" cy="4370972"/>
          </a:xfrm>
          <a:prstGeom prst="ellipse">
            <a:avLst/>
          </a:prstGeom>
          <a:gradFill>
            <a:gsLst>
              <a:gs pos="0">
                <a:schemeClr val="accent3">
                  <a:hueOff val="-73482"/>
                  <a:satOff val="26008"/>
                  <a:lumOff val="8653"/>
                </a:schemeClr>
              </a:gs>
              <a:gs pos="100000">
                <a:schemeClr val="accent3">
                  <a:hueOff val="-301785"/>
                  <a:satOff val="-13476"/>
                  <a:lumOff val="-10611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214" name="Pharmaco-…"/>
          <p:cNvSpPr txBox="1"/>
          <p:nvPr/>
        </p:nvSpPr>
        <p:spPr>
          <a:xfrm>
            <a:off x="12312171" y="6158230"/>
            <a:ext cx="2618169" cy="139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"/>
              </a:lnSpc>
              <a:defRPr i="0" sz="4300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  <a:effectLst>
                  <a:outerShdw sx="100000" sy="100000" kx="0" ky="0" algn="b" rotWithShape="0" blurRad="50800" dist="25400" dir="18900000">
                    <a:srgbClr val="000000"/>
                  </a:outerShdw>
                </a:effectLst>
              </a:defRPr>
            </a:pPr>
            <a:r>
              <a:t>Pharmaco-</a:t>
            </a:r>
          </a:p>
          <a:p>
            <a:pPr algn="ctr">
              <a:lnSpc>
                <a:spcPct val="10000"/>
              </a:lnSpc>
              <a:defRPr i="0" sz="4300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  <a:effectLst>
                  <a:outerShdw sx="100000" sy="100000" kx="0" ky="0" algn="b" rotWithShape="0" blurRad="50800" dist="25400" dir="18900000">
                    <a:srgbClr val="000000"/>
                  </a:outerShdw>
                </a:effectLst>
              </a:defRPr>
            </a:pPr>
            <a:r>
              <a:t>Therapy </a:t>
            </a:r>
          </a:p>
        </p:txBody>
      </p:sp>
      <p:sp>
        <p:nvSpPr>
          <p:cNvPr id="215" name="Circle"/>
          <p:cNvSpPr/>
          <p:nvPr/>
        </p:nvSpPr>
        <p:spPr>
          <a:xfrm>
            <a:off x="9665583" y="7725082"/>
            <a:ext cx="4370972" cy="4370972"/>
          </a:xfrm>
          <a:prstGeom prst="ellipse">
            <a:avLst/>
          </a:prstGeom>
          <a:gradFill>
            <a:gsLst>
              <a:gs pos="0">
                <a:schemeClr val="accent6">
                  <a:satOff val="7580"/>
                  <a:lumOff val="21473"/>
                </a:schemeClr>
              </a:gs>
              <a:gs pos="100000">
                <a:schemeClr val="accent6">
                  <a:satOff val="6767"/>
                  <a:lumOff val="-13196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216" name="Lifestyle…"/>
          <p:cNvSpPr txBox="1"/>
          <p:nvPr/>
        </p:nvSpPr>
        <p:spPr>
          <a:xfrm>
            <a:off x="10196519" y="9326997"/>
            <a:ext cx="3309100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"/>
              </a:lnSpc>
              <a:defRPr i="0" sz="4300">
                <a:solidFill>
                  <a:schemeClr val="accent6">
                    <a:satOff val="17135"/>
                    <a:lumOff val="-26023"/>
                  </a:schemeClr>
                </a:solidFill>
                <a:effectLst>
                  <a:outerShdw sx="100000" sy="100000" kx="0" ky="0" algn="b" rotWithShape="0" blurRad="50800" dist="25400" dir="18900000">
                    <a:srgbClr val="000000"/>
                  </a:outerShdw>
                </a:effectLst>
              </a:defRPr>
            </a:pPr>
            <a:r>
              <a:t>Lifestyle</a:t>
            </a:r>
          </a:p>
          <a:p>
            <a:pPr algn="ctr">
              <a:lnSpc>
                <a:spcPct val="10000"/>
              </a:lnSpc>
              <a:defRPr i="0">
                <a:solidFill>
                  <a:schemeClr val="accent6">
                    <a:satOff val="17135"/>
                    <a:lumOff val="-26023"/>
                  </a:schemeClr>
                </a:solidFill>
                <a:effectLst>
                  <a:outerShdw sx="100000" sy="100000" kx="0" ky="0" algn="b" rotWithShape="0" blurRad="50800" dist="25400" dir="18900000">
                    <a:srgbClr val="000000"/>
                  </a:outerShdw>
                </a:effectLst>
              </a:defRPr>
            </a:pPr>
            <a:r>
              <a:rPr sz="4300"/>
              <a:t>Modification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DN - Current Stat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Current Status</a:t>
            </a:r>
          </a:p>
        </p:txBody>
      </p:sp>
      <p:pic>
        <p:nvPicPr>
          <p:cNvPr id="219" name="Screenshot 2025-03-30 at 10.18.07 PM.png" descr="Screenshot 2025-03-30 at 10.18.07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2519" y="4318000"/>
            <a:ext cx="7010401" cy="7937500"/>
          </a:xfrm>
          <a:prstGeom prst="rect">
            <a:avLst/>
          </a:prstGeom>
        </p:spPr>
      </p:pic>
      <p:pic>
        <p:nvPicPr>
          <p:cNvPr id="220" name="Screenshot 2025-03-30 at 10.19.22 PM.png" descr="Screenshot 2025-03-30 at 10.19.22 PM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33179" y="4318000"/>
            <a:ext cx="7010401" cy="7937500"/>
          </a:xfrm>
          <a:prstGeom prst="rect">
            <a:avLst/>
          </a:prstGeom>
        </p:spPr>
      </p:pic>
      <p:sp>
        <p:nvSpPr>
          <p:cNvPr id="221" name="Medtronic Simplicity Spyral…"/>
          <p:cNvSpPr txBox="1"/>
          <p:nvPr/>
        </p:nvSpPr>
        <p:spPr>
          <a:xfrm>
            <a:off x="9275521" y="5632450"/>
            <a:ext cx="5845658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i="0" sz="3800">
                <a:solidFill>
                  <a:srgbClr val="586770"/>
                </a:solidFill>
                <a:effectLst>
                  <a:outerShdw sx="100000" sy="100000" kx="0" ky="0" algn="b" rotWithShape="0" blurRad="50800" dist="38100" dir="5400000">
                    <a:srgbClr val="FFFFFF"/>
                  </a:outerShdw>
                </a:effectLst>
              </a:defRPr>
            </a:pPr>
            <a:r>
              <a:t>Medtronic Simplicity Spyral</a:t>
            </a:r>
          </a:p>
          <a:p>
            <a:pPr algn="ctr">
              <a:lnSpc>
                <a:spcPct val="100000"/>
              </a:lnSpc>
              <a:defRPr i="0" sz="3800">
                <a:solidFill>
                  <a:srgbClr val="586770"/>
                </a:solidFill>
                <a:effectLst>
                  <a:outerShdw sx="100000" sy="100000" kx="0" ky="0" algn="b" rotWithShape="0" blurRad="50800" dist="38100" dir="5400000">
                    <a:srgbClr val="FFFFFF"/>
                  </a:outerShdw>
                </a:effectLst>
              </a:defRPr>
            </a:pPr>
            <a:r>
              <a:t>&amp;</a:t>
            </a:r>
          </a:p>
          <a:p>
            <a:pPr algn="ctr">
              <a:lnSpc>
                <a:spcPct val="100000"/>
              </a:lnSpc>
              <a:defRPr i="0" sz="3800">
                <a:solidFill>
                  <a:srgbClr val="586770"/>
                </a:solidFill>
              </a:defRPr>
            </a:pPr>
            <a:r>
              <a:rPr>
                <a:effectLst>
                  <a:outerShdw sx="100000" sy="100000" kx="0" ky="0" algn="b" rotWithShape="0" blurRad="50800" dist="38100" dir="5400000">
                    <a:srgbClr val="FFFFFF"/>
                  </a:outerShdw>
                </a:effectLst>
              </a:rPr>
              <a:t>ReCor Paradise</a:t>
            </a:r>
            <a:r>
              <a:t> </a:t>
            </a:r>
          </a:p>
          <a:p>
            <a:pPr algn="ctr">
              <a:lnSpc>
                <a:spcPct val="100000"/>
              </a:lnSpc>
              <a:defRPr sz="3800"/>
            </a:pPr>
            <a:r>
              <a:t>Received FDA approval </a:t>
            </a:r>
          </a:p>
          <a:p>
            <a:pPr algn="ctr">
              <a:lnSpc>
                <a:spcPct val="100000"/>
              </a:lnSpc>
              <a:defRPr sz="3800"/>
            </a:pPr>
            <a:r>
              <a:t>in November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DN - Current Status - 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Current Status - US</a:t>
            </a:r>
          </a:p>
        </p:txBody>
      </p:sp>
      <p:pic>
        <p:nvPicPr>
          <p:cNvPr id="224" name="Screenshot 2025-03-31 at 9.33.36 PM.png" descr="Screenshot 2025-03-31 at 9.33.36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958" y="5007096"/>
            <a:ext cx="21090784" cy="65466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Hypertension is comm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is </a:t>
            </a:r>
            <a:r>
              <a:rPr i="1"/>
              <a:t>common</a:t>
            </a:r>
          </a:p>
        </p:txBody>
      </p:sp>
      <p:pic>
        <p:nvPicPr>
          <p:cNvPr id="142" name="Screenshot 2025-03-23 at 9.10.40 PM.png" descr="Screenshot 2025-03-23 at 9.10.40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3150" y="4457700"/>
            <a:ext cx="19710400" cy="7645400"/>
          </a:xfrm>
          <a:prstGeom prst="rect">
            <a:avLst/>
          </a:prstGeom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8356" y="4890424"/>
            <a:ext cx="2659988" cy="1241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DN - Current Status - Europe (CE marke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Current Status - Europe </a:t>
            </a:r>
            <a:r>
              <a:rPr sz="4500"/>
              <a:t>(CE marked)</a:t>
            </a:r>
            <a:r>
              <a:t> </a:t>
            </a:r>
          </a:p>
        </p:txBody>
      </p:sp>
      <p:pic>
        <p:nvPicPr>
          <p:cNvPr id="22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3175" y="4392360"/>
            <a:ext cx="12257650" cy="77760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nal Denervation (RD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Renal Denervation (RDN)</a:t>
            </a:r>
          </a:p>
        </p:txBody>
      </p:sp>
      <p:pic>
        <p:nvPicPr>
          <p:cNvPr id="23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3013" y="4280986"/>
            <a:ext cx="13954848" cy="7998828"/>
          </a:xfrm>
          <a:prstGeom prst="rect">
            <a:avLst/>
          </a:prstGeom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alphaModFix amt="30111"/>
            <a:extLst/>
          </a:blip>
          <a:stretch>
            <a:fillRect/>
          </a:stretch>
        </p:blipFill>
        <p:spPr>
          <a:xfrm>
            <a:off x="18360173" y="4338503"/>
            <a:ext cx="4161611" cy="7883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nal Denervation (RD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Renal Denervation (RDN)</a:t>
            </a:r>
          </a:p>
        </p:txBody>
      </p:sp>
      <p:pic>
        <p:nvPicPr>
          <p:cNvPr id="23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9720" y="4259171"/>
            <a:ext cx="8921849" cy="8055158"/>
          </a:xfrm>
          <a:prstGeom prst="rect">
            <a:avLst/>
          </a:prstGeom>
        </p:spPr>
      </p:pic>
      <p:pic>
        <p:nvPicPr>
          <p:cNvPr id="23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76727" y="4272322"/>
            <a:ext cx="9143294" cy="80288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nal Denerv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23585"/>
                    <a:lumOff val="-31317"/>
                  </a:schemeClr>
                </a:solidFill>
              </a:defRPr>
            </a:lvl1pPr>
          </a:lstStyle>
          <a:p>
            <a:pPr/>
            <a:r>
              <a:t>Renal Denervation</a:t>
            </a:r>
          </a:p>
        </p:txBody>
      </p:sp>
      <p:sp>
        <p:nvSpPr>
          <p:cNvPr id="238" name="Does it work ?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000">
                <a:solidFill>
                  <a:schemeClr val="accent1"/>
                </a:solidFill>
              </a:defRPr>
            </a:pPr>
            <a:r>
              <a:rPr i="0"/>
              <a:t>Does it </a:t>
            </a:r>
            <a:r>
              <a:t>work 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1641" y="4350376"/>
            <a:ext cx="13973418" cy="786004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6418" y="4637022"/>
            <a:ext cx="6568343" cy="7286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39275" y="4626805"/>
            <a:ext cx="6586764" cy="730719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Bhatt et al, N Engl J Med 2014;370:1393-1401"/>
          <p:cNvSpPr txBox="1"/>
          <p:nvPr/>
        </p:nvSpPr>
        <p:spPr>
          <a:xfrm>
            <a:off x="9370104" y="12024589"/>
            <a:ext cx="564379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800"/>
              </a:spcBef>
              <a:defRPr i="0" sz="2100">
                <a:solidFill>
                  <a:srgbClr val="89929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Bhatt et al, N Engl J Med 2014;370:1393-1401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sp>
        <p:nvSpPr>
          <p:cNvPr id="249" name="Bhatt et al, Lancet 2022 Oct 22;400(10361):1405-1416"/>
          <p:cNvSpPr txBox="1"/>
          <p:nvPr/>
        </p:nvSpPr>
        <p:spPr>
          <a:xfrm>
            <a:off x="8893111" y="12024589"/>
            <a:ext cx="6597778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800"/>
              </a:spcBef>
              <a:defRPr i="0" sz="2100">
                <a:solidFill>
                  <a:srgbClr val="89929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Bhatt et al, Lancet 2022 Oct 22;400(10361):1405-1416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033"/>
          <a:stretch>
            <a:fillRect/>
          </a:stretch>
        </p:blipFill>
        <p:spPr>
          <a:xfrm>
            <a:off x="4516635" y="4440759"/>
            <a:ext cx="15350905" cy="7336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sp>
        <p:nvSpPr>
          <p:cNvPr id="253" name="Problems with Simplicity HTN 3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i="0"/>
            </a:pPr>
            <a:r>
              <a:t>Problems with Simplicity HTN 3 </a:t>
            </a:r>
          </a:p>
          <a:p>
            <a:pPr lvl="1">
              <a:buBlip>
                <a:blip r:embed="rId2"/>
              </a:buBlip>
            </a:pPr>
            <a:r>
              <a:t>Trial design</a:t>
            </a:r>
          </a:p>
          <a:p>
            <a:pPr lvl="1">
              <a:buBlip>
                <a:blip r:embed="rId2"/>
              </a:buBlip>
            </a:pPr>
            <a:r>
              <a:t>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sp>
        <p:nvSpPr>
          <p:cNvPr id="256" name="Technology"/>
          <p:cNvSpPr txBox="1"/>
          <p:nvPr>
            <p:ph type="body" sz="quarter" idx="1"/>
          </p:nvPr>
        </p:nvSpPr>
        <p:spPr>
          <a:xfrm>
            <a:off x="1599485" y="7118350"/>
            <a:ext cx="4412888" cy="2324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i="0"/>
            </a:lvl1pPr>
          </a:lstStyle>
          <a:p>
            <a:pPr/>
            <a:r>
              <a:t>Technology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5946098" y="4439207"/>
            <a:ext cx="16897424" cy="7682386"/>
            <a:chOff x="0" y="0"/>
            <a:chExt cx="16897422" cy="7682385"/>
          </a:xfrm>
        </p:grpSpPr>
        <p:sp>
          <p:nvSpPr>
            <p:cNvPr id="257" name="Rectangle"/>
            <p:cNvSpPr/>
            <p:nvPr/>
          </p:nvSpPr>
          <p:spPr>
            <a:xfrm>
              <a:off x="0" y="0"/>
              <a:ext cx="16897423" cy="76823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i="0" sz="4400">
                  <a:solidFill>
                    <a:srgbClr val="F3F1DF"/>
                  </a:solidFill>
                  <a:effectLst/>
                </a:defRPr>
              </a:pPr>
            </a:p>
          </p:txBody>
        </p:sp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72136" y="418896"/>
              <a:ext cx="5426225" cy="5426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-1414418" y="1758997"/>
              <a:ext cx="7071663" cy="4016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18871" y="3199040"/>
              <a:ext cx="1935521" cy="1136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22470" y="3199040"/>
              <a:ext cx="1935521" cy="1136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Simplicity Spiral…"/>
            <p:cNvSpPr txBox="1"/>
            <p:nvPr/>
          </p:nvSpPr>
          <p:spPr>
            <a:xfrm>
              <a:off x="253706" y="6142387"/>
              <a:ext cx="4199264" cy="145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"/>
                </a:lnSpc>
                <a:defRPr sz="2900"/>
              </a:pPr>
              <a:r>
                <a:t>Simplicity Spiral </a:t>
              </a:r>
            </a:p>
            <a:p>
              <a:pPr>
                <a:lnSpc>
                  <a:spcPct val="10000"/>
                </a:lnSpc>
                <a:defRPr sz="2900"/>
              </a:pPr>
              <a:r>
                <a:t>Multielectrode catheter</a:t>
              </a:r>
            </a:p>
          </p:txBody>
        </p:sp>
        <p:sp>
          <p:nvSpPr>
            <p:cNvPr id="263" name="Simplicity Gen3…"/>
            <p:cNvSpPr txBox="1"/>
            <p:nvPr/>
          </p:nvSpPr>
          <p:spPr>
            <a:xfrm>
              <a:off x="6921706" y="6142387"/>
              <a:ext cx="3054012" cy="145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"/>
                </a:lnSpc>
                <a:defRPr sz="2900"/>
              </a:pPr>
              <a:r>
                <a:t>Simplicity Gen3 </a:t>
              </a:r>
            </a:p>
            <a:p>
              <a:pPr>
                <a:lnSpc>
                  <a:spcPct val="10000"/>
                </a:lnSpc>
                <a:defRPr sz="2900"/>
              </a:pPr>
              <a:r>
                <a:t>Generator</a:t>
              </a:r>
            </a:p>
          </p:txBody>
        </p:sp>
        <p:sp>
          <p:nvSpPr>
            <p:cNvPr id="264" name="Side branch…"/>
            <p:cNvSpPr txBox="1"/>
            <p:nvPr/>
          </p:nvSpPr>
          <p:spPr>
            <a:xfrm>
              <a:off x="12767621" y="6142387"/>
              <a:ext cx="2175538" cy="145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"/>
                </a:lnSpc>
                <a:defRPr sz="2900"/>
              </a:pPr>
              <a:r>
                <a:t>Side branch</a:t>
              </a:r>
            </a:p>
            <a:p>
              <a:pPr>
                <a:lnSpc>
                  <a:spcPct val="10000"/>
                </a:lnSpc>
                <a:defRPr sz="2900"/>
              </a:pPr>
              <a:r>
                <a:t>Ablation </a:t>
              </a:r>
            </a:p>
          </p:txBody>
        </p:sp>
      </p:grpSp>
      <p:pic>
        <p:nvPicPr>
          <p:cNvPr id="266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7860" t="0" r="0" b="0"/>
          <a:stretch>
            <a:fillRect/>
          </a:stretch>
        </p:blipFill>
        <p:spPr>
          <a:xfrm>
            <a:off x="17145514" y="6048278"/>
            <a:ext cx="5530403" cy="3787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sp>
        <p:nvSpPr>
          <p:cNvPr id="269" name="Design"/>
          <p:cNvSpPr txBox="1"/>
          <p:nvPr>
            <p:ph type="body" sz="quarter" idx="1"/>
          </p:nvPr>
        </p:nvSpPr>
        <p:spPr>
          <a:xfrm>
            <a:off x="1481268" y="7118350"/>
            <a:ext cx="4412888" cy="2324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i="0"/>
            </a:lvl1pPr>
          </a:lstStyle>
          <a:p>
            <a:pPr/>
            <a:r>
              <a:t>Design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068" t="16328" r="3068" b="10001"/>
          <a:stretch>
            <a:fillRect/>
          </a:stretch>
        </p:blipFill>
        <p:spPr>
          <a:xfrm>
            <a:off x="5110626" y="4362648"/>
            <a:ext cx="17748127" cy="7835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Hypertension is devasta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is devastating </a:t>
            </a:r>
          </a:p>
        </p:txBody>
      </p:sp>
      <p:pic>
        <p:nvPicPr>
          <p:cNvPr id="14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4294" y="4356103"/>
            <a:ext cx="4688111" cy="7848594"/>
          </a:xfrm>
          <a:prstGeom prst="rect">
            <a:avLst/>
          </a:prstGeom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47" name="Text"/>
          <p:cNvSpPr txBox="1"/>
          <p:nvPr/>
        </p:nvSpPr>
        <p:spPr>
          <a:xfrm>
            <a:off x="11519052" y="6362700"/>
            <a:ext cx="1345896" cy="990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48" name="Shape"/>
          <p:cNvSpPr/>
          <p:nvPr/>
        </p:nvSpPr>
        <p:spPr>
          <a:xfrm>
            <a:off x="12974012" y="5008799"/>
            <a:ext cx="6110393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57" y="12183"/>
                </a:moveTo>
                <a:lnTo>
                  <a:pt x="17284" y="21600"/>
                </a:lnTo>
                <a:lnTo>
                  <a:pt x="21600" y="10832"/>
                </a:lnTo>
                <a:lnTo>
                  <a:pt x="17284" y="0"/>
                </a:lnTo>
                <a:lnTo>
                  <a:pt x="18169" y="8527"/>
                </a:lnTo>
                <a:cubicBezTo>
                  <a:pt x="15046" y="13684"/>
                  <a:pt x="11695" y="16020"/>
                  <a:pt x="8338" y="15380"/>
                </a:cubicBezTo>
                <a:cubicBezTo>
                  <a:pt x="5464" y="14832"/>
                  <a:pt x="2639" y="12109"/>
                  <a:pt x="0" y="7344"/>
                </a:cubicBezTo>
                <a:lnTo>
                  <a:pt x="0" y="14256"/>
                </a:lnTo>
                <a:cubicBezTo>
                  <a:pt x="2426" y="8491"/>
                  <a:pt x="5125" y="4997"/>
                  <a:pt x="7910" y="4017"/>
                </a:cubicBezTo>
                <a:cubicBezTo>
                  <a:pt x="11441" y="2775"/>
                  <a:pt x="14986" y="5600"/>
                  <a:pt x="18157" y="12183"/>
                </a:cubicBezTo>
                <a:close/>
              </a:path>
            </a:pathLst>
          </a:custGeom>
          <a:gradFill>
            <a:gsLst>
              <a:gs pos="0">
                <a:schemeClr val="accent1">
                  <a:satOff val="-17010"/>
                  <a:lumOff val="14363"/>
                </a:schemeClr>
              </a:gs>
              <a:gs pos="100000">
                <a:schemeClr val="accent1">
                  <a:satOff val="23585"/>
                  <a:lumOff val="-31317"/>
                </a:schemeClr>
              </a:gs>
            </a:gsLst>
            <a:lin ang="28623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149" name="Brain…"/>
          <p:cNvSpPr txBox="1"/>
          <p:nvPr/>
        </p:nvSpPr>
        <p:spPr>
          <a:xfrm>
            <a:off x="19240803" y="4340761"/>
            <a:ext cx="3790215" cy="3797301"/>
          </a:xfrm>
          <a:prstGeom prst="rect">
            <a:avLst/>
          </a:prstGeom>
          <a:solidFill>
            <a:schemeClr val="accent1">
              <a:satOff val="-17010"/>
              <a:lumOff val="14363"/>
            </a:schemeClr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b="1" sz="4700">
                <a:solidFill>
                  <a:schemeClr val="accent1">
                    <a:satOff val="23585"/>
                    <a:lumOff val="-31317"/>
                  </a:schemeClr>
                </a:solidFill>
              </a:defRPr>
            </a:pPr>
            <a:r>
              <a:t>Brain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1">
                    <a:satOff val="23585"/>
                    <a:lumOff val="-31317"/>
                  </a:schemeClr>
                </a:solidFill>
              </a:defRPr>
            </a:pPr>
            <a:r>
              <a:t>Stroke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1">
                    <a:satOff val="23585"/>
                    <a:lumOff val="-31317"/>
                  </a:schemeClr>
                </a:solidFill>
              </a:defRPr>
            </a:pPr>
            <a:r>
              <a:t>Dementia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1">
                    <a:satOff val="23585"/>
                    <a:lumOff val="-31317"/>
                  </a:schemeClr>
                </a:solidFill>
              </a:defRPr>
            </a:pPr>
            <a:r>
              <a:t>Aneurysm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1">
                    <a:satOff val="23585"/>
                    <a:lumOff val="-31317"/>
                  </a:schemeClr>
                </a:solidFill>
              </a:defRPr>
            </a:pPr>
            <a:r>
              <a:t>ICH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1">
                    <a:satOff val="23585"/>
                    <a:lumOff val="-31317"/>
                  </a:schemeClr>
                </a:solidFill>
              </a:defRPr>
            </a:pPr>
            <a:r>
              <a:t>HTN Encephalopathy</a:t>
            </a:r>
          </a:p>
        </p:txBody>
      </p:sp>
      <p:sp>
        <p:nvSpPr>
          <p:cNvPr id="150" name="Shape"/>
          <p:cNvSpPr/>
          <p:nvPr/>
        </p:nvSpPr>
        <p:spPr>
          <a:xfrm flipH="1">
            <a:off x="7235279" y="5604411"/>
            <a:ext cx="4053018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57" y="12183"/>
                </a:moveTo>
                <a:lnTo>
                  <a:pt x="17284" y="21600"/>
                </a:lnTo>
                <a:lnTo>
                  <a:pt x="21600" y="10832"/>
                </a:lnTo>
                <a:lnTo>
                  <a:pt x="17284" y="0"/>
                </a:lnTo>
                <a:lnTo>
                  <a:pt x="18169" y="8527"/>
                </a:lnTo>
                <a:cubicBezTo>
                  <a:pt x="15046" y="13684"/>
                  <a:pt x="11695" y="16020"/>
                  <a:pt x="8338" y="15380"/>
                </a:cubicBezTo>
                <a:cubicBezTo>
                  <a:pt x="5464" y="14832"/>
                  <a:pt x="2639" y="12109"/>
                  <a:pt x="0" y="7344"/>
                </a:cubicBezTo>
                <a:lnTo>
                  <a:pt x="0" y="14256"/>
                </a:lnTo>
                <a:cubicBezTo>
                  <a:pt x="2426" y="8491"/>
                  <a:pt x="5125" y="4997"/>
                  <a:pt x="7910" y="4017"/>
                </a:cubicBezTo>
                <a:cubicBezTo>
                  <a:pt x="11441" y="2775"/>
                  <a:pt x="14986" y="5600"/>
                  <a:pt x="18157" y="12183"/>
                </a:cubicBezTo>
                <a:close/>
              </a:path>
            </a:pathLst>
          </a:custGeom>
          <a:gradFill>
            <a:gsLst>
              <a:gs pos="0">
                <a:schemeClr val="accent2">
                  <a:hueOff val="-1160580"/>
                  <a:satOff val="-5192"/>
                  <a:lumOff val="22765"/>
                </a:schemeClr>
              </a:gs>
              <a:gs pos="100000">
                <a:schemeClr val="accent2">
                  <a:satOff val="14656"/>
                  <a:lumOff val="-21992"/>
                </a:schemeClr>
              </a:gs>
            </a:gsLst>
            <a:lin ang="28623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151" name="Eyes…"/>
          <p:cNvSpPr txBox="1"/>
          <p:nvPr/>
        </p:nvSpPr>
        <p:spPr>
          <a:xfrm>
            <a:off x="5189891" y="5534561"/>
            <a:ext cx="1976223" cy="1409701"/>
          </a:xfrm>
          <a:prstGeom prst="rect">
            <a:avLst/>
          </a:prstGeom>
          <a:solidFill>
            <a:schemeClr val="accent2">
              <a:hueOff val="-1160580"/>
              <a:satOff val="-5192"/>
              <a:lumOff val="22765"/>
            </a:schemeClr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b="1" sz="4700">
                <a:solidFill>
                  <a:schemeClr val="accent2">
                    <a:satOff val="14656"/>
                    <a:lumOff val="-21992"/>
                  </a:schemeClr>
                </a:solidFill>
              </a:defRPr>
            </a:pPr>
            <a:r>
              <a:t>Eyes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2">
                    <a:satOff val="14656"/>
                    <a:lumOff val="-21992"/>
                  </a:schemeClr>
                </a:solidFill>
              </a:defRPr>
            </a:pPr>
            <a:r>
              <a:t>Visual Loss</a:t>
            </a:r>
          </a:p>
        </p:txBody>
      </p:sp>
      <p:sp>
        <p:nvSpPr>
          <p:cNvPr id="152" name="Shape"/>
          <p:cNvSpPr/>
          <p:nvPr/>
        </p:nvSpPr>
        <p:spPr>
          <a:xfrm>
            <a:off x="12406173" y="7898996"/>
            <a:ext cx="3659962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57" y="12183"/>
                </a:moveTo>
                <a:lnTo>
                  <a:pt x="17284" y="21600"/>
                </a:lnTo>
                <a:lnTo>
                  <a:pt x="21600" y="10832"/>
                </a:lnTo>
                <a:lnTo>
                  <a:pt x="17284" y="0"/>
                </a:lnTo>
                <a:lnTo>
                  <a:pt x="18169" y="8527"/>
                </a:lnTo>
                <a:cubicBezTo>
                  <a:pt x="15046" y="13684"/>
                  <a:pt x="11695" y="16020"/>
                  <a:pt x="8338" y="15380"/>
                </a:cubicBezTo>
                <a:cubicBezTo>
                  <a:pt x="5464" y="14832"/>
                  <a:pt x="2639" y="12109"/>
                  <a:pt x="0" y="7344"/>
                </a:cubicBezTo>
                <a:lnTo>
                  <a:pt x="0" y="14256"/>
                </a:lnTo>
                <a:cubicBezTo>
                  <a:pt x="2426" y="8491"/>
                  <a:pt x="5125" y="4997"/>
                  <a:pt x="7910" y="4017"/>
                </a:cubicBezTo>
                <a:cubicBezTo>
                  <a:pt x="11441" y="2775"/>
                  <a:pt x="14986" y="5600"/>
                  <a:pt x="18157" y="12183"/>
                </a:cubicBezTo>
                <a:close/>
              </a:path>
            </a:pathLst>
          </a:custGeom>
          <a:gradFill>
            <a:gsLst>
              <a:gs pos="0">
                <a:schemeClr val="accent5">
                  <a:hueOff val="-59697"/>
                  <a:satOff val="10521"/>
                  <a:lumOff val="18764"/>
                </a:schemeClr>
              </a:gs>
              <a:gs pos="100000">
                <a:schemeClr val="accent5">
                  <a:satOff val="12463"/>
                  <a:lumOff val="-11496"/>
                </a:schemeClr>
              </a:gs>
            </a:gsLst>
            <a:lin ang="28623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153" name="CV…"/>
          <p:cNvSpPr txBox="1"/>
          <p:nvPr/>
        </p:nvSpPr>
        <p:spPr>
          <a:xfrm>
            <a:off x="16191929" y="7232246"/>
            <a:ext cx="2923081" cy="2603501"/>
          </a:xfrm>
          <a:prstGeom prst="rect">
            <a:avLst/>
          </a:prstGeom>
          <a:solidFill>
            <a:schemeClr val="accent5">
              <a:hueOff val="-59697"/>
              <a:satOff val="10521"/>
              <a:lumOff val="18764"/>
            </a:schemeClr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b="1" sz="4700">
                <a:solidFill>
                  <a:schemeClr val="accent5">
                    <a:hueOff val="64976"/>
                    <a:satOff val="16499"/>
                    <a:lumOff val="-24622"/>
                  </a:schemeClr>
                </a:solidFill>
              </a:defRPr>
            </a:pPr>
            <a:r>
              <a:t>CV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5">
                    <a:hueOff val="64976"/>
                    <a:satOff val="16499"/>
                    <a:lumOff val="-24622"/>
                  </a:schemeClr>
                </a:solidFill>
              </a:defRPr>
            </a:pPr>
            <a:r>
              <a:t>CAD / MI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5">
                    <a:hueOff val="64976"/>
                    <a:satOff val="16499"/>
                    <a:lumOff val="-24622"/>
                  </a:schemeClr>
                </a:solidFill>
              </a:defRPr>
            </a:pPr>
            <a:r>
              <a:t>CHF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5">
                    <a:hueOff val="64976"/>
                    <a:satOff val="16499"/>
                    <a:lumOff val="-24622"/>
                  </a:schemeClr>
                </a:solidFill>
              </a:defRPr>
            </a:pPr>
            <a:r>
              <a:t>Aneurysms</a:t>
            </a:r>
          </a:p>
        </p:txBody>
      </p:sp>
      <p:sp>
        <p:nvSpPr>
          <p:cNvPr id="154" name="Shape"/>
          <p:cNvSpPr/>
          <p:nvPr/>
        </p:nvSpPr>
        <p:spPr>
          <a:xfrm flipH="1">
            <a:off x="4588288" y="9254083"/>
            <a:ext cx="6731948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57" y="12183"/>
                </a:moveTo>
                <a:lnTo>
                  <a:pt x="17284" y="21600"/>
                </a:lnTo>
                <a:lnTo>
                  <a:pt x="21600" y="10832"/>
                </a:lnTo>
                <a:lnTo>
                  <a:pt x="17284" y="0"/>
                </a:lnTo>
                <a:lnTo>
                  <a:pt x="18169" y="8527"/>
                </a:lnTo>
                <a:cubicBezTo>
                  <a:pt x="15046" y="13684"/>
                  <a:pt x="11695" y="16020"/>
                  <a:pt x="8338" y="15380"/>
                </a:cubicBezTo>
                <a:cubicBezTo>
                  <a:pt x="5464" y="14832"/>
                  <a:pt x="2639" y="12109"/>
                  <a:pt x="0" y="7344"/>
                </a:cubicBezTo>
                <a:lnTo>
                  <a:pt x="0" y="14256"/>
                </a:lnTo>
                <a:cubicBezTo>
                  <a:pt x="2426" y="8491"/>
                  <a:pt x="5125" y="4997"/>
                  <a:pt x="7910" y="4017"/>
                </a:cubicBezTo>
                <a:cubicBezTo>
                  <a:pt x="11441" y="2775"/>
                  <a:pt x="14986" y="5600"/>
                  <a:pt x="18157" y="12183"/>
                </a:cubicBezTo>
                <a:close/>
              </a:path>
            </a:pathLst>
          </a:custGeom>
          <a:gradFill>
            <a:gsLst>
              <a:gs pos="0">
                <a:srgbClr val="C4CBD0"/>
              </a:gs>
              <a:gs pos="100000">
                <a:srgbClr val="586770"/>
              </a:gs>
            </a:gsLst>
            <a:lin ang="28623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155" name="Kidneys…"/>
          <p:cNvSpPr txBox="1"/>
          <p:nvPr/>
        </p:nvSpPr>
        <p:spPr>
          <a:xfrm>
            <a:off x="2009090" y="9184233"/>
            <a:ext cx="2498700" cy="1409701"/>
          </a:xfrm>
          <a:prstGeom prst="rect">
            <a:avLst/>
          </a:prstGeom>
          <a:solidFill>
            <a:srgbClr val="C4CBD0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b="1" sz="4700">
                <a:solidFill>
                  <a:srgbClr val="586770"/>
                </a:solidFill>
              </a:defRPr>
            </a:pPr>
            <a:r>
              <a:t>Kidneys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rgbClr val="586770"/>
                </a:solidFill>
              </a:defRPr>
            </a:pPr>
            <a:r>
              <a:t>CKD - ESRD</a:t>
            </a:r>
          </a:p>
        </p:txBody>
      </p:sp>
      <p:sp>
        <p:nvSpPr>
          <p:cNvPr id="156" name="Shape"/>
          <p:cNvSpPr/>
          <p:nvPr/>
        </p:nvSpPr>
        <p:spPr>
          <a:xfrm>
            <a:off x="12597810" y="10369057"/>
            <a:ext cx="354609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57" y="12183"/>
                </a:moveTo>
                <a:lnTo>
                  <a:pt x="17284" y="21600"/>
                </a:lnTo>
                <a:lnTo>
                  <a:pt x="21600" y="10832"/>
                </a:lnTo>
                <a:lnTo>
                  <a:pt x="17284" y="0"/>
                </a:lnTo>
                <a:lnTo>
                  <a:pt x="18169" y="8527"/>
                </a:lnTo>
                <a:cubicBezTo>
                  <a:pt x="15046" y="13684"/>
                  <a:pt x="11695" y="16020"/>
                  <a:pt x="8338" y="15380"/>
                </a:cubicBezTo>
                <a:cubicBezTo>
                  <a:pt x="5464" y="14832"/>
                  <a:pt x="2639" y="12109"/>
                  <a:pt x="0" y="7344"/>
                </a:cubicBezTo>
                <a:lnTo>
                  <a:pt x="0" y="14256"/>
                </a:lnTo>
                <a:cubicBezTo>
                  <a:pt x="2426" y="8491"/>
                  <a:pt x="5125" y="4997"/>
                  <a:pt x="7910" y="4017"/>
                </a:cubicBezTo>
                <a:cubicBezTo>
                  <a:pt x="11441" y="2775"/>
                  <a:pt x="14986" y="5600"/>
                  <a:pt x="18157" y="12183"/>
                </a:cubicBezTo>
                <a:close/>
              </a:path>
            </a:pathLst>
          </a:custGeom>
          <a:gradFill>
            <a:gsLst>
              <a:gs pos="0">
                <a:schemeClr val="accent6">
                  <a:satOff val="7580"/>
                  <a:lumOff val="21473"/>
                </a:schemeClr>
              </a:gs>
              <a:gs pos="100000">
                <a:schemeClr val="accent6">
                  <a:satOff val="17135"/>
                  <a:lumOff val="-26023"/>
                </a:schemeClr>
              </a:gs>
            </a:gsLst>
            <a:lin ang="28623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157" name="GU…"/>
          <p:cNvSpPr txBox="1"/>
          <p:nvPr/>
        </p:nvSpPr>
        <p:spPr>
          <a:xfrm>
            <a:off x="16240407" y="10299207"/>
            <a:ext cx="1052627" cy="1409701"/>
          </a:xfrm>
          <a:prstGeom prst="rect">
            <a:avLst/>
          </a:prstGeom>
          <a:solidFill>
            <a:schemeClr val="accent6">
              <a:satOff val="7580"/>
              <a:lumOff val="21473"/>
            </a:schemeClr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b="1" sz="4700">
                <a:solidFill>
                  <a:schemeClr val="accent6">
                    <a:satOff val="17135"/>
                    <a:lumOff val="-26023"/>
                  </a:schemeClr>
                </a:solidFill>
              </a:defRPr>
            </a:pPr>
            <a:r>
              <a:t>GU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6">
                    <a:satOff val="17135"/>
                    <a:lumOff val="-26023"/>
                  </a:schemeClr>
                </a:solidFill>
              </a:defRPr>
            </a:pPr>
            <a:r>
              <a:t>ED</a:t>
            </a:r>
          </a:p>
        </p:txBody>
      </p:sp>
      <p:sp>
        <p:nvSpPr>
          <p:cNvPr id="158" name="Shape"/>
          <p:cNvSpPr/>
          <p:nvPr/>
        </p:nvSpPr>
        <p:spPr>
          <a:xfrm flipH="1">
            <a:off x="8104399" y="10560694"/>
            <a:ext cx="292308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57" y="12183"/>
                </a:moveTo>
                <a:lnTo>
                  <a:pt x="17284" y="21600"/>
                </a:lnTo>
                <a:lnTo>
                  <a:pt x="21600" y="10832"/>
                </a:lnTo>
                <a:lnTo>
                  <a:pt x="17284" y="0"/>
                </a:lnTo>
                <a:lnTo>
                  <a:pt x="18169" y="8527"/>
                </a:lnTo>
                <a:cubicBezTo>
                  <a:pt x="15046" y="13684"/>
                  <a:pt x="11695" y="16020"/>
                  <a:pt x="8338" y="15380"/>
                </a:cubicBezTo>
                <a:cubicBezTo>
                  <a:pt x="5464" y="14832"/>
                  <a:pt x="2639" y="12109"/>
                  <a:pt x="0" y="7344"/>
                </a:cubicBezTo>
                <a:lnTo>
                  <a:pt x="0" y="14256"/>
                </a:lnTo>
                <a:cubicBezTo>
                  <a:pt x="2426" y="8491"/>
                  <a:pt x="5125" y="4997"/>
                  <a:pt x="7910" y="4017"/>
                </a:cubicBezTo>
                <a:cubicBezTo>
                  <a:pt x="11441" y="2775"/>
                  <a:pt x="14986" y="5600"/>
                  <a:pt x="18157" y="12183"/>
                </a:cubicBezTo>
                <a:close/>
              </a:path>
            </a:pathLst>
          </a:custGeom>
          <a:gradFill>
            <a:gsLst>
              <a:gs pos="0">
                <a:schemeClr val="accent3">
                  <a:hueOff val="-237558"/>
                  <a:satOff val="15631"/>
                  <a:lumOff val="-32569"/>
                </a:schemeClr>
              </a:gs>
              <a:gs pos="100000">
                <a:schemeClr val="accent3">
                  <a:hueOff val="-73482"/>
                  <a:satOff val="26008"/>
                  <a:lumOff val="8653"/>
                </a:schemeClr>
              </a:gs>
            </a:gsLst>
            <a:lin ang="28623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  <p:sp>
        <p:nvSpPr>
          <p:cNvPr id="159" name="Bone…"/>
          <p:cNvSpPr txBox="1"/>
          <p:nvPr/>
        </p:nvSpPr>
        <p:spPr>
          <a:xfrm>
            <a:off x="6399547" y="10490844"/>
            <a:ext cx="1562990" cy="1409701"/>
          </a:xfrm>
          <a:prstGeom prst="rect">
            <a:avLst/>
          </a:prstGeom>
          <a:solidFill>
            <a:schemeClr val="accent3">
              <a:hueOff val="-73482"/>
              <a:satOff val="26008"/>
              <a:lumOff val="8653"/>
            </a:schemeClr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b="1" sz="47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t>Bone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sz="34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t>Bone loss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2"/>
      <p:bldP build="whole" bldLvl="1" animBg="1" rev="0" advAuto="0" spid="158" grpId="5"/>
      <p:bldP build="whole" bldLvl="1" animBg="1" rev="0" advAuto="0" spid="150" grpId="1"/>
      <p:bldP build="whole" bldLvl="1" animBg="1" rev="0" advAuto="0" spid="156" grpId="4"/>
      <p:bldP build="whole" bldLvl="1" animBg="1" rev="0" advAuto="0" spid="154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07" t="16045" r="3407" b="8648"/>
          <a:stretch>
            <a:fillRect/>
          </a:stretch>
        </p:blipFill>
        <p:spPr>
          <a:xfrm>
            <a:off x="5494398" y="4335512"/>
            <a:ext cx="17573485" cy="798848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piral HTN…"/>
          <p:cNvSpPr txBox="1"/>
          <p:nvPr/>
        </p:nvSpPr>
        <p:spPr>
          <a:xfrm>
            <a:off x="1490292" y="7616000"/>
            <a:ext cx="3598737" cy="13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"/>
              </a:lnSpc>
              <a:defRPr i="0" sz="3900">
                <a:effectLst>
                  <a:outerShdw sx="100000" sy="100000" kx="0" ky="0" algn="b" rotWithShape="0" blurRad="25400" dist="25400" dir="18900000">
                    <a:srgbClr val="000000"/>
                  </a:outerShdw>
                </a:effectLst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Spiral HTN </a:t>
            </a:r>
          </a:p>
          <a:p>
            <a:pPr>
              <a:lnSpc>
                <a:spcPct val="10000"/>
              </a:lnSpc>
              <a:defRPr i="0" sz="3900">
                <a:effectLst>
                  <a:outerShdw sx="100000" sy="100000" kx="0" ky="0" algn="b" rotWithShape="0" blurRad="25400" dist="25400" dir="18900000">
                    <a:srgbClr val="000000"/>
                  </a:outerShdw>
                </a:effectLst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Clinical Program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sp>
        <p:nvSpPr>
          <p:cNvPr id="277" name="Spiral HTN…"/>
          <p:cNvSpPr txBox="1"/>
          <p:nvPr/>
        </p:nvSpPr>
        <p:spPr>
          <a:xfrm>
            <a:off x="1490292" y="7616000"/>
            <a:ext cx="3598737" cy="13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"/>
              </a:lnSpc>
              <a:defRPr i="0" sz="3900">
                <a:effectLst>
                  <a:outerShdw sx="100000" sy="100000" kx="0" ky="0" algn="b" rotWithShape="0" blurRad="25400" dist="25400" dir="18900000">
                    <a:srgbClr val="000000"/>
                  </a:outerShdw>
                </a:effectLst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Spiral HTN </a:t>
            </a:r>
          </a:p>
          <a:p>
            <a:pPr>
              <a:lnSpc>
                <a:spcPct val="10000"/>
              </a:lnSpc>
              <a:defRPr i="0" sz="3900">
                <a:effectLst>
                  <a:outerShdw sx="100000" sy="100000" kx="0" ky="0" algn="b" rotWithShape="0" blurRad="25400" dist="25400" dir="18900000">
                    <a:srgbClr val="000000"/>
                  </a:outerShdw>
                </a:effectLst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Clinical Program</a:t>
            </a:r>
          </a:p>
        </p:txBody>
      </p:sp>
      <p:grpSp>
        <p:nvGrpSpPr>
          <p:cNvPr id="280" name="Image"/>
          <p:cNvGrpSpPr/>
          <p:nvPr/>
        </p:nvGrpSpPr>
        <p:grpSpPr>
          <a:xfrm>
            <a:off x="5510068" y="4624387"/>
            <a:ext cx="17444854" cy="7312022"/>
            <a:chOff x="0" y="0"/>
            <a:chExt cx="17444853" cy="7312021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979" t="15795" r="2979" b="14413"/>
            <a:stretch>
              <a:fillRect/>
            </a:stretch>
          </p:blipFill>
          <p:spPr>
            <a:xfrm>
              <a:off x="25400" y="25400"/>
              <a:ext cx="17394054" cy="72612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7444854" cy="731202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DN - Does it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Does it work?</a:t>
            </a:r>
          </a:p>
        </p:txBody>
      </p:sp>
      <p:grpSp>
        <p:nvGrpSpPr>
          <p:cNvPr id="285" name="Image"/>
          <p:cNvGrpSpPr/>
          <p:nvPr/>
        </p:nvGrpSpPr>
        <p:grpSpPr>
          <a:xfrm>
            <a:off x="3385025" y="4184029"/>
            <a:ext cx="17626650" cy="8192742"/>
            <a:chOff x="0" y="0"/>
            <a:chExt cx="17626648" cy="8192741"/>
          </a:xfrm>
        </p:grpSpPr>
        <p:pic>
          <p:nvPicPr>
            <p:cNvPr id="28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7645"/>
            <a:stretch>
              <a:fillRect/>
            </a:stretch>
          </p:blipFill>
          <p:spPr>
            <a:xfrm>
              <a:off x="25400" y="25400"/>
              <a:ext cx="17575849" cy="81419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3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7626649" cy="819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nal Denerv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23585"/>
                    <a:lumOff val="-31317"/>
                  </a:schemeClr>
                </a:solidFill>
              </a:defRPr>
            </a:lvl1pPr>
          </a:lstStyle>
          <a:p>
            <a:pPr/>
            <a:r>
              <a:t>Renal Denervation</a:t>
            </a:r>
          </a:p>
        </p:txBody>
      </p:sp>
      <p:sp>
        <p:nvSpPr>
          <p:cNvPr id="288" name="Is it durable ?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000">
                <a:solidFill>
                  <a:schemeClr val="accent1">
                    <a:satOff val="-17010"/>
                    <a:lumOff val="14363"/>
                  </a:schemeClr>
                </a:solidFill>
              </a:defRPr>
            </a:pPr>
            <a:r>
              <a:rPr i="0"/>
              <a:t>Is it </a:t>
            </a:r>
            <a:r>
              <a:t>durable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DN - Is it durabl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Is it durable?</a:t>
            </a:r>
          </a:p>
        </p:txBody>
      </p:sp>
      <p:grpSp>
        <p:nvGrpSpPr>
          <p:cNvPr id="293" name="Image"/>
          <p:cNvGrpSpPr/>
          <p:nvPr/>
        </p:nvGrpSpPr>
        <p:grpSpPr>
          <a:xfrm>
            <a:off x="5400702" y="4204787"/>
            <a:ext cx="14451558" cy="8151226"/>
            <a:chOff x="0" y="0"/>
            <a:chExt cx="14451556" cy="8151225"/>
          </a:xfrm>
        </p:grpSpPr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14400757" cy="81004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451557" cy="81512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DN - Is it durabl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Is it durable?</a:t>
            </a:r>
          </a:p>
        </p:txBody>
      </p:sp>
      <p:pic>
        <p:nvPicPr>
          <p:cNvPr id="29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158" y="4293768"/>
            <a:ext cx="16244384" cy="79732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nal Denerv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hueOff val="-1160580"/>
                    <a:satOff val="-5192"/>
                    <a:lumOff val="22765"/>
                  </a:schemeClr>
                </a:solidFill>
              </a:defRPr>
            </a:lvl1pPr>
          </a:lstStyle>
          <a:p>
            <a:pPr/>
            <a:r>
              <a:t>Renal Denervation</a:t>
            </a:r>
          </a:p>
        </p:txBody>
      </p:sp>
      <p:sp>
        <p:nvSpPr>
          <p:cNvPr id="299" name="Is it safe ?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000">
                <a:solidFill>
                  <a:srgbClr val="C4CBD0"/>
                </a:solidFill>
              </a:defRPr>
            </a:pPr>
            <a:r>
              <a:rPr i="0"/>
              <a:t>Is it</a:t>
            </a:r>
            <a:r>
              <a:t> safe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DN - Is it safe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</a:t>
            </a:r>
            <a:r>
              <a:rPr i="1"/>
              <a:t>Is it safe ?</a:t>
            </a:r>
          </a:p>
        </p:txBody>
      </p:sp>
      <p:grpSp>
        <p:nvGrpSpPr>
          <p:cNvPr id="304" name="Image"/>
          <p:cNvGrpSpPr/>
          <p:nvPr/>
        </p:nvGrpSpPr>
        <p:grpSpPr>
          <a:xfrm>
            <a:off x="4976201" y="4323666"/>
            <a:ext cx="14444298" cy="7913467"/>
            <a:chOff x="0" y="0"/>
            <a:chExt cx="14444296" cy="7913465"/>
          </a:xfrm>
        </p:grpSpPr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26" t="1924" r="4660" b="7941"/>
            <a:stretch>
              <a:fillRect/>
            </a:stretch>
          </p:blipFill>
          <p:spPr>
            <a:xfrm>
              <a:off x="25400" y="25400"/>
              <a:ext cx="14393497" cy="78626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4444298" cy="7913466"/>
            </a:xfrm>
            <a:prstGeom prst="rect">
              <a:avLst/>
            </a:prstGeom>
            <a:effectLst/>
          </p:spPr>
        </p:pic>
      </p:grpSp>
      <p:pic>
        <p:nvPicPr>
          <p:cNvPr id="305" name="Circle Circle" descr="Circle Circ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9192" y="5552252"/>
            <a:ext cx="1164028" cy="11640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DN - Is it safe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RDN - </a:t>
            </a:r>
            <a:r>
              <a:rPr i="1"/>
              <a:t>Is it safe ?</a:t>
            </a:r>
          </a:p>
        </p:txBody>
      </p:sp>
      <p:grpSp>
        <p:nvGrpSpPr>
          <p:cNvPr id="311" name="Image"/>
          <p:cNvGrpSpPr/>
          <p:nvPr/>
        </p:nvGrpSpPr>
        <p:grpSpPr>
          <a:xfrm>
            <a:off x="4597763" y="4362030"/>
            <a:ext cx="15201174" cy="7836740"/>
            <a:chOff x="0" y="0"/>
            <a:chExt cx="15201172" cy="7836739"/>
          </a:xfrm>
        </p:grpSpPr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8638"/>
            <a:stretch>
              <a:fillRect/>
            </a:stretch>
          </p:blipFill>
          <p:spPr>
            <a:xfrm>
              <a:off x="25400" y="25400"/>
              <a:ext cx="15150373" cy="77859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5201174" cy="7836740"/>
            </a:xfrm>
            <a:prstGeom prst="rect">
              <a:avLst/>
            </a:prstGeom>
            <a:effectLst/>
          </p:spPr>
        </p:pic>
      </p:grpSp>
      <p:pic>
        <p:nvPicPr>
          <p:cNvPr id="312" name="Circle Circle" descr="Circle Circ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62408" y="10585642"/>
            <a:ext cx="1164028" cy="11640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nal Denerv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Renal Denervation</a:t>
            </a:r>
          </a:p>
        </p:txBody>
      </p:sp>
      <p:sp>
        <p:nvSpPr>
          <p:cNvPr id="316" name="Who should get it ?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accent1">
                    <a:satOff val="-17010"/>
                    <a:lumOff val="14363"/>
                  </a:schemeClr>
                </a:solidFill>
              </a:defRPr>
            </a:lvl1pPr>
          </a:lstStyle>
          <a:p>
            <a:pPr/>
            <a:r>
              <a:t>Who should get it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ypertension aka. The Silent Killer is a Kill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</a:t>
            </a:r>
            <a:r>
              <a:rPr i="1" sz="5000"/>
              <a:t>aka. The Silent Killer</a:t>
            </a:r>
            <a:r>
              <a:t> is a Killer 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6755" y="4273137"/>
            <a:ext cx="11143190" cy="8014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red dec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Shared decision 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5837502" y="5406845"/>
            <a:ext cx="6634680" cy="6903824"/>
            <a:chOff x="0" y="0"/>
            <a:chExt cx="6634679" cy="6903822"/>
          </a:xfrm>
        </p:grpSpPr>
        <p:grpSp>
          <p:nvGrpSpPr>
            <p:cNvPr id="321" name="Group"/>
            <p:cNvGrpSpPr/>
            <p:nvPr/>
          </p:nvGrpSpPr>
          <p:grpSpPr>
            <a:xfrm rot="11405240">
              <a:off x="481913" y="450222"/>
              <a:ext cx="5670853" cy="6003378"/>
              <a:chOff x="0" y="0"/>
              <a:chExt cx="5670852" cy="6003377"/>
            </a:xfrm>
          </p:grpSpPr>
          <p:sp>
            <p:nvSpPr>
              <p:cNvPr id="319" name="Shape"/>
              <p:cNvSpPr/>
              <p:nvPr/>
            </p:nvSpPr>
            <p:spPr>
              <a:xfrm rot="570978">
                <a:off x="402269" y="365998"/>
                <a:ext cx="4866314" cy="5271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2">
                  <a:hueOff val="-1160580"/>
                  <a:satOff val="-5192"/>
                  <a:lumOff val="22765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0" name="Circle"/>
              <p:cNvSpPr/>
              <p:nvPr/>
            </p:nvSpPr>
            <p:spPr>
              <a:xfrm rot="21600000">
                <a:off x="2192919" y="964532"/>
                <a:ext cx="2651885" cy="2651885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22" name="Group"/>
            <p:cNvSpPr/>
            <p:nvPr/>
          </p:nvSpPr>
          <p:spPr>
            <a:xfrm>
              <a:off x="2525929" y="39975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Referring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Physician</a:t>
              </a:r>
            </a:p>
          </p:txBody>
        </p:sp>
      </p:grpSp>
      <p:grpSp>
        <p:nvGrpSpPr>
          <p:cNvPr id="328" name="Group"/>
          <p:cNvGrpSpPr/>
          <p:nvPr/>
        </p:nvGrpSpPr>
        <p:grpSpPr>
          <a:xfrm>
            <a:off x="9269898" y="3750633"/>
            <a:ext cx="7813896" cy="7585617"/>
            <a:chOff x="0" y="0"/>
            <a:chExt cx="7813895" cy="7585616"/>
          </a:xfrm>
        </p:grpSpPr>
        <p:grpSp>
          <p:nvGrpSpPr>
            <p:cNvPr id="326" name="Group"/>
            <p:cNvGrpSpPr/>
            <p:nvPr/>
          </p:nvGrpSpPr>
          <p:grpSpPr>
            <a:xfrm rot="15149631">
              <a:off x="925488" y="636523"/>
              <a:ext cx="5962919" cy="6312570"/>
              <a:chOff x="0" y="0"/>
              <a:chExt cx="5962918" cy="6312568"/>
            </a:xfrm>
          </p:grpSpPr>
          <p:sp>
            <p:nvSpPr>
              <p:cNvPr id="324" name="Shape"/>
              <p:cNvSpPr/>
              <p:nvPr/>
            </p:nvSpPr>
            <p:spPr>
              <a:xfrm rot="570978">
                <a:off x="422987" y="384847"/>
                <a:ext cx="5116943" cy="554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5" name="Circle"/>
              <p:cNvSpPr/>
              <p:nvPr/>
            </p:nvSpPr>
            <p:spPr>
              <a:xfrm rot="21600000">
                <a:off x="2305861" y="1014209"/>
                <a:ext cx="2788464" cy="2788464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27" name="Group"/>
            <p:cNvSpPr/>
            <p:nvPr/>
          </p:nvSpPr>
          <p:spPr>
            <a:xfrm>
              <a:off x="2995542" y="329558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5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Patient</a:t>
              </a:r>
            </a:p>
          </p:txBody>
        </p:sp>
      </p:grpSp>
      <p:grpSp>
        <p:nvGrpSpPr>
          <p:cNvPr id="334" name="Group"/>
          <p:cNvGrpSpPr/>
          <p:nvPr/>
        </p:nvGrpSpPr>
        <p:grpSpPr>
          <a:xfrm>
            <a:off x="13795658" y="6797707"/>
            <a:ext cx="6211974" cy="6549068"/>
            <a:chOff x="0" y="0"/>
            <a:chExt cx="6211972" cy="6549066"/>
          </a:xfrm>
        </p:grpSpPr>
        <p:grpSp>
          <p:nvGrpSpPr>
            <p:cNvPr id="331" name="Group"/>
            <p:cNvGrpSpPr/>
            <p:nvPr/>
          </p:nvGrpSpPr>
          <p:grpSpPr>
            <a:xfrm>
              <a:off x="-1" y="-1"/>
              <a:ext cx="5932156" cy="5932156"/>
              <a:chOff x="0" y="0"/>
              <a:chExt cx="5932155" cy="5932155"/>
            </a:xfrm>
          </p:grpSpPr>
          <p:sp>
            <p:nvSpPr>
              <p:cNvPr id="329" name="Circle"/>
              <p:cNvSpPr/>
              <p:nvPr/>
            </p:nvSpPr>
            <p:spPr>
              <a:xfrm rot="20747743">
                <a:off x="524473" y="524473"/>
                <a:ext cx="4883209" cy="4883209"/>
              </a:xfrm>
              <a:prstGeom prst="ellipse">
                <a:avLst/>
              </a:prstGeom>
              <a:solidFill>
                <a:schemeClr val="accent5">
                  <a:hueOff val="-59697"/>
                  <a:satOff val="10521"/>
                  <a:lumOff val="18764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4102905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0" name="Circle"/>
              <p:cNvSpPr/>
              <p:nvPr/>
            </p:nvSpPr>
            <p:spPr>
              <a:xfrm rot="20747743">
                <a:off x="1391368" y="1391368"/>
                <a:ext cx="3149419" cy="3149419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32" name="Group"/>
            <p:cNvSpPr/>
            <p:nvPr/>
          </p:nvSpPr>
          <p:spPr>
            <a:xfrm>
              <a:off x="3005483" y="295019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2900">
                  <a:solidFill>
                    <a:schemeClr val="accent5">
                      <a:hueOff val="-59697"/>
                      <a:satOff val="10521"/>
                      <a:lumOff val="1876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Interventionalist</a:t>
              </a:r>
            </a:p>
          </p:txBody>
        </p:sp>
        <p:sp>
          <p:nvSpPr>
            <p:cNvPr id="333" name="Line"/>
            <p:cNvSpPr/>
            <p:nvPr/>
          </p:nvSpPr>
          <p:spPr>
            <a:xfrm rot="3529092">
              <a:off x="3800702" y="3117206"/>
              <a:ext cx="920895" cy="400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0" y="0"/>
                  </a:moveTo>
                  <a:cubicBezTo>
                    <a:pt x="10911" y="2320"/>
                    <a:pt x="17879" y="5595"/>
                    <a:pt x="19483" y="9157"/>
                  </a:cubicBezTo>
                  <a:cubicBezTo>
                    <a:pt x="21600" y="13856"/>
                    <a:pt x="14308" y="18513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484F61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i="0" sz="2200">
                  <a:solidFill>
                    <a:srgbClr val="687189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red dec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Shared decision </a:t>
            </a:r>
          </a:p>
        </p:txBody>
      </p:sp>
      <p:grpSp>
        <p:nvGrpSpPr>
          <p:cNvPr id="341" name="Group"/>
          <p:cNvGrpSpPr/>
          <p:nvPr/>
        </p:nvGrpSpPr>
        <p:grpSpPr>
          <a:xfrm rot="1692568">
            <a:off x="1010299" y="3356755"/>
            <a:ext cx="6729501" cy="7002490"/>
            <a:chOff x="0" y="0"/>
            <a:chExt cx="6729500" cy="7002488"/>
          </a:xfrm>
        </p:grpSpPr>
        <p:grpSp>
          <p:nvGrpSpPr>
            <p:cNvPr id="339" name="Group"/>
            <p:cNvGrpSpPr/>
            <p:nvPr/>
          </p:nvGrpSpPr>
          <p:grpSpPr>
            <a:xfrm rot="11405240">
              <a:off x="488800" y="456656"/>
              <a:ext cx="5751899" cy="6089176"/>
              <a:chOff x="0" y="0"/>
              <a:chExt cx="5751898" cy="6089175"/>
            </a:xfrm>
          </p:grpSpPr>
          <p:sp>
            <p:nvSpPr>
              <p:cNvPr id="337" name="Shape"/>
              <p:cNvSpPr/>
              <p:nvPr/>
            </p:nvSpPr>
            <p:spPr>
              <a:xfrm rot="570978">
                <a:off x="408018" y="371228"/>
                <a:ext cx="4935861" cy="5346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2">
                  <a:hueOff val="-1160580"/>
                  <a:satOff val="-5192"/>
                  <a:lumOff val="22765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8" name="Circle"/>
              <p:cNvSpPr/>
              <p:nvPr/>
            </p:nvSpPr>
            <p:spPr>
              <a:xfrm>
                <a:off x="2224260" y="978317"/>
                <a:ext cx="2689784" cy="2689785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40" name="Group"/>
            <p:cNvSpPr txBox="1"/>
            <p:nvPr/>
          </p:nvSpPr>
          <p:spPr>
            <a:xfrm>
              <a:off x="1373896" y="3371914"/>
              <a:ext cx="2376267" cy="1365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Referring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Physician</a:t>
              </a:r>
            </a:p>
          </p:txBody>
        </p:sp>
      </p:grpSp>
      <p:grpSp>
        <p:nvGrpSpPr>
          <p:cNvPr id="346" name="Group"/>
          <p:cNvGrpSpPr/>
          <p:nvPr/>
        </p:nvGrpSpPr>
        <p:grpSpPr>
          <a:xfrm>
            <a:off x="19011096" y="8859340"/>
            <a:ext cx="3688014" cy="3580270"/>
            <a:chOff x="0" y="0"/>
            <a:chExt cx="3688012" cy="3580269"/>
          </a:xfrm>
        </p:grpSpPr>
        <p:grpSp>
          <p:nvGrpSpPr>
            <p:cNvPr id="344" name="Group"/>
            <p:cNvGrpSpPr/>
            <p:nvPr/>
          </p:nvGrpSpPr>
          <p:grpSpPr>
            <a:xfrm rot="15149631">
              <a:off x="436813" y="300427"/>
              <a:ext cx="2814387" cy="2979415"/>
              <a:chOff x="0" y="0"/>
              <a:chExt cx="2814386" cy="2979414"/>
            </a:xfrm>
          </p:grpSpPr>
          <p:sp>
            <p:nvSpPr>
              <p:cNvPr id="342" name="Shape"/>
              <p:cNvSpPr/>
              <p:nvPr/>
            </p:nvSpPr>
            <p:spPr>
              <a:xfrm rot="570978">
                <a:off x="199642" y="181641"/>
                <a:ext cx="2415102" cy="2616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3" name="Circle"/>
              <p:cNvSpPr/>
              <p:nvPr/>
            </p:nvSpPr>
            <p:spPr>
              <a:xfrm rot="21600000">
                <a:off x="1088323" y="478687"/>
                <a:ext cx="1316104" cy="1316104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45" name="Group"/>
            <p:cNvSpPr txBox="1"/>
            <p:nvPr/>
          </p:nvSpPr>
          <p:spPr>
            <a:xfrm>
              <a:off x="883005" y="1336669"/>
              <a:ext cx="1061670" cy="437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5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Patient</a:t>
              </a:r>
            </a:p>
          </p:txBody>
        </p:sp>
      </p:grpSp>
      <p:grpSp>
        <p:nvGrpSpPr>
          <p:cNvPr id="352" name="Group"/>
          <p:cNvGrpSpPr/>
          <p:nvPr/>
        </p:nvGrpSpPr>
        <p:grpSpPr>
          <a:xfrm>
            <a:off x="20844739" y="10117666"/>
            <a:ext cx="2315351" cy="2440994"/>
            <a:chOff x="0" y="0"/>
            <a:chExt cx="2315349" cy="2440992"/>
          </a:xfrm>
        </p:grpSpPr>
        <p:grpSp>
          <p:nvGrpSpPr>
            <p:cNvPr id="349" name="Group"/>
            <p:cNvGrpSpPr/>
            <p:nvPr/>
          </p:nvGrpSpPr>
          <p:grpSpPr>
            <a:xfrm>
              <a:off x="-1" y="-1"/>
              <a:ext cx="2211056" cy="2211056"/>
              <a:chOff x="0" y="0"/>
              <a:chExt cx="2211055" cy="2211055"/>
            </a:xfrm>
          </p:grpSpPr>
          <p:sp>
            <p:nvSpPr>
              <p:cNvPr id="347" name="Circle"/>
              <p:cNvSpPr/>
              <p:nvPr/>
            </p:nvSpPr>
            <p:spPr>
              <a:xfrm rot="20747743">
                <a:off x="195483" y="195483"/>
                <a:ext cx="1820089" cy="1820089"/>
              </a:xfrm>
              <a:prstGeom prst="ellipse">
                <a:avLst/>
              </a:prstGeom>
              <a:solidFill>
                <a:schemeClr val="accent5">
                  <a:hueOff val="-59697"/>
                  <a:satOff val="10521"/>
                  <a:lumOff val="18764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4102905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8" name="Circle"/>
              <p:cNvSpPr/>
              <p:nvPr/>
            </p:nvSpPr>
            <p:spPr>
              <a:xfrm rot="20747743">
                <a:off x="518596" y="518596"/>
                <a:ext cx="1173863" cy="1173863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50" name="Group"/>
            <p:cNvSpPr txBox="1"/>
            <p:nvPr/>
          </p:nvSpPr>
          <p:spPr>
            <a:xfrm>
              <a:off x="618186" y="997834"/>
              <a:ext cx="1004058" cy="203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2900">
                  <a:solidFill>
                    <a:schemeClr val="accent5">
                      <a:hueOff val="-59697"/>
                      <a:satOff val="10521"/>
                      <a:lumOff val="1876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Interventionalist</a:t>
              </a:r>
            </a:p>
          </p:txBody>
        </p:sp>
        <p:sp>
          <p:nvSpPr>
            <p:cNvPr id="351" name="Line"/>
            <p:cNvSpPr/>
            <p:nvPr/>
          </p:nvSpPr>
          <p:spPr>
            <a:xfrm rot="3529092">
              <a:off x="1416612" y="1161856"/>
              <a:ext cx="343240" cy="1492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0" y="0"/>
                  </a:moveTo>
                  <a:cubicBezTo>
                    <a:pt x="10911" y="2320"/>
                    <a:pt x="17879" y="5595"/>
                    <a:pt x="19483" y="9157"/>
                  </a:cubicBezTo>
                  <a:cubicBezTo>
                    <a:pt x="21600" y="13856"/>
                    <a:pt x="14308" y="18513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484F61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i="0" sz="2200">
                  <a:solidFill>
                    <a:srgbClr val="687189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353" name="Exclude “true” resistant hypertension…"/>
          <p:cNvSpPr txBox="1"/>
          <p:nvPr/>
        </p:nvSpPr>
        <p:spPr>
          <a:xfrm>
            <a:off x="6947987" y="4741312"/>
            <a:ext cx="16049626" cy="372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rgbClr val="9AC78A"/>
                </a:solidFill>
              </a:defRPr>
            </a:pPr>
            <a:r>
              <a:t>Exclude “true” resistant hypertension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rgbClr val="9AC78A"/>
                </a:solidFill>
              </a:defRPr>
            </a:pPr>
            <a:r>
              <a:t>Reinforce compliance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rgbClr val="9AC78A"/>
                </a:solidFill>
              </a:defRPr>
            </a:pPr>
            <a:r>
              <a:t>Attempt to control BP with 2 drugs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rgbClr val="9AC78A"/>
                </a:solidFill>
              </a:defRPr>
            </a:pPr>
            <a:r>
              <a:t>Consider adherence, tolerance, side effects and D-D interactions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red dec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Shared decision </a:t>
            </a:r>
          </a:p>
        </p:txBody>
      </p:sp>
      <p:grpSp>
        <p:nvGrpSpPr>
          <p:cNvPr id="360" name="Group"/>
          <p:cNvGrpSpPr/>
          <p:nvPr/>
        </p:nvGrpSpPr>
        <p:grpSpPr>
          <a:xfrm rot="3571688">
            <a:off x="1139387" y="8819344"/>
            <a:ext cx="3366090" cy="3502639"/>
            <a:chOff x="0" y="0"/>
            <a:chExt cx="3366089" cy="3502638"/>
          </a:xfrm>
        </p:grpSpPr>
        <p:grpSp>
          <p:nvGrpSpPr>
            <p:cNvPr id="358" name="Group"/>
            <p:cNvGrpSpPr/>
            <p:nvPr/>
          </p:nvGrpSpPr>
          <p:grpSpPr>
            <a:xfrm rot="11405240">
              <a:off x="244497" y="228419"/>
              <a:ext cx="2877095" cy="3045800"/>
              <a:chOff x="0" y="0"/>
              <a:chExt cx="2877093" cy="3045799"/>
            </a:xfrm>
          </p:grpSpPr>
          <p:sp>
            <p:nvSpPr>
              <p:cNvPr id="356" name="Shape"/>
              <p:cNvSpPr/>
              <p:nvPr/>
            </p:nvSpPr>
            <p:spPr>
              <a:xfrm rot="570978">
                <a:off x="204090" y="185688"/>
                <a:ext cx="2468913" cy="2674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2">
                  <a:hueOff val="-1160580"/>
                  <a:satOff val="-5192"/>
                  <a:lumOff val="22765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57" name="Circle"/>
              <p:cNvSpPr/>
              <p:nvPr/>
            </p:nvSpPr>
            <p:spPr>
              <a:xfrm>
                <a:off x="1112572" y="489353"/>
                <a:ext cx="1345428" cy="1345428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59" name="Group"/>
            <p:cNvSpPr txBox="1"/>
            <p:nvPr/>
          </p:nvSpPr>
          <p:spPr>
            <a:xfrm>
              <a:off x="687221" y="1686628"/>
              <a:ext cx="1188607" cy="682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Referring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Physician</a:t>
              </a:r>
            </a:p>
          </p:txBody>
        </p:sp>
      </p:grpSp>
      <p:grpSp>
        <p:nvGrpSpPr>
          <p:cNvPr id="365" name="Group"/>
          <p:cNvGrpSpPr/>
          <p:nvPr/>
        </p:nvGrpSpPr>
        <p:grpSpPr>
          <a:xfrm rot="3414705">
            <a:off x="10164510" y="2939018"/>
            <a:ext cx="8406385" cy="8160798"/>
            <a:chOff x="0" y="0"/>
            <a:chExt cx="8406384" cy="8160796"/>
          </a:xfrm>
        </p:grpSpPr>
        <p:grpSp>
          <p:nvGrpSpPr>
            <p:cNvPr id="363" name="Group"/>
            <p:cNvGrpSpPr/>
            <p:nvPr/>
          </p:nvGrpSpPr>
          <p:grpSpPr>
            <a:xfrm rot="15149631">
              <a:off x="995663" y="684788"/>
              <a:ext cx="6415059" cy="6791221"/>
              <a:chOff x="0" y="0"/>
              <a:chExt cx="6415057" cy="6791220"/>
            </a:xfrm>
          </p:grpSpPr>
          <p:sp>
            <p:nvSpPr>
              <p:cNvPr id="361" name="Shape"/>
              <p:cNvSpPr/>
              <p:nvPr/>
            </p:nvSpPr>
            <p:spPr>
              <a:xfrm rot="570978">
                <a:off x="455060" y="414028"/>
                <a:ext cx="5504936" cy="5963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62" name="Circle"/>
              <p:cNvSpPr/>
              <p:nvPr/>
            </p:nvSpPr>
            <p:spPr>
              <a:xfrm rot="21600000">
                <a:off x="2480703" y="1091111"/>
                <a:ext cx="2999900" cy="2999900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64" name="Group"/>
            <p:cNvSpPr txBox="1"/>
            <p:nvPr/>
          </p:nvSpPr>
          <p:spPr>
            <a:xfrm>
              <a:off x="2012705" y="3046777"/>
              <a:ext cx="2419950" cy="997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5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Patient</a:t>
              </a:r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3092456" y="10196478"/>
            <a:ext cx="2315351" cy="2440993"/>
            <a:chOff x="0" y="0"/>
            <a:chExt cx="2315349" cy="2440992"/>
          </a:xfrm>
        </p:grpSpPr>
        <p:grpSp>
          <p:nvGrpSpPr>
            <p:cNvPr id="368" name="Group"/>
            <p:cNvGrpSpPr/>
            <p:nvPr/>
          </p:nvGrpSpPr>
          <p:grpSpPr>
            <a:xfrm>
              <a:off x="-1" y="-1"/>
              <a:ext cx="2211056" cy="2211056"/>
              <a:chOff x="0" y="0"/>
              <a:chExt cx="2211055" cy="2211055"/>
            </a:xfrm>
          </p:grpSpPr>
          <p:sp>
            <p:nvSpPr>
              <p:cNvPr id="366" name="Circle"/>
              <p:cNvSpPr/>
              <p:nvPr/>
            </p:nvSpPr>
            <p:spPr>
              <a:xfrm rot="20747743">
                <a:off x="195483" y="195483"/>
                <a:ext cx="1820089" cy="1820089"/>
              </a:xfrm>
              <a:prstGeom prst="ellipse">
                <a:avLst/>
              </a:prstGeom>
              <a:solidFill>
                <a:schemeClr val="accent5">
                  <a:hueOff val="-59697"/>
                  <a:satOff val="10521"/>
                  <a:lumOff val="18764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4102905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67" name="Circle"/>
              <p:cNvSpPr/>
              <p:nvPr/>
            </p:nvSpPr>
            <p:spPr>
              <a:xfrm rot="20747743">
                <a:off x="518596" y="518596"/>
                <a:ext cx="1173863" cy="1173863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69" name="Group"/>
            <p:cNvSpPr txBox="1"/>
            <p:nvPr/>
          </p:nvSpPr>
          <p:spPr>
            <a:xfrm>
              <a:off x="618186" y="997834"/>
              <a:ext cx="1004058" cy="203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2900">
                  <a:solidFill>
                    <a:schemeClr val="accent5">
                      <a:hueOff val="-59697"/>
                      <a:satOff val="10521"/>
                      <a:lumOff val="1876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Interventionalist</a:t>
              </a:r>
            </a:p>
          </p:txBody>
        </p:sp>
        <p:sp>
          <p:nvSpPr>
            <p:cNvPr id="370" name="Line"/>
            <p:cNvSpPr/>
            <p:nvPr/>
          </p:nvSpPr>
          <p:spPr>
            <a:xfrm rot="3529092">
              <a:off x="1416612" y="1161856"/>
              <a:ext cx="343240" cy="1492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0" y="0"/>
                  </a:moveTo>
                  <a:cubicBezTo>
                    <a:pt x="10911" y="2320"/>
                    <a:pt x="17879" y="5595"/>
                    <a:pt x="19483" y="9157"/>
                  </a:cubicBezTo>
                  <a:cubicBezTo>
                    <a:pt x="21600" y="13856"/>
                    <a:pt x="14308" y="18513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484F61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i="0" sz="2200">
                  <a:solidFill>
                    <a:srgbClr val="687189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372" name="Accept a slight risk of invasive procedure…"/>
          <p:cNvSpPr txBox="1"/>
          <p:nvPr/>
        </p:nvSpPr>
        <p:spPr>
          <a:xfrm>
            <a:off x="7598181" y="9631005"/>
            <a:ext cx="15498446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chemeClr val="accent1"/>
                </a:solidFill>
              </a:defRPr>
            </a:pPr>
            <a:r>
              <a:t>Accept a slight risk of invasive procedure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chemeClr val="accent1"/>
                </a:solidFill>
              </a:defRPr>
            </a:pPr>
            <a:r>
              <a:t>Anticipate 5-10 mmHg reduction of SBP (i.e this is curative)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chemeClr val="accent1"/>
                </a:solidFill>
              </a:defRPr>
            </a:pPr>
            <a:r>
              <a:t>Anticipate to come off 1 to 2 drugs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red dec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Shared decision </a:t>
            </a:r>
          </a:p>
        </p:txBody>
      </p:sp>
      <p:grpSp>
        <p:nvGrpSpPr>
          <p:cNvPr id="379" name="Group"/>
          <p:cNvGrpSpPr/>
          <p:nvPr/>
        </p:nvGrpSpPr>
        <p:grpSpPr>
          <a:xfrm rot="3571688">
            <a:off x="1139387" y="8819344"/>
            <a:ext cx="3366090" cy="3502639"/>
            <a:chOff x="0" y="0"/>
            <a:chExt cx="3366089" cy="3502638"/>
          </a:xfrm>
        </p:grpSpPr>
        <p:grpSp>
          <p:nvGrpSpPr>
            <p:cNvPr id="377" name="Group"/>
            <p:cNvGrpSpPr/>
            <p:nvPr/>
          </p:nvGrpSpPr>
          <p:grpSpPr>
            <a:xfrm rot="11405240">
              <a:off x="244497" y="228419"/>
              <a:ext cx="2877095" cy="3045800"/>
              <a:chOff x="0" y="0"/>
              <a:chExt cx="2877093" cy="3045799"/>
            </a:xfrm>
          </p:grpSpPr>
          <p:sp>
            <p:nvSpPr>
              <p:cNvPr id="375" name="Shape"/>
              <p:cNvSpPr/>
              <p:nvPr/>
            </p:nvSpPr>
            <p:spPr>
              <a:xfrm rot="570978">
                <a:off x="204090" y="185688"/>
                <a:ext cx="2468913" cy="2674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2">
                  <a:hueOff val="-1160580"/>
                  <a:satOff val="-5192"/>
                  <a:lumOff val="22765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6" name="Circle"/>
              <p:cNvSpPr/>
              <p:nvPr/>
            </p:nvSpPr>
            <p:spPr>
              <a:xfrm>
                <a:off x="1112572" y="489353"/>
                <a:ext cx="1345428" cy="1345428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78" name="Group"/>
            <p:cNvSpPr txBox="1"/>
            <p:nvPr/>
          </p:nvSpPr>
          <p:spPr>
            <a:xfrm>
              <a:off x="687221" y="1686628"/>
              <a:ext cx="1188607" cy="682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Referring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i="0" sz="4100">
                  <a:solidFill>
                    <a:schemeClr val="accent2">
                      <a:hueOff val="-1160580"/>
                      <a:satOff val="-5192"/>
                      <a:lumOff val="22765"/>
                    </a:schemeClr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Physician</a:t>
              </a:r>
            </a:p>
          </p:txBody>
        </p:sp>
      </p:grpSp>
      <p:grpSp>
        <p:nvGrpSpPr>
          <p:cNvPr id="384" name="Group"/>
          <p:cNvGrpSpPr/>
          <p:nvPr/>
        </p:nvGrpSpPr>
        <p:grpSpPr>
          <a:xfrm rot="21540000">
            <a:off x="2824349" y="9701427"/>
            <a:ext cx="4106042" cy="3986086"/>
            <a:chOff x="0" y="0"/>
            <a:chExt cx="4106041" cy="3986085"/>
          </a:xfrm>
        </p:grpSpPr>
        <p:grpSp>
          <p:nvGrpSpPr>
            <p:cNvPr id="382" name="Group"/>
            <p:cNvGrpSpPr/>
            <p:nvPr/>
          </p:nvGrpSpPr>
          <p:grpSpPr>
            <a:xfrm rot="15149631">
              <a:off x="486325" y="334480"/>
              <a:ext cx="3133392" cy="3317126"/>
              <a:chOff x="0" y="0"/>
              <a:chExt cx="3133390" cy="3317125"/>
            </a:xfrm>
          </p:grpSpPr>
          <p:sp>
            <p:nvSpPr>
              <p:cNvPr id="380" name="Shape"/>
              <p:cNvSpPr/>
              <p:nvPr/>
            </p:nvSpPr>
            <p:spPr>
              <a:xfrm rot="570978">
                <a:off x="222271" y="202229"/>
                <a:ext cx="2688849" cy="2912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328" fill="norm" stroke="1" extrusionOk="0">
                    <a:moveTo>
                      <a:pt x="0" y="12746"/>
                    </a:moveTo>
                    <a:lnTo>
                      <a:pt x="1616" y="12278"/>
                    </a:lnTo>
                    <a:cubicBezTo>
                      <a:pt x="2126" y="12062"/>
                      <a:pt x="2604" y="11788"/>
                      <a:pt x="3036" y="11462"/>
                    </a:cubicBezTo>
                    <a:cubicBezTo>
                      <a:pt x="4049" y="10695"/>
                      <a:pt x="4765" y="9664"/>
                      <a:pt x="4957" y="8510"/>
                    </a:cubicBezTo>
                    <a:cubicBezTo>
                      <a:pt x="5110" y="7594"/>
                      <a:pt x="4918" y="6662"/>
                      <a:pt x="5041" y="5744"/>
                    </a:cubicBezTo>
                    <a:cubicBezTo>
                      <a:pt x="5916" y="-833"/>
                      <a:pt x="16505" y="-2272"/>
                      <a:pt x="19896" y="4111"/>
                    </a:cubicBezTo>
                    <a:cubicBezTo>
                      <a:pt x="21600" y="7317"/>
                      <a:pt x="19857" y="11084"/>
                      <a:pt x="16156" y="12676"/>
                    </a:cubicBezTo>
                    <a:cubicBezTo>
                      <a:pt x="14915" y="13209"/>
                      <a:pt x="13531" y="13439"/>
                      <a:pt x="12263" y="13928"/>
                    </a:cubicBezTo>
                    <a:cubicBezTo>
                      <a:pt x="10855" y="14471"/>
                      <a:pt x="9620" y="15344"/>
                      <a:pt x="8965" y="16554"/>
                    </a:cubicBezTo>
                    <a:cubicBezTo>
                      <a:pt x="8731" y="16986"/>
                      <a:pt x="8581" y="17446"/>
                      <a:pt x="8520" y="17915"/>
                    </a:cubicBezTo>
                    <a:lnTo>
                      <a:pt x="8599" y="19328"/>
                    </a:lnTo>
                    <a:lnTo>
                      <a:pt x="0" y="1274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 i="0" sz="2200">
                    <a:solidFill>
                      <a:srgbClr val="687189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1" name="Circle"/>
              <p:cNvSpPr/>
              <p:nvPr/>
            </p:nvSpPr>
            <p:spPr>
              <a:xfrm rot="21600000">
                <a:off x="1211682" y="532946"/>
                <a:ext cx="1465281" cy="1465281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83" name="Group"/>
            <p:cNvSpPr txBox="1"/>
            <p:nvPr/>
          </p:nvSpPr>
          <p:spPr>
            <a:xfrm>
              <a:off x="983092" y="1488177"/>
              <a:ext cx="1182008" cy="487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5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Patient</a:t>
              </a:r>
            </a:p>
          </p:txBody>
        </p:sp>
      </p:grpSp>
      <p:grpSp>
        <p:nvGrpSpPr>
          <p:cNvPr id="390" name="Group"/>
          <p:cNvGrpSpPr/>
          <p:nvPr/>
        </p:nvGrpSpPr>
        <p:grpSpPr>
          <a:xfrm>
            <a:off x="12884781" y="3714234"/>
            <a:ext cx="6418267" cy="6766556"/>
            <a:chOff x="0" y="0"/>
            <a:chExt cx="6418266" cy="6766554"/>
          </a:xfrm>
        </p:grpSpPr>
        <p:grpSp>
          <p:nvGrpSpPr>
            <p:cNvPr id="387" name="Group"/>
            <p:cNvGrpSpPr/>
            <p:nvPr/>
          </p:nvGrpSpPr>
          <p:grpSpPr>
            <a:xfrm>
              <a:off x="-1" y="-1"/>
              <a:ext cx="6129158" cy="6129157"/>
              <a:chOff x="0" y="0"/>
              <a:chExt cx="6129156" cy="6129156"/>
            </a:xfrm>
          </p:grpSpPr>
          <p:sp>
            <p:nvSpPr>
              <p:cNvPr id="385" name="Circle"/>
              <p:cNvSpPr/>
              <p:nvPr/>
            </p:nvSpPr>
            <p:spPr>
              <a:xfrm rot="20747743">
                <a:off x="541890" y="541890"/>
                <a:ext cx="5045376" cy="5045376"/>
              </a:xfrm>
              <a:prstGeom prst="ellipse">
                <a:avLst/>
              </a:prstGeom>
              <a:solidFill>
                <a:schemeClr val="accent5">
                  <a:hueOff val="-59697"/>
                  <a:satOff val="10521"/>
                  <a:lumOff val="18764"/>
                </a:scheme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4102905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6" name="Circle"/>
              <p:cNvSpPr/>
              <p:nvPr/>
            </p:nvSpPr>
            <p:spPr>
              <a:xfrm rot="20747743">
                <a:off x="1437574" y="1437574"/>
                <a:ext cx="3254007" cy="3254007"/>
              </a:xfrm>
              <a:prstGeom prst="ellipse">
                <a:avLst/>
              </a:prstGeom>
              <a:solidFill>
                <a:srgbClr val="2D313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65100" dir="19735986">
                  <a:srgbClr val="000000">
                    <a:alpha val="2479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i="0" sz="3000">
                    <a:solidFill>
                      <a:srgbClr val="F6F6F6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88" name="Group"/>
            <p:cNvSpPr txBox="1"/>
            <p:nvPr/>
          </p:nvSpPr>
          <p:spPr>
            <a:xfrm>
              <a:off x="1713643" y="2766048"/>
              <a:ext cx="2783300" cy="564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i="0" sz="2900">
                  <a:solidFill>
                    <a:schemeClr val="accent5">
                      <a:hueOff val="-59697"/>
                      <a:satOff val="10521"/>
                      <a:lumOff val="1876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Interventionalist</a:t>
              </a:r>
            </a:p>
          </p:txBody>
        </p:sp>
        <p:sp>
          <p:nvSpPr>
            <p:cNvPr id="389" name="Line"/>
            <p:cNvSpPr/>
            <p:nvPr/>
          </p:nvSpPr>
          <p:spPr>
            <a:xfrm rot="3529092">
              <a:off x="3926920" y="3220725"/>
              <a:ext cx="951477" cy="4136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0" y="0"/>
                  </a:moveTo>
                  <a:cubicBezTo>
                    <a:pt x="10911" y="2320"/>
                    <a:pt x="17879" y="5595"/>
                    <a:pt x="19483" y="9157"/>
                  </a:cubicBezTo>
                  <a:cubicBezTo>
                    <a:pt x="21600" y="13856"/>
                    <a:pt x="14308" y="18513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484F61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defRPr i="0" sz="2200">
                  <a:solidFill>
                    <a:srgbClr val="687189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391" name="Weigh the risk vs benefit of the procedure…"/>
          <p:cNvSpPr txBox="1"/>
          <p:nvPr/>
        </p:nvSpPr>
        <p:spPr>
          <a:xfrm>
            <a:off x="10849154" y="9484318"/>
            <a:ext cx="11313161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chemeClr val="accent5">
                    <a:hueOff val="-59697"/>
                    <a:satOff val="10521"/>
                    <a:lumOff val="18764"/>
                  </a:schemeClr>
                </a:solidFill>
              </a:defRPr>
            </a:pPr>
            <a:r>
              <a:t>Weigh the risk vs benefit of the procedure 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chemeClr val="accent5">
                    <a:hueOff val="-59697"/>
                    <a:satOff val="10521"/>
                    <a:lumOff val="18764"/>
                  </a:schemeClr>
                </a:solidFill>
              </a:defRPr>
            </a:pPr>
            <a:r>
              <a:t>Perfect skills with the procedure</a:t>
            </a:r>
          </a:p>
          <a:p>
            <a:pPr marL="952500" indent="-952500">
              <a:lnSpc>
                <a:spcPct val="50000"/>
              </a:lnSpc>
              <a:buSzPct val="100000"/>
              <a:buAutoNum type="arabicPeriod" startAt="1"/>
              <a:defRPr sz="5000">
                <a:solidFill>
                  <a:schemeClr val="accent5">
                    <a:hueOff val="-59697"/>
                    <a:satOff val="10521"/>
                    <a:lumOff val="18764"/>
                  </a:schemeClr>
                </a:solidFill>
              </a:defRPr>
            </a:pPr>
            <a:r>
              <a:t>Be specialized in endovascualr procedures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Is RDN cost-effec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 RDN cost-effective</a:t>
            </a:r>
          </a:p>
        </p:txBody>
      </p:sp>
      <p:pic>
        <p:nvPicPr>
          <p:cNvPr id="3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4839" y="4832124"/>
            <a:ext cx="9961686" cy="6896552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Catheter-Based Radiofrequency Renal Denervation in the United States:…"/>
          <p:cNvSpPr txBox="1"/>
          <p:nvPr/>
        </p:nvSpPr>
        <p:spPr>
          <a:xfrm>
            <a:off x="13174625" y="7673289"/>
            <a:ext cx="9598496" cy="121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800"/>
              </a:spcBef>
              <a:defRPr i="0" sz="2300">
                <a:solidFill>
                  <a:srgbClr val="2E2E2E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Catheter-Based Radiofrequency Renal Denervation in the United States: </a:t>
            </a:r>
          </a:p>
          <a:p>
            <a:pPr defTabSz="457200">
              <a:lnSpc>
                <a:spcPct val="100000"/>
              </a:lnSpc>
              <a:spcBef>
                <a:spcPts val="800"/>
              </a:spcBef>
              <a:defRPr i="0" sz="2300">
                <a:solidFill>
                  <a:srgbClr val="2E2E2E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 Cost-Effectiveness Analysis Based on Contemporary Evidence</a:t>
            </a:r>
          </a:p>
          <a:p>
            <a:pPr defTabSz="457200">
              <a:lnSpc>
                <a:spcPct val="100000"/>
              </a:lnSpc>
              <a:spcBef>
                <a:spcPts val="800"/>
              </a:spcBef>
              <a:defRPr i="0" sz="1400">
                <a:solidFill>
                  <a:srgbClr val="2E2E2E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JSCAI, </a:t>
            </a:r>
            <a:r>
              <a:rPr u="sng">
                <a:hlinkClick r:id="rId3" invalidUrl="" action="" tgtFrame="" tooltip="" history="1" highlightClick="0" endSnd="0"/>
              </a:rPr>
              <a:t>Volume 3, Issue 10</a:t>
            </a:r>
            <a:r>
              <a:t>102234October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rrent Research Pro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Research Projects </a:t>
            </a:r>
          </a:p>
        </p:txBody>
      </p:sp>
      <p:grpSp>
        <p:nvGrpSpPr>
          <p:cNvPr id="400" name="Image"/>
          <p:cNvGrpSpPr/>
          <p:nvPr/>
        </p:nvGrpSpPr>
        <p:grpSpPr>
          <a:xfrm>
            <a:off x="4969323" y="4317126"/>
            <a:ext cx="14458054" cy="8154881"/>
            <a:chOff x="0" y="0"/>
            <a:chExt cx="14458053" cy="8154879"/>
          </a:xfrm>
        </p:grpSpPr>
        <p:pic>
          <p:nvPicPr>
            <p:cNvPr id="39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14407254" cy="8104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458054" cy="815488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Hypertension aka. The Silent Killer is a Kill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</a:t>
            </a:r>
            <a:r>
              <a:rPr i="1" sz="5000"/>
              <a:t>aka. The Silent Killer</a:t>
            </a:r>
            <a:r>
              <a:t> is a Killer </a:t>
            </a:r>
          </a:p>
        </p:txBody>
      </p:sp>
      <p:pic>
        <p:nvPicPr>
          <p:cNvPr id="16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932" y="4610886"/>
            <a:ext cx="12732836" cy="73390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Hypertension Treatment is VERY effec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42950">
              <a:defRPr sz="8460">
                <a:effectLst>
                  <a:outerShdw sx="100000" sy="100000" kx="0" ky="0" algn="b" rotWithShape="0" blurRad="11430" dist="11430" dir="16200000">
                    <a:srgbClr val="000000">
                      <a:alpha val="50000"/>
                    </a:srgbClr>
                  </a:outerShdw>
                </a:effectLst>
              </a:defRPr>
            </a:pPr>
            <a:r>
              <a:t>Hypertension Treatment is </a:t>
            </a:r>
            <a:r>
              <a:rPr i="1"/>
              <a:t>VERY</a:t>
            </a:r>
            <a:r>
              <a:t> effective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1869" y="4266129"/>
            <a:ext cx="14272962" cy="802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16439677" y="11578137"/>
            <a:ext cx="2756056" cy="4931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Hypertension treatment reduced morbidity &amp; morta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5634">
              <a:defRPr sz="7237">
                <a:effectLst>
                  <a:outerShdw sx="100000" sy="100000" kx="0" ky="0" algn="b" rotWithShape="0" blurRad="9779" dist="9779" dir="162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Hypertension treatment reduced morbidity &amp; mortality </a:t>
            </a:r>
          </a:p>
        </p:txBody>
      </p:sp>
      <p:grpSp>
        <p:nvGrpSpPr>
          <p:cNvPr id="174" name="Image"/>
          <p:cNvGrpSpPr/>
          <p:nvPr/>
        </p:nvGrpSpPr>
        <p:grpSpPr>
          <a:xfrm>
            <a:off x="3791915" y="4659878"/>
            <a:ext cx="16812870" cy="5141976"/>
            <a:chOff x="0" y="0"/>
            <a:chExt cx="16812868" cy="5141975"/>
          </a:xfrm>
        </p:grpSpPr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6558869" cy="48117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812869" cy="5141976"/>
            </a:xfrm>
            <a:prstGeom prst="rect">
              <a:avLst/>
            </a:prstGeom>
            <a:effectLst/>
          </p:spPr>
        </p:pic>
      </p:grpSp>
      <p:sp>
        <p:nvSpPr>
          <p:cNvPr id="175" name="the Lancet…"/>
          <p:cNvSpPr txBox="1"/>
          <p:nvPr/>
        </p:nvSpPr>
        <p:spPr>
          <a:xfrm>
            <a:off x="3961130" y="9889150"/>
            <a:ext cx="16461741" cy="253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the Lancet</a:t>
            </a:r>
          </a:p>
          <a:p>
            <a:pPr defTabSz="457200">
              <a:lnSpc>
                <a:spcPct val="100000"/>
              </a:lnSpc>
              <a:spcBef>
                <a:spcPts val="800"/>
              </a:spcBef>
              <a:defRPr i="0" sz="2500">
                <a:solidFill>
                  <a:srgbClr val="2E2E2E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Blood pressure lowering for prevention of cardiovascular disease and death: a systematic review and meta-analysis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i="0" sz="1400">
                <a:solidFill>
                  <a:srgbClr val="00549E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hlinkClick r:id="rId4" invalidUrl="" action="" tgtFrame="" tooltip="" history="1" highlightClick="0" endSnd="0"/>
              </a:rPr>
              <a:t>Volume 387, Issue 10022</a:t>
            </a:r>
            <a:r>
              <a:rPr>
                <a:solidFill>
                  <a:srgbClr val="2E2E2E"/>
                </a:solidFill>
              </a:rPr>
              <a:t>P957-967March 05, 2016</a:t>
            </a:r>
            <a:endParaRPr sz="1600">
              <a:solidFill>
                <a:srgbClr val="FFFFFF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i="0" sz="1600">
                <a:solidFill>
                  <a:srgbClr val="FFFFFF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i="0" sz="1600">
                <a:solidFill>
                  <a:srgbClr val="FFFFFF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ypertension Treat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Treatment</a:t>
            </a:r>
          </a:p>
        </p:txBody>
      </p:sp>
      <p:graphicFrame>
        <p:nvGraphicFramePr>
          <p:cNvPr id="178" name="3D Pie Chart"/>
          <p:cNvGraphicFramePr/>
          <p:nvPr/>
        </p:nvGraphicFramePr>
        <p:xfrm>
          <a:off x="6406692" y="4108450"/>
          <a:ext cx="11583316" cy="83439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Hypertension - the burd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Hypertension - the burden</a:t>
            </a:r>
          </a:p>
        </p:txBody>
      </p:sp>
      <p:pic>
        <p:nvPicPr>
          <p:cNvPr id="18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1379" y="4275754"/>
            <a:ext cx="13933942" cy="8009292"/>
          </a:xfrm>
          <a:prstGeom prst="rect">
            <a:avLst/>
          </a:prstGeom>
        </p:spPr>
      </p:pic>
      <p:sp>
        <p:nvSpPr>
          <p:cNvPr id="182" name="Line"/>
          <p:cNvSpPr/>
          <p:nvPr/>
        </p:nvSpPr>
        <p:spPr>
          <a:xfrm flipV="1">
            <a:off x="18447197" y="7208054"/>
            <a:ext cx="1751617" cy="2730858"/>
          </a:xfrm>
          <a:prstGeom prst="line">
            <a:avLst/>
          </a:prstGeom>
          <a:ln w="152400">
            <a:solidFill>
              <a:schemeClr val="accent1">
                <a:satOff val="-17010"/>
                <a:lumOff val="1436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4B4B4B"/>
                </a:solidFill>
                <a:effectLst/>
              </a:defRPr>
            </a:pPr>
          </a:p>
        </p:txBody>
      </p:sp>
      <p:sp>
        <p:nvSpPr>
          <p:cNvPr id="183" name="Line"/>
          <p:cNvSpPr/>
          <p:nvPr/>
        </p:nvSpPr>
        <p:spPr>
          <a:xfrm flipV="1">
            <a:off x="14403530" y="6897392"/>
            <a:ext cx="5563919" cy="3046233"/>
          </a:xfrm>
          <a:prstGeom prst="line">
            <a:avLst/>
          </a:prstGeom>
          <a:ln w="152400">
            <a:solidFill>
              <a:schemeClr val="accent1">
                <a:satOff val="-17010"/>
                <a:lumOff val="1436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4B4B4B"/>
                </a:solidFill>
                <a:effectLst/>
              </a:defRPr>
            </a:pPr>
          </a:p>
        </p:txBody>
      </p:sp>
      <p:sp>
        <p:nvSpPr>
          <p:cNvPr id="184" name="Only…"/>
          <p:cNvSpPr/>
          <p:nvPr/>
        </p:nvSpPr>
        <p:spPr>
          <a:xfrm>
            <a:off x="19829127" y="4279292"/>
            <a:ext cx="3475937" cy="3475937"/>
          </a:xfrm>
          <a:prstGeom prst="ellipse">
            <a:avLst/>
          </a:prstGeom>
          <a:gradFill>
            <a:gsLst>
              <a:gs pos="0">
                <a:schemeClr val="accent1">
                  <a:satOff val="-17010"/>
                  <a:lumOff val="14363"/>
                </a:schemeClr>
              </a:gs>
              <a:gs pos="100000">
                <a:schemeClr val="accent1">
                  <a:satOff val="3916"/>
                  <a:lumOff val="-1593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  <a:r>
              <a:t>Only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i="0" sz="5300">
                <a:solidFill>
                  <a:srgbClr val="F3F1D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18-23%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i="0" sz="4400">
                <a:solidFill>
                  <a:srgbClr val="F3F1DF"/>
                </a:solidFill>
                <a:effectLst/>
              </a:defRPr>
            </a:pPr>
            <a:r>
              <a:t>Controlled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5800" u="none" kumimoji="0" normalizeH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sx="100000" sy="100000" kx="0" ky="0" algn="b" rotWithShape="0" blurRad="25400" dist="12700" dir="540000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roccan">
  <a:themeElements>
    <a:clrScheme name="Moroccan">
      <a:dk1>
        <a:srgbClr val="000000"/>
      </a:dk1>
      <a:lt1>
        <a:srgbClr val="FFFFFF"/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5800" u="none" kumimoji="0" normalizeH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sx="100000" sy="100000" kx="0" ky="0" algn="b" rotWithShape="0" blurRad="25400" dist="12700" dir="540000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