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embeddedFontLst>
    <p:embeddedFont>
      <p:font typeface="Roboto"/>
      <p:regular r:id="rId48"/>
      <p:bold r:id="rId49"/>
      <p:italic r:id="rId50"/>
      <p:boldItalic r:id="rId51"/>
    </p:embeddedFont>
    <p:embeddedFont>
      <p:font typeface="Inter Tight SemiBold"/>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regular.fntdata"/><Relationship Id="rId47" Type="http://schemas.openxmlformats.org/officeDocument/2006/relationships/slide" Target="slides/slide42.xml"/><Relationship Id="rId49"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InterTightSemiBold-bold.fntdata"/><Relationship Id="rId52" Type="http://schemas.openxmlformats.org/officeDocument/2006/relationships/font" Target="fonts/InterTightSemiBold-regular.fntdata"/><Relationship Id="rId11" Type="http://schemas.openxmlformats.org/officeDocument/2006/relationships/slide" Target="slides/slide6.xml"/><Relationship Id="rId55" Type="http://schemas.openxmlformats.org/officeDocument/2006/relationships/font" Target="fonts/InterTightSemiBold-boldItalic.fntdata"/><Relationship Id="rId10" Type="http://schemas.openxmlformats.org/officeDocument/2006/relationships/slide" Target="slides/slide5.xml"/><Relationship Id="rId54" Type="http://schemas.openxmlformats.org/officeDocument/2006/relationships/font" Target="fonts/InterTightSemi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442288cf60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442288cf60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442288cf60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442288cf60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442288cf60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442288cf60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442288cf60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442288cf60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442288cf60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442288cf60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442288cf60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442288cf60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442288cf60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442288cf60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442288cf60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442288cf60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442288cf60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442288cf60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442288cf60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442288cf60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505e3b0200b3105c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505e3b0200b3105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442288cf60_1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442288cf60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442288cf60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442288cf60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442288cf60_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442288cf60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442288cf60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442288cf60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442288cf60_1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442288cf60_1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442288cf60_1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442288cf60_1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c6f73a04f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c6f73a04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c6f73a04f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c6f73a04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442288cf60_1_15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442288cf60_1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c6f73a04f_0_4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c6f73a04f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c6f73a04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c6f73a04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448118e9a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448118e9a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448118e9a9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448118e9a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448118e9a9_0_6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448118e9a9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448118e9a9_0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448118e9a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448118e9a9_0_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448118e9a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448118e9a9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448118e9a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448118e9a9_0_3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448118e9a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448118e9a9_0_3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448118e9a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448118e9a9_0_4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448118e9a9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448118e9a9_0_5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448118e9a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448118e9a9_0_6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448118e9a9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448118e9a9_0_7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448118e9a9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c6f73a04f_0_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c6f73a04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505e3b0200b3105c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505e3b0200b3105c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442113617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442113617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442113617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442113617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442113617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442113617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442113617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442113617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442288cf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442288cf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0000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28.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2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76400" y="2263425"/>
            <a:ext cx="9067500" cy="933600"/>
          </a:xfrm>
          <a:prstGeom prst="rect">
            <a:avLst/>
          </a:prstGeom>
        </p:spPr>
        <p:txBody>
          <a:bodyPr anchorCtr="0" anchor="b" bIns="91425" lIns="91425" spcFirstLastPara="1" rIns="91425" wrap="square" tIns="91425">
            <a:noAutofit/>
          </a:bodyPr>
          <a:lstStyle/>
          <a:p>
            <a:pPr indent="0" lvl="0" marL="0" rtl="0" algn="ctr">
              <a:lnSpc>
                <a:spcPct val="90000"/>
              </a:lnSpc>
              <a:spcBef>
                <a:spcPts val="0"/>
              </a:spcBef>
              <a:spcAft>
                <a:spcPts val="0"/>
              </a:spcAft>
              <a:buNone/>
            </a:pPr>
            <a:r>
              <a:rPr lang="en" sz="3000">
                <a:solidFill>
                  <a:schemeClr val="accent4"/>
                </a:solidFill>
                <a:latin typeface="Inter Tight SemiBold"/>
                <a:ea typeface="Inter Tight SemiBold"/>
                <a:cs typeface="Inter Tight SemiBold"/>
                <a:sym typeface="Inter Tight SemiBold"/>
              </a:rPr>
              <a:t>Temporary Mechanical Circulatory Support (MCS) in Acute </a:t>
            </a:r>
            <a:r>
              <a:rPr lang="en" sz="3000">
                <a:solidFill>
                  <a:schemeClr val="accent4"/>
                </a:solidFill>
                <a:latin typeface="Inter Tight SemiBold"/>
                <a:ea typeface="Inter Tight SemiBold"/>
                <a:cs typeface="Inter Tight SemiBold"/>
                <a:sym typeface="Inter Tight SemiBold"/>
              </a:rPr>
              <a:t>Decompensated</a:t>
            </a:r>
            <a:r>
              <a:rPr lang="en" sz="3000">
                <a:solidFill>
                  <a:schemeClr val="accent4"/>
                </a:solidFill>
                <a:latin typeface="Inter Tight SemiBold"/>
                <a:ea typeface="Inter Tight SemiBold"/>
                <a:cs typeface="Inter Tight SemiBold"/>
                <a:sym typeface="Inter Tight SemiBold"/>
              </a:rPr>
              <a:t> Heart Failure (ADHF) and Cardiogenic Shock (CS).</a:t>
            </a:r>
            <a:endParaRPr>
              <a:solidFill>
                <a:schemeClr val="accent4"/>
              </a:solidFill>
            </a:endParaRPr>
          </a:p>
        </p:txBody>
      </p:sp>
      <p:sp>
        <p:nvSpPr>
          <p:cNvPr id="68" name="Google Shape;68;p13"/>
          <p:cNvSpPr txBox="1"/>
          <p:nvPr>
            <p:ph idx="1" type="subTitle"/>
          </p:nvPr>
        </p:nvSpPr>
        <p:spPr>
          <a:xfrm>
            <a:off x="460950" y="3620105"/>
            <a:ext cx="8222100" cy="43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Updates and Current Landscape</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460950" y="14550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TandemHeart</a:t>
            </a:r>
            <a:endParaRPr/>
          </a:p>
        </p:txBody>
      </p:sp>
      <p:pic>
        <p:nvPicPr>
          <p:cNvPr id="124" name="Google Shape;124;p22"/>
          <p:cNvPicPr preferRelativeResize="0"/>
          <p:nvPr/>
        </p:nvPicPr>
        <p:blipFill rotWithShape="1">
          <a:blip r:embed="rId3">
            <a:alphaModFix/>
          </a:blip>
          <a:srcRect b="0" l="0" r="44196" t="0"/>
          <a:stretch/>
        </p:blipFill>
        <p:spPr>
          <a:xfrm>
            <a:off x="647325" y="1072325"/>
            <a:ext cx="3612675" cy="3680399"/>
          </a:xfrm>
          <a:prstGeom prst="rect">
            <a:avLst/>
          </a:prstGeom>
          <a:noFill/>
          <a:ln>
            <a:noFill/>
          </a:ln>
        </p:spPr>
      </p:pic>
      <p:pic>
        <p:nvPicPr>
          <p:cNvPr id="125" name="Google Shape;125;p22"/>
          <p:cNvPicPr preferRelativeResize="0"/>
          <p:nvPr/>
        </p:nvPicPr>
        <p:blipFill>
          <a:blip r:embed="rId4">
            <a:alphaModFix/>
          </a:blip>
          <a:stretch>
            <a:fillRect/>
          </a:stretch>
        </p:blipFill>
        <p:spPr>
          <a:xfrm>
            <a:off x="5601550" y="1072325"/>
            <a:ext cx="2117724" cy="3680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460950" y="14550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TandemHeart</a:t>
            </a:r>
            <a:endParaRPr/>
          </a:p>
        </p:txBody>
      </p:sp>
      <p:sp>
        <p:nvSpPr>
          <p:cNvPr id="131" name="Google Shape;131;p23"/>
          <p:cNvSpPr/>
          <p:nvPr/>
        </p:nvSpPr>
        <p:spPr>
          <a:xfrm>
            <a:off x="526500" y="983775"/>
            <a:ext cx="8091000" cy="3796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61950" lvl="0" marL="457200" rtl="0" algn="just">
              <a:spcBef>
                <a:spcPts val="0"/>
              </a:spcBef>
              <a:spcAft>
                <a:spcPts val="0"/>
              </a:spcAft>
              <a:buSzPts val="2100"/>
              <a:buFont typeface="Roboto"/>
              <a:buAutoNum type="arabicPeriod"/>
            </a:pPr>
            <a:r>
              <a:rPr lang="en" sz="2100">
                <a:latin typeface="Roboto"/>
                <a:ea typeface="Roboto"/>
                <a:cs typeface="Roboto"/>
                <a:sym typeface="Roboto"/>
              </a:rPr>
              <a:t>Oxygenated blood is suctioned from the left atrium and pumped back into the arterial circulation bypassing the left ventricle. Generates 4 l/min.</a:t>
            </a:r>
            <a:endParaRPr sz="2100">
              <a:latin typeface="Roboto"/>
              <a:ea typeface="Roboto"/>
              <a:cs typeface="Roboto"/>
              <a:sym typeface="Roboto"/>
            </a:endParaRPr>
          </a:p>
          <a:p>
            <a:pPr indent="0" lvl="0" marL="457200" rtl="0" algn="just">
              <a:spcBef>
                <a:spcPts val="0"/>
              </a:spcBef>
              <a:spcAft>
                <a:spcPts val="0"/>
              </a:spcAft>
              <a:buNone/>
            </a:pPr>
            <a:r>
              <a:t/>
            </a:r>
            <a:endParaRPr sz="2100">
              <a:latin typeface="Roboto"/>
              <a:ea typeface="Roboto"/>
              <a:cs typeface="Roboto"/>
              <a:sym typeface="Roboto"/>
            </a:endParaRPr>
          </a:p>
          <a:p>
            <a:pPr indent="-361950" lvl="0" marL="457200" rtl="0" algn="just">
              <a:spcBef>
                <a:spcPts val="0"/>
              </a:spcBef>
              <a:spcAft>
                <a:spcPts val="0"/>
              </a:spcAft>
              <a:buSzPts val="2100"/>
              <a:buFont typeface="Roboto"/>
              <a:buAutoNum type="arabicPeriod"/>
            </a:pPr>
            <a:r>
              <a:rPr lang="en" sz="2100">
                <a:latin typeface="Roboto"/>
                <a:ea typeface="Roboto"/>
                <a:cs typeface="Roboto"/>
                <a:sym typeface="Roboto"/>
              </a:rPr>
              <a:t>21 Fr. suction </a:t>
            </a:r>
            <a:r>
              <a:rPr lang="en" sz="2100">
                <a:latin typeface="Roboto"/>
                <a:ea typeface="Roboto"/>
                <a:cs typeface="Roboto"/>
                <a:sym typeface="Roboto"/>
              </a:rPr>
              <a:t>Catheter</a:t>
            </a:r>
            <a:r>
              <a:rPr lang="en" sz="2100">
                <a:latin typeface="Roboto"/>
                <a:ea typeface="Roboto"/>
                <a:cs typeface="Roboto"/>
                <a:sym typeface="Roboto"/>
              </a:rPr>
              <a:t> inserted to LA via </a:t>
            </a:r>
            <a:r>
              <a:rPr lang="en" sz="2100">
                <a:latin typeface="Roboto"/>
                <a:ea typeface="Roboto"/>
                <a:cs typeface="Roboto"/>
                <a:sym typeface="Roboto"/>
              </a:rPr>
              <a:t>transseptal</a:t>
            </a:r>
            <a:r>
              <a:rPr lang="en" sz="2100">
                <a:latin typeface="Roboto"/>
                <a:ea typeface="Roboto"/>
                <a:cs typeface="Roboto"/>
                <a:sym typeface="Roboto"/>
              </a:rPr>
              <a:t>.</a:t>
            </a:r>
            <a:endParaRPr sz="2100">
              <a:latin typeface="Roboto"/>
              <a:ea typeface="Roboto"/>
              <a:cs typeface="Roboto"/>
              <a:sym typeface="Roboto"/>
            </a:endParaRPr>
          </a:p>
          <a:p>
            <a:pPr indent="0" lvl="0" marL="457200" rtl="0" algn="just">
              <a:spcBef>
                <a:spcPts val="0"/>
              </a:spcBef>
              <a:spcAft>
                <a:spcPts val="0"/>
              </a:spcAft>
              <a:buNone/>
            </a:pPr>
            <a:r>
              <a:t/>
            </a:r>
            <a:endParaRPr sz="2100">
              <a:latin typeface="Roboto"/>
              <a:ea typeface="Roboto"/>
              <a:cs typeface="Roboto"/>
              <a:sym typeface="Roboto"/>
            </a:endParaRPr>
          </a:p>
          <a:p>
            <a:pPr indent="-361950" lvl="0" marL="457200" rtl="0" algn="just">
              <a:spcBef>
                <a:spcPts val="0"/>
              </a:spcBef>
              <a:spcAft>
                <a:spcPts val="0"/>
              </a:spcAft>
              <a:buSzPts val="2100"/>
              <a:buFont typeface="Roboto"/>
              <a:buAutoNum type="arabicPeriod"/>
            </a:pPr>
            <a:r>
              <a:rPr lang="en" sz="2100">
                <a:latin typeface="Roboto"/>
                <a:ea typeface="Roboto"/>
                <a:cs typeface="Roboto"/>
                <a:sym typeface="Roboto"/>
              </a:rPr>
              <a:t>Blood pumped back through 16-17 Fr. Femoral arterial </a:t>
            </a:r>
            <a:r>
              <a:rPr lang="en" sz="2100">
                <a:latin typeface="Roboto"/>
                <a:ea typeface="Roboto"/>
                <a:cs typeface="Roboto"/>
                <a:sym typeface="Roboto"/>
              </a:rPr>
              <a:t>cannula</a:t>
            </a:r>
            <a:r>
              <a:rPr lang="en" sz="2100">
                <a:latin typeface="Roboto"/>
                <a:ea typeface="Roboto"/>
                <a:cs typeface="Roboto"/>
                <a:sym typeface="Roboto"/>
              </a:rPr>
              <a:t>.</a:t>
            </a:r>
            <a:endParaRPr sz="2100">
              <a:latin typeface="Roboto"/>
              <a:ea typeface="Roboto"/>
              <a:cs typeface="Roboto"/>
              <a:sym typeface="Roboto"/>
            </a:endParaRPr>
          </a:p>
          <a:p>
            <a:pPr indent="0" lvl="0" marL="457200" rtl="0" algn="just">
              <a:spcBef>
                <a:spcPts val="0"/>
              </a:spcBef>
              <a:spcAft>
                <a:spcPts val="0"/>
              </a:spcAft>
              <a:buNone/>
            </a:pPr>
            <a:r>
              <a:t/>
            </a:r>
            <a:endParaRPr sz="2100">
              <a:latin typeface="Roboto"/>
              <a:ea typeface="Roboto"/>
              <a:cs typeface="Roboto"/>
              <a:sym typeface="Roboto"/>
            </a:endParaRPr>
          </a:p>
          <a:p>
            <a:pPr indent="-361950" lvl="0" marL="457200" rtl="0" algn="just">
              <a:spcBef>
                <a:spcPts val="0"/>
              </a:spcBef>
              <a:spcAft>
                <a:spcPts val="0"/>
              </a:spcAft>
              <a:buSzPts val="2100"/>
              <a:buFont typeface="Roboto"/>
              <a:buAutoNum type="arabicPeriod"/>
            </a:pPr>
            <a:r>
              <a:rPr lang="en" sz="2100">
                <a:latin typeface="Roboto"/>
                <a:ea typeface="Roboto"/>
                <a:cs typeface="Roboto"/>
                <a:sym typeface="Roboto"/>
              </a:rPr>
              <a:t>More difficult insertion requires TS with risk of </a:t>
            </a:r>
            <a:r>
              <a:rPr lang="en" sz="2100">
                <a:latin typeface="Roboto"/>
                <a:ea typeface="Roboto"/>
                <a:cs typeface="Roboto"/>
                <a:sym typeface="Roboto"/>
              </a:rPr>
              <a:t>tamponade, vascular complications, etc…</a:t>
            </a:r>
            <a:endParaRPr sz="21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460950" y="14550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TandemHeart</a:t>
            </a:r>
            <a:endParaRPr/>
          </a:p>
        </p:txBody>
      </p:sp>
      <p:sp>
        <p:nvSpPr>
          <p:cNvPr id="137" name="Google Shape;137;p24"/>
          <p:cNvSpPr/>
          <p:nvPr/>
        </p:nvSpPr>
        <p:spPr>
          <a:xfrm>
            <a:off x="526500" y="983775"/>
            <a:ext cx="8091000" cy="3796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61950" lvl="0" marL="457200" rtl="0" algn="just">
              <a:spcBef>
                <a:spcPts val="0"/>
              </a:spcBef>
              <a:spcAft>
                <a:spcPts val="0"/>
              </a:spcAft>
              <a:buSzPts val="2100"/>
              <a:buFont typeface="Roboto"/>
              <a:buAutoNum type="arabicPeriod"/>
            </a:pPr>
            <a:r>
              <a:rPr lang="en" sz="2100">
                <a:latin typeface="Roboto"/>
                <a:ea typeface="Roboto"/>
                <a:cs typeface="Roboto"/>
                <a:sym typeface="Roboto"/>
              </a:rPr>
              <a:t>Evidence is based on observational data and case studies.</a:t>
            </a:r>
            <a:endParaRPr sz="2100">
              <a:latin typeface="Roboto"/>
              <a:ea typeface="Roboto"/>
              <a:cs typeface="Roboto"/>
              <a:sym typeface="Roboto"/>
            </a:endParaRPr>
          </a:p>
          <a:p>
            <a:pPr indent="0" lvl="0" marL="457200" rtl="0" algn="just">
              <a:spcBef>
                <a:spcPts val="0"/>
              </a:spcBef>
              <a:spcAft>
                <a:spcPts val="0"/>
              </a:spcAft>
              <a:buNone/>
            </a:pPr>
            <a:r>
              <a:t/>
            </a:r>
            <a:endParaRPr sz="2100">
              <a:latin typeface="Roboto"/>
              <a:ea typeface="Roboto"/>
              <a:cs typeface="Roboto"/>
              <a:sym typeface="Roboto"/>
            </a:endParaRPr>
          </a:p>
          <a:p>
            <a:pPr indent="-361950" lvl="0" marL="457200" rtl="0" algn="just">
              <a:spcBef>
                <a:spcPts val="0"/>
              </a:spcBef>
              <a:spcAft>
                <a:spcPts val="0"/>
              </a:spcAft>
              <a:buSzPts val="2100"/>
              <a:buFont typeface="Roboto"/>
              <a:buAutoNum type="arabicPeriod"/>
            </a:pPr>
            <a:r>
              <a:rPr lang="en" sz="2100">
                <a:latin typeface="Roboto"/>
                <a:ea typeface="Roboto"/>
                <a:cs typeface="Roboto"/>
                <a:sym typeface="Roboto"/>
              </a:rPr>
              <a:t>Insertion through TS limits its wide application.</a:t>
            </a:r>
            <a:endParaRPr sz="2100">
              <a:latin typeface="Roboto"/>
              <a:ea typeface="Roboto"/>
              <a:cs typeface="Roboto"/>
              <a:sym typeface="Roboto"/>
            </a:endParaRPr>
          </a:p>
          <a:p>
            <a:pPr indent="0" lvl="0" marL="457200" rtl="0" algn="just">
              <a:spcBef>
                <a:spcPts val="0"/>
              </a:spcBef>
              <a:spcAft>
                <a:spcPts val="0"/>
              </a:spcAft>
              <a:buNone/>
            </a:pPr>
            <a:r>
              <a:t/>
            </a:r>
            <a:endParaRPr sz="2100">
              <a:latin typeface="Roboto"/>
              <a:ea typeface="Roboto"/>
              <a:cs typeface="Roboto"/>
              <a:sym typeface="Roboto"/>
            </a:endParaRPr>
          </a:p>
          <a:p>
            <a:pPr indent="-361950" lvl="0" marL="457200" rtl="0" algn="just">
              <a:spcBef>
                <a:spcPts val="0"/>
              </a:spcBef>
              <a:spcAft>
                <a:spcPts val="0"/>
              </a:spcAft>
              <a:buSzPts val="2100"/>
              <a:buFont typeface="Roboto"/>
              <a:buAutoNum type="arabicPeriod"/>
            </a:pPr>
            <a:r>
              <a:rPr lang="en" sz="2100">
                <a:latin typeface="Roboto"/>
                <a:ea typeface="Roboto"/>
                <a:cs typeface="Roboto"/>
                <a:sym typeface="Roboto"/>
              </a:rPr>
              <a:t>May increase the LV afterload which would require LV venting.</a:t>
            </a:r>
            <a:endParaRPr sz="2100">
              <a:latin typeface="Roboto"/>
              <a:ea typeface="Roboto"/>
              <a:cs typeface="Roboto"/>
              <a:sym typeface="Roboto"/>
            </a:endParaRPr>
          </a:p>
          <a:p>
            <a:pPr indent="0" lvl="0" marL="457200" rtl="0" algn="just">
              <a:spcBef>
                <a:spcPts val="0"/>
              </a:spcBef>
              <a:spcAft>
                <a:spcPts val="0"/>
              </a:spcAft>
              <a:buNone/>
            </a:pPr>
            <a:r>
              <a:t/>
            </a:r>
            <a:endParaRPr sz="2100">
              <a:latin typeface="Roboto"/>
              <a:ea typeface="Roboto"/>
              <a:cs typeface="Roboto"/>
              <a:sym typeface="Roboto"/>
            </a:endParaRPr>
          </a:p>
          <a:p>
            <a:pPr indent="-361950" lvl="0" marL="457200" rtl="0" algn="just">
              <a:spcBef>
                <a:spcPts val="0"/>
              </a:spcBef>
              <a:spcAft>
                <a:spcPts val="0"/>
              </a:spcAft>
              <a:buSzPts val="2100"/>
              <a:buFont typeface="Roboto"/>
              <a:buAutoNum type="arabicPeriod"/>
            </a:pPr>
            <a:r>
              <a:rPr lang="en" sz="2100">
                <a:latin typeface="Roboto"/>
                <a:ea typeface="Roboto"/>
                <a:cs typeface="Roboto"/>
                <a:sym typeface="Roboto"/>
              </a:rPr>
              <a:t>Useful in prosthetic valves and </a:t>
            </a:r>
            <a:r>
              <a:rPr lang="en" sz="2100">
                <a:latin typeface="Roboto"/>
                <a:ea typeface="Roboto"/>
                <a:cs typeface="Roboto"/>
                <a:sym typeface="Roboto"/>
              </a:rPr>
              <a:t>aortic</a:t>
            </a:r>
            <a:r>
              <a:rPr lang="en" sz="2100">
                <a:latin typeface="Roboto"/>
                <a:ea typeface="Roboto"/>
                <a:cs typeface="Roboto"/>
                <a:sym typeface="Roboto"/>
              </a:rPr>
              <a:t> stenosis and isolated LV failure.</a:t>
            </a:r>
            <a:endParaRPr sz="2100">
              <a:latin typeface="Roboto"/>
              <a:ea typeface="Roboto"/>
              <a:cs typeface="Roboto"/>
              <a:sym typeface="Roboto"/>
            </a:endParaRPr>
          </a:p>
          <a:p>
            <a:pPr indent="-361950" lvl="0" marL="457200" rtl="0" algn="just">
              <a:spcBef>
                <a:spcPts val="0"/>
              </a:spcBef>
              <a:spcAft>
                <a:spcPts val="0"/>
              </a:spcAft>
              <a:buSzPts val="2100"/>
              <a:buFont typeface="Roboto"/>
              <a:buAutoNum type="arabicPeriod"/>
            </a:pPr>
            <a:r>
              <a:rPr lang="en" sz="2100">
                <a:latin typeface="Roboto"/>
                <a:ea typeface="Roboto"/>
                <a:cs typeface="Roboto"/>
                <a:sym typeface="Roboto"/>
              </a:rPr>
              <a:t>Main application is bridge to LVAD as prognosis is grim when used as bridge to recovery (Survival 23%).</a:t>
            </a:r>
            <a:endParaRPr sz="210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460950" y="20280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ECMO</a:t>
            </a:r>
            <a:endParaRPr/>
          </a:p>
        </p:txBody>
      </p:sp>
      <p:pic>
        <p:nvPicPr>
          <p:cNvPr id="143" name="Google Shape;143;p25"/>
          <p:cNvPicPr preferRelativeResize="0"/>
          <p:nvPr/>
        </p:nvPicPr>
        <p:blipFill>
          <a:blip r:embed="rId3">
            <a:alphaModFix/>
          </a:blip>
          <a:stretch>
            <a:fillRect/>
          </a:stretch>
        </p:blipFill>
        <p:spPr>
          <a:xfrm>
            <a:off x="884888" y="1124550"/>
            <a:ext cx="7374224" cy="3857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460950" y="20280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ECMO</a:t>
            </a:r>
            <a:endParaRPr/>
          </a:p>
        </p:txBody>
      </p:sp>
      <p:pic>
        <p:nvPicPr>
          <p:cNvPr id="149" name="Google Shape;149;p26"/>
          <p:cNvPicPr preferRelativeResize="0"/>
          <p:nvPr/>
        </p:nvPicPr>
        <p:blipFill>
          <a:blip r:embed="rId3">
            <a:alphaModFix/>
          </a:blip>
          <a:stretch>
            <a:fillRect/>
          </a:stretch>
        </p:blipFill>
        <p:spPr>
          <a:xfrm>
            <a:off x="639525" y="995500"/>
            <a:ext cx="2459950" cy="3553250"/>
          </a:xfrm>
          <a:prstGeom prst="rect">
            <a:avLst/>
          </a:prstGeom>
          <a:noFill/>
          <a:ln>
            <a:noFill/>
          </a:ln>
        </p:spPr>
      </p:pic>
      <p:pic>
        <p:nvPicPr>
          <p:cNvPr id="150" name="Google Shape;150;p26"/>
          <p:cNvPicPr preferRelativeResize="0"/>
          <p:nvPr/>
        </p:nvPicPr>
        <p:blipFill rotWithShape="1">
          <a:blip r:embed="rId4">
            <a:alphaModFix/>
          </a:blip>
          <a:srcRect b="0" l="7258" r="14013" t="0"/>
          <a:stretch/>
        </p:blipFill>
        <p:spPr>
          <a:xfrm>
            <a:off x="5625425" y="995500"/>
            <a:ext cx="2459950" cy="3553250"/>
          </a:xfrm>
          <a:prstGeom prst="rect">
            <a:avLst/>
          </a:prstGeom>
          <a:noFill/>
          <a:ln>
            <a:noFill/>
          </a:ln>
        </p:spPr>
      </p:pic>
      <p:sp>
        <p:nvSpPr>
          <p:cNvPr id="151" name="Google Shape;151;p26"/>
          <p:cNvSpPr txBox="1"/>
          <p:nvPr/>
        </p:nvSpPr>
        <p:spPr>
          <a:xfrm>
            <a:off x="1124450" y="478350"/>
            <a:ext cx="14901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FF0000"/>
                </a:solidFill>
                <a:latin typeface="Roboto"/>
                <a:ea typeface="Roboto"/>
                <a:cs typeface="Roboto"/>
                <a:sym typeface="Roboto"/>
              </a:rPr>
              <a:t>VA-ECMO</a:t>
            </a:r>
            <a:endParaRPr sz="1800">
              <a:solidFill>
                <a:srgbClr val="FF0000"/>
              </a:solidFill>
              <a:latin typeface="Roboto"/>
              <a:ea typeface="Roboto"/>
              <a:cs typeface="Roboto"/>
              <a:sym typeface="Roboto"/>
            </a:endParaRPr>
          </a:p>
        </p:txBody>
      </p:sp>
      <p:sp>
        <p:nvSpPr>
          <p:cNvPr id="152" name="Google Shape;152;p26"/>
          <p:cNvSpPr txBox="1"/>
          <p:nvPr/>
        </p:nvSpPr>
        <p:spPr>
          <a:xfrm>
            <a:off x="6110350" y="478350"/>
            <a:ext cx="14901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0000FF"/>
                </a:solidFill>
                <a:latin typeface="Roboto"/>
                <a:ea typeface="Roboto"/>
                <a:cs typeface="Roboto"/>
                <a:sym typeface="Roboto"/>
              </a:rPr>
              <a:t>VV-ECMO</a:t>
            </a:r>
            <a:endParaRPr sz="1800">
              <a:solidFill>
                <a:srgbClr val="0000FF"/>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526500" y="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VA-ECMO</a:t>
            </a:r>
            <a:endParaRPr/>
          </a:p>
        </p:txBody>
      </p:sp>
      <p:sp>
        <p:nvSpPr>
          <p:cNvPr id="158" name="Google Shape;158;p27"/>
          <p:cNvSpPr/>
          <p:nvPr/>
        </p:nvSpPr>
        <p:spPr>
          <a:xfrm>
            <a:off x="526500" y="768875"/>
            <a:ext cx="8091000" cy="4374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61950" lvl="0" marL="457200" rtl="0" algn="just">
              <a:spcBef>
                <a:spcPts val="0"/>
              </a:spcBef>
              <a:spcAft>
                <a:spcPts val="0"/>
              </a:spcAft>
              <a:buSzPts val="2100"/>
              <a:buFont typeface="Roboto"/>
              <a:buAutoNum type="arabicPeriod"/>
            </a:pPr>
            <a:r>
              <a:rPr lang="en" sz="2100">
                <a:latin typeface="Roboto"/>
                <a:ea typeface="Roboto"/>
                <a:cs typeface="Roboto"/>
                <a:sym typeface="Roboto"/>
              </a:rPr>
              <a:t>Peripheral (Fem-fem, Ax-Ax…) or </a:t>
            </a:r>
            <a:r>
              <a:rPr lang="en" sz="2100">
                <a:latin typeface="Roboto"/>
                <a:ea typeface="Roboto"/>
                <a:cs typeface="Roboto"/>
                <a:sym typeface="Roboto"/>
              </a:rPr>
              <a:t>central</a:t>
            </a:r>
            <a:r>
              <a:rPr lang="en" sz="2100">
                <a:latin typeface="Roboto"/>
                <a:ea typeface="Roboto"/>
                <a:cs typeface="Roboto"/>
                <a:sym typeface="Roboto"/>
              </a:rPr>
              <a:t> </a:t>
            </a:r>
            <a:r>
              <a:rPr lang="en" sz="2100">
                <a:latin typeface="Roboto"/>
                <a:ea typeface="Roboto"/>
                <a:cs typeface="Roboto"/>
                <a:sym typeface="Roboto"/>
              </a:rPr>
              <a:t>cannulation</a:t>
            </a:r>
            <a:r>
              <a:rPr lang="en" sz="2100">
                <a:latin typeface="Roboto"/>
                <a:ea typeface="Roboto"/>
                <a:cs typeface="Roboto"/>
                <a:sym typeface="Roboto"/>
              </a:rPr>
              <a:t> if PVD.</a:t>
            </a:r>
            <a:endParaRPr sz="2100">
              <a:latin typeface="Roboto"/>
              <a:ea typeface="Roboto"/>
              <a:cs typeface="Roboto"/>
              <a:sym typeface="Roboto"/>
            </a:endParaRPr>
          </a:p>
          <a:p>
            <a:pPr indent="0" lvl="0" marL="457200" rtl="0" algn="just">
              <a:spcBef>
                <a:spcPts val="0"/>
              </a:spcBef>
              <a:spcAft>
                <a:spcPts val="0"/>
              </a:spcAft>
              <a:buNone/>
            </a:pPr>
            <a:r>
              <a:t/>
            </a:r>
            <a:endParaRPr sz="2100">
              <a:latin typeface="Roboto"/>
              <a:ea typeface="Roboto"/>
              <a:cs typeface="Roboto"/>
              <a:sym typeface="Roboto"/>
            </a:endParaRPr>
          </a:p>
          <a:p>
            <a:pPr indent="-361950" lvl="0" marL="457200" rtl="0" algn="just">
              <a:spcBef>
                <a:spcPts val="0"/>
              </a:spcBef>
              <a:spcAft>
                <a:spcPts val="0"/>
              </a:spcAft>
              <a:buSzPts val="2100"/>
              <a:buFont typeface="Roboto"/>
              <a:buAutoNum type="arabicPeriod"/>
            </a:pPr>
            <a:r>
              <a:rPr lang="en" sz="2100">
                <a:latin typeface="Roboto"/>
                <a:ea typeface="Roboto"/>
                <a:cs typeface="Roboto"/>
                <a:sym typeface="Roboto"/>
              </a:rPr>
              <a:t>18-28 Fr. vein/ 16-19 Fr artery.</a:t>
            </a:r>
            <a:endParaRPr sz="2100">
              <a:latin typeface="Roboto"/>
              <a:ea typeface="Roboto"/>
              <a:cs typeface="Roboto"/>
              <a:sym typeface="Roboto"/>
            </a:endParaRPr>
          </a:p>
          <a:p>
            <a:pPr indent="0" lvl="0" marL="457200" rtl="0" algn="just">
              <a:spcBef>
                <a:spcPts val="0"/>
              </a:spcBef>
              <a:spcAft>
                <a:spcPts val="0"/>
              </a:spcAft>
              <a:buNone/>
            </a:pPr>
            <a:r>
              <a:t/>
            </a:r>
            <a:endParaRPr sz="2100">
              <a:latin typeface="Roboto"/>
              <a:ea typeface="Roboto"/>
              <a:cs typeface="Roboto"/>
              <a:sym typeface="Roboto"/>
            </a:endParaRPr>
          </a:p>
          <a:p>
            <a:pPr indent="-361950" lvl="0" marL="457200" rtl="0" algn="just">
              <a:spcBef>
                <a:spcPts val="0"/>
              </a:spcBef>
              <a:spcAft>
                <a:spcPts val="0"/>
              </a:spcAft>
              <a:buSzPts val="2100"/>
              <a:buFont typeface="Roboto"/>
              <a:buAutoNum type="arabicPeriod"/>
            </a:pPr>
            <a:r>
              <a:rPr lang="en" sz="2100">
                <a:latin typeface="Roboto"/>
                <a:ea typeface="Roboto"/>
                <a:cs typeface="Roboto"/>
                <a:sym typeface="Roboto"/>
              </a:rPr>
              <a:t>Increases the LV afterload which would require LV venting (IABP, ECpella, LA cannula (LA-VA), LV cannula, Septostomy).</a:t>
            </a:r>
            <a:endParaRPr sz="2100">
              <a:latin typeface="Roboto"/>
              <a:ea typeface="Roboto"/>
              <a:cs typeface="Roboto"/>
              <a:sym typeface="Roboto"/>
            </a:endParaRPr>
          </a:p>
          <a:p>
            <a:pPr indent="0" lvl="0" marL="457200" rtl="0" algn="just">
              <a:spcBef>
                <a:spcPts val="0"/>
              </a:spcBef>
              <a:spcAft>
                <a:spcPts val="0"/>
              </a:spcAft>
              <a:buNone/>
            </a:pPr>
            <a:r>
              <a:t/>
            </a:r>
            <a:endParaRPr sz="2100">
              <a:latin typeface="Roboto"/>
              <a:ea typeface="Roboto"/>
              <a:cs typeface="Roboto"/>
              <a:sym typeface="Roboto"/>
            </a:endParaRPr>
          </a:p>
          <a:p>
            <a:pPr indent="-361950" lvl="0" marL="457200" rtl="0" algn="just">
              <a:spcBef>
                <a:spcPts val="0"/>
              </a:spcBef>
              <a:spcAft>
                <a:spcPts val="0"/>
              </a:spcAft>
              <a:buSzPts val="2100"/>
              <a:buFont typeface="Roboto"/>
              <a:buAutoNum type="arabicPeriod"/>
            </a:pPr>
            <a:r>
              <a:rPr lang="en" sz="2100">
                <a:latin typeface="Roboto"/>
                <a:ea typeface="Roboto"/>
                <a:cs typeface="Roboto"/>
                <a:sym typeface="Roboto"/>
              </a:rPr>
              <a:t>Limb ischemia: need for APC.</a:t>
            </a:r>
            <a:endParaRPr sz="2100">
              <a:latin typeface="Roboto"/>
              <a:ea typeface="Roboto"/>
              <a:cs typeface="Roboto"/>
              <a:sym typeface="Roboto"/>
            </a:endParaRPr>
          </a:p>
          <a:p>
            <a:pPr indent="0" lvl="0" marL="457200" rtl="0" algn="just">
              <a:spcBef>
                <a:spcPts val="0"/>
              </a:spcBef>
              <a:spcAft>
                <a:spcPts val="0"/>
              </a:spcAft>
              <a:buNone/>
            </a:pPr>
            <a:r>
              <a:t/>
            </a:r>
            <a:endParaRPr sz="2100">
              <a:latin typeface="Roboto"/>
              <a:ea typeface="Roboto"/>
              <a:cs typeface="Roboto"/>
              <a:sym typeface="Roboto"/>
            </a:endParaRPr>
          </a:p>
          <a:p>
            <a:pPr indent="-361950" lvl="0" marL="457200" rtl="0" algn="just">
              <a:spcBef>
                <a:spcPts val="0"/>
              </a:spcBef>
              <a:spcAft>
                <a:spcPts val="0"/>
              </a:spcAft>
              <a:buSzPts val="2100"/>
              <a:buFont typeface="Roboto"/>
              <a:buAutoNum type="arabicPeriod"/>
            </a:pPr>
            <a:r>
              <a:rPr lang="en" sz="2100">
                <a:latin typeface="Roboto"/>
                <a:ea typeface="Roboto"/>
                <a:cs typeface="Roboto"/>
                <a:sym typeface="Roboto"/>
              </a:rPr>
              <a:t>Harlequin or North-South syndrome in delayed lung recovery requires adding a venous cannula.(V-VA-ECMO).</a:t>
            </a:r>
            <a:endParaRPr sz="2100">
              <a:latin typeface="Roboto"/>
              <a:ea typeface="Roboto"/>
              <a:cs typeface="Roboto"/>
              <a:sym typeface="Roboto"/>
            </a:endParaRPr>
          </a:p>
          <a:p>
            <a:pPr indent="0" lvl="0" marL="457200" rtl="0" algn="just">
              <a:spcBef>
                <a:spcPts val="0"/>
              </a:spcBef>
              <a:spcAft>
                <a:spcPts val="0"/>
              </a:spcAft>
              <a:buNone/>
            </a:pPr>
            <a:r>
              <a:t/>
            </a:r>
            <a:endParaRPr sz="2100">
              <a:latin typeface="Roboto"/>
              <a:ea typeface="Roboto"/>
              <a:cs typeface="Roboto"/>
              <a:sym typeface="Roboto"/>
            </a:endParaRPr>
          </a:p>
          <a:p>
            <a:pPr indent="-361950" lvl="0" marL="457200" rtl="0" algn="just">
              <a:spcBef>
                <a:spcPts val="0"/>
              </a:spcBef>
              <a:spcAft>
                <a:spcPts val="0"/>
              </a:spcAft>
              <a:buSzPts val="2100"/>
              <a:buFont typeface="Roboto"/>
              <a:buAutoNum type="arabicPeriod"/>
            </a:pPr>
            <a:r>
              <a:rPr lang="en" sz="2100">
                <a:latin typeface="Roboto"/>
                <a:ea typeface="Roboto"/>
                <a:cs typeface="Roboto"/>
                <a:sym typeface="Roboto"/>
              </a:rPr>
              <a:t>Weaning with Impella.</a:t>
            </a:r>
            <a:endParaRPr sz="210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526500" y="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VA-ECMO </a:t>
            </a:r>
            <a:r>
              <a:rPr lang="en"/>
              <a:t>Applications</a:t>
            </a:r>
            <a:endParaRPr/>
          </a:p>
        </p:txBody>
      </p:sp>
      <p:sp>
        <p:nvSpPr>
          <p:cNvPr id="164" name="Google Shape;164;p28"/>
          <p:cNvSpPr/>
          <p:nvPr/>
        </p:nvSpPr>
        <p:spPr>
          <a:xfrm>
            <a:off x="526500" y="1284675"/>
            <a:ext cx="8091000" cy="3467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61950" lvl="0" marL="457200" rtl="0" algn="just">
              <a:spcBef>
                <a:spcPts val="0"/>
              </a:spcBef>
              <a:spcAft>
                <a:spcPts val="0"/>
              </a:spcAft>
              <a:buSzPts val="2100"/>
              <a:buFont typeface="Roboto"/>
              <a:buAutoNum type="arabicPeriod"/>
            </a:pPr>
            <a:r>
              <a:rPr lang="en" sz="2100">
                <a:latin typeface="Roboto"/>
                <a:ea typeface="Roboto"/>
                <a:cs typeface="Roboto"/>
                <a:sym typeface="Roboto"/>
              </a:rPr>
              <a:t>Bridge to LVAD or Transplant in ADHF (HF-CS).</a:t>
            </a:r>
            <a:endParaRPr sz="2100">
              <a:latin typeface="Roboto"/>
              <a:ea typeface="Roboto"/>
              <a:cs typeface="Roboto"/>
              <a:sym typeface="Roboto"/>
            </a:endParaRPr>
          </a:p>
          <a:p>
            <a:pPr indent="0" lvl="0" marL="457200" rtl="0" algn="just">
              <a:spcBef>
                <a:spcPts val="0"/>
              </a:spcBef>
              <a:spcAft>
                <a:spcPts val="0"/>
              </a:spcAft>
              <a:buNone/>
            </a:pPr>
            <a:r>
              <a:t/>
            </a:r>
            <a:endParaRPr sz="2100">
              <a:latin typeface="Roboto"/>
              <a:ea typeface="Roboto"/>
              <a:cs typeface="Roboto"/>
              <a:sym typeface="Roboto"/>
            </a:endParaRPr>
          </a:p>
          <a:p>
            <a:pPr indent="-361950" lvl="0" marL="457200" rtl="0" algn="just">
              <a:spcBef>
                <a:spcPts val="0"/>
              </a:spcBef>
              <a:spcAft>
                <a:spcPts val="0"/>
              </a:spcAft>
              <a:buSzPts val="2100"/>
              <a:buFont typeface="Roboto"/>
              <a:buAutoNum type="arabicPeriod"/>
            </a:pPr>
            <a:r>
              <a:rPr lang="en" sz="2100">
                <a:latin typeface="Roboto"/>
                <a:ea typeface="Roboto"/>
                <a:cs typeface="Roboto"/>
                <a:sym typeface="Roboto"/>
              </a:rPr>
              <a:t>Bridge to recovery (where there is </a:t>
            </a:r>
            <a:r>
              <a:rPr lang="en" sz="2100">
                <a:latin typeface="Roboto"/>
                <a:ea typeface="Roboto"/>
                <a:cs typeface="Roboto"/>
                <a:sym typeface="Roboto"/>
              </a:rPr>
              <a:t>hope</a:t>
            </a:r>
            <a:r>
              <a:rPr lang="en" sz="2100">
                <a:latin typeface="Roboto"/>
                <a:ea typeface="Roboto"/>
                <a:cs typeface="Roboto"/>
                <a:sym typeface="Roboto"/>
              </a:rPr>
              <a:t> of recovery) in AMI and myocarditis with Shock (AMI-CS).</a:t>
            </a:r>
            <a:endParaRPr sz="2100">
              <a:latin typeface="Roboto"/>
              <a:ea typeface="Roboto"/>
              <a:cs typeface="Roboto"/>
              <a:sym typeface="Roboto"/>
            </a:endParaRPr>
          </a:p>
          <a:p>
            <a:pPr indent="0" lvl="0" marL="457200" rtl="0" algn="just">
              <a:spcBef>
                <a:spcPts val="0"/>
              </a:spcBef>
              <a:spcAft>
                <a:spcPts val="0"/>
              </a:spcAft>
              <a:buNone/>
            </a:pPr>
            <a:r>
              <a:t/>
            </a:r>
            <a:endParaRPr sz="2100">
              <a:latin typeface="Roboto"/>
              <a:ea typeface="Roboto"/>
              <a:cs typeface="Roboto"/>
              <a:sym typeface="Roboto"/>
            </a:endParaRPr>
          </a:p>
          <a:p>
            <a:pPr indent="-361950" lvl="0" marL="457200" rtl="0" algn="just">
              <a:spcBef>
                <a:spcPts val="0"/>
              </a:spcBef>
              <a:spcAft>
                <a:spcPts val="0"/>
              </a:spcAft>
              <a:buSzPts val="2100"/>
              <a:buFont typeface="Roboto"/>
              <a:buAutoNum type="arabicPeriod"/>
            </a:pPr>
            <a:r>
              <a:rPr lang="en" sz="2100">
                <a:latin typeface="Roboto"/>
                <a:ea typeface="Roboto"/>
                <a:cs typeface="Roboto"/>
                <a:sym typeface="Roboto"/>
              </a:rPr>
              <a:t>E-CPR in qualified patients post cardiac arrest (consider age, pre-existing comorbidities and MIRACLE-2 score).</a:t>
            </a:r>
            <a:endParaRPr sz="21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9"/>
          <p:cNvSpPr txBox="1"/>
          <p:nvPr>
            <p:ph type="title"/>
          </p:nvPr>
        </p:nvSpPr>
        <p:spPr>
          <a:xfrm>
            <a:off x="522750" y="167150"/>
            <a:ext cx="8098500" cy="673500"/>
          </a:xfrm>
          <a:prstGeom prst="rect">
            <a:avLst/>
          </a:prstGeom>
          <a:solidFill>
            <a:schemeClr val="lt1"/>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3200">
                <a:solidFill>
                  <a:schemeClr val="dk2"/>
                </a:solidFill>
                <a:latin typeface="Times New Roman"/>
                <a:ea typeface="Times New Roman"/>
                <a:cs typeface="Times New Roman"/>
                <a:sym typeface="Times New Roman"/>
              </a:rPr>
              <a:t>Evidence for IABP in CS post AMI</a:t>
            </a:r>
            <a:endParaRPr sz="3200">
              <a:solidFill>
                <a:schemeClr val="dk2"/>
              </a:solidFill>
              <a:latin typeface="Times New Roman"/>
              <a:ea typeface="Times New Roman"/>
              <a:cs typeface="Times New Roman"/>
              <a:sym typeface="Times New Roman"/>
            </a:endParaRPr>
          </a:p>
        </p:txBody>
      </p:sp>
      <p:pic>
        <p:nvPicPr>
          <p:cNvPr id="170" name="Google Shape;170;p29"/>
          <p:cNvPicPr preferRelativeResize="0"/>
          <p:nvPr/>
        </p:nvPicPr>
        <p:blipFill>
          <a:blip r:embed="rId3">
            <a:alphaModFix/>
          </a:blip>
          <a:stretch>
            <a:fillRect/>
          </a:stretch>
        </p:blipFill>
        <p:spPr>
          <a:xfrm>
            <a:off x="4329925" y="921625"/>
            <a:ext cx="4295190" cy="3825900"/>
          </a:xfrm>
          <a:prstGeom prst="rect">
            <a:avLst/>
          </a:prstGeom>
          <a:noFill/>
          <a:ln>
            <a:noFill/>
          </a:ln>
        </p:spPr>
      </p:pic>
      <p:sp>
        <p:nvSpPr>
          <p:cNvPr id="171" name="Google Shape;171;p29"/>
          <p:cNvSpPr/>
          <p:nvPr/>
        </p:nvSpPr>
        <p:spPr>
          <a:xfrm>
            <a:off x="522750" y="921625"/>
            <a:ext cx="3324000" cy="38259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latin typeface="Roboto"/>
                <a:ea typeface="Roboto"/>
                <a:cs typeface="Roboto"/>
                <a:sym typeface="Roboto"/>
              </a:rPr>
              <a:t>IABP-SHOCK II</a:t>
            </a:r>
            <a:endParaRPr sz="2100">
              <a:latin typeface="Roboto"/>
              <a:ea typeface="Roboto"/>
              <a:cs typeface="Roboto"/>
              <a:sym typeface="Roboto"/>
            </a:endParaRPr>
          </a:p>
          <a:p>
            <a:pPr indent="0" lvl="0" marL="0" rtl="0" algn="ctr">
              <a:spcBef>
                <a:spcPts val="0"/>
              </a:spcBef>
              <a:spcAft>
                <a:spcPts val="0"/>
              </a:spcAft>
              <a:buNone/>
            </a:pPr>
            <a:r>
              <a:t/>
            </a:r>
            <a:endParaRPr sz="2100">
              <a:latin typeface="Roboto"/>
              <a:ea typeface="Roboto"/>
              <a:cs typeface="Roboto"/>
              <a:sym typeface="Roboto"/>
            </a:endParaRPr>
          </a:p>
          <a:p>
            <a:pPr indent="-361950" lvl="0" marL="457200" rtl="0" algn="l">
              <a:spcBef>
                <a:spcPts val="0"/>
              </a:spcBef>
              <a:spcAft>
                <a:spcPts val="0"/>
              </a:spcAft>
              <a:buSzPts val="2100"/>
              <a:buFont typeface="Roboto"/>
              <a:buChar char="●"/>
            </a:pPr>
            <a:r>
              <a:rPr lang="en" sz="2100">
                <a:latin typeface="Roboto"/>
                <a:ea typeface="Roboto"/>
                <a:cs typeface="Roboto"/>
                <a:sym typeface="Roboto"/>
              </a:rPr>
              <a:t>2012</a:t>
            </a:r>
            <a:endParaRPr sz="2100">
              <a:latin typeface="Roboto"/>
              <a:ea typeface="Roboto"/>
              <a:cs typeface="Roboto"/>
              <a:sym typeface="Roboto"/>
            </a:endParaRPr>
          </a:p>
          <a:p>
            <a:pPr indent="-361950" lvl="0" marL="457200" rtl="0" algn="l">
              <a:spcBef>
                <a:spcPts val="0"/>
              </a:spcBef>
              <a:spcAft>
                <a:spcPts val="0"/>
              </a:spcAft>
              <a:buSzPts val="2100"/>
              <a:buFont typeface="Roboto"/>
              <a:buChar char="●"/>
            </a:pPr>
            <a:r>
              <a:rPr lang="en" sz="2100">
                <a:latin typeface="Roboto"/>
                <a:ea typeface="Roboto"/>
                <a:cs typeface="Roboto"/>
                <a:sym typeface="Roboto"/>
              </a:rPr>
              <a:t>N=600</a:t>
            </a:r>
            <a:endParaRPr sz="2100">
              <a:latin typeface="Roboto"/>
              <a:ea typeface="Roboto"/>
              <a:cs typeface="Roboto"/>
              <a:sym typeface="Roboto"/>
            </a:endParaRPr>
          </a:p>
          <a:p>
            <a:pPr indent="-361950" lvl="0" marL="457200" rtl="0" algn="l">
              <a:spcBef>
                <a:spcPts val="0"/>
              </a:spcBef>
              <a:spcAft>
                <a:spcPts val="0"/>
              </a:spcAft>
              <a:buSzPts val="2100"/>
              <a:buFont typeface="Roboto"/>
              <a:buChar char="●"/>
            </a:pPr>
            <a:r>
              <a:rPr lang="en" sz="2100">
                <a:latin typeface="Roboto"/>
                <a:ea typeface="Roboto"/>
                <a:cs typeface="Roboto"/>
                <a:sym typeface="Roboto"/>
              </a:rPr>
              <a:t>IABP vs. MEDICAL</a:t>
            </a:r>
            <a:endParaRPr sz="21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p:nvPr/>
        </p:nvSpPr>
        <p:spPr>
          <a:xfrm>
            <a:off x="682200" y="921625"/>
            <a:ext cx="7779600" cy="38259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700">
                <a:latin typeface="Roboto"/>
                <a:ea typeface="Roboto"/>
                <a:cs typeface="Roboto"/>
                <a:sym typeface="Roboto"/>
              </a:rPr>
              <a:t>Impella Support for Acute Myocardial Infarction Complicated by Cardiogenic Shock. </a:t>
            </a:r>
            <a:endParaRPr sz="2700">
              <a:latin typeface="Roboto"/>
              <a:ea typeface="Roboto"/>
              <a:cs typeface="Roboto"/>
              <a:sym typeface="Roboto"/>
            </a:endParaRPr>
          </a:p>
          <a:p>
            <a:pPr indent="0" lvl="0" marL="0" rtl="0" algn="ctr">
              <a:spcBef>
                <a:spcPts val="0"/>
              </a:spcBef>
              <a:spcAft>
                <a:spcPts val="0"/>
              </a:spcAft>
              <a:buNone/>
            </a:pPr>
            <a:r>
              <a:t/>
            </a:r>
            <a:endParaRPr sz="1800">
              <a:latin typeface="Roboto"/>
              <a:ea typeface="Roboto"/>
              <a:cs typeface="Roboto"/>
              <a:sym typeface="Roboto"/>
            </a:endParaRPr>
          </a:p>
          <a:p>
            <a:pPr indent="0" lvl="0" marL="0" rtl="0" algn="ctr">
              <a:spcBef>
                <a:spcPts val="0"/>
              </a:spcBef>
              <a:spcAft>
                <a:spcPts val="0"/>
              </a:spcAft>
              <a:buNone/>
            </a:pPr>
            <a:r>
              <a:rPr lang="en" sz="1800">
                <a:latin typeface="Roboto"/>
                <a:ea typeface="Roboto"/>
                <a:cs typeface="Roboto"/>
                <a:sym typeface="Roboto"/>
              </a:rPr>
              <a:t>Matched-Pair IABP-SHOCK II Trial 30-Day Mortality Analysis.</a:t>
            </a:r>
            <a:endParaRPr sz="1800">
              <a:latin typeface="Roboto"/>
              <a:ea typeface="Roboto"/>
              <a:cs typeface="Roboto"/>
              <a:sym typeface="Roboto"/>
            </a:endParaRPr>
          </a:p>
          <a:p>
            <a:pPr indent="0" lvl="0" marL="0" rtl="0" algn="ctr">
              <a:spcBef>
                <a:spcPts val="0"/>
              </a:spcBef>
              <a:spcAft>
                <a:spcPts val="0"/>
              </a:spcAft>
              <a:buNone/>
            </a:pPr>
            <a:r>
              <a:t/>
            </a:r>
            <a:endParaRPr sz="1800">
              <a:latin typeface="Roboto"/>
              <a:ea typeface="Roboto"/>
              <a:cs typeface="Roboto"/>
              <a:sym typeface="Roboto"/>
            </a:endParaRPr>
          </a:p>
          <a:p>
            <a:pPr indent="0" lvl="0" marL="0" rtl="0" algn="ctr">
              <a:spcBef>
                <a:spcPts val="0"/>
              </a:spcBef>
              <a:spcAft>
                <a:spcPts val="0"/>
              </a:spcAft>
              <a:buNone/>
            </a:pPr>
            <a:r>
              <a:rPr lang="en" sz="1800">
                <a:latin typeface="Roboto"/>
                <a:ea typeface="Roboto"/>
                <a:cs typeface="Roboto"/>
                <a:sym typeface="Roboto"/>
              </a:rPr>
              <a:t>Circulation.2019;139:1249–1258.</a:t>
            </a:r>
            <a:endParaRPr sz="1800">
              <a:latin typeface="Roboto"/>
              <a:ea typeface="Roboto"/>
              <a:cs typeface="Roboto"/>
              <a:sym typeface="Roboto"/>
            </a:endParaRPr>
          </a:p>
        </p:txBody>
      </p:sp>
      <p:sp>
        <p:nvSpPr>
          <p:cNvPr id="177" name="Google Shape;177;p30"/>
          <p:cNvSpPr txBox="1"/>
          <p:nvPr>
            <p:ph type="title"/>
          </p:nvPr>
        </p:nvSpPr>
        <p:spPr>
          <a:xfrm>
            <a:off x="522750" y="167150"/>
            <a:ext cx="8098500" cy="673500"/>
          </a:xfrm>
          <a:prstGeom prst="rect">
            <a:avLst/>
          </a:prstGeom>
          <a:solidFill>
            <a:schemeClr val="lt1"/>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3300">
                <a:solidFill>
                  <a:schemeClr val="dk2"/>
                </a:solidFill>
                <a:latin typeface="Times New Roman"/>
                <a:ea typeface="Times New Roman"/>
                <a:cs typeface="Times New Roman"/>
                <a:sym typeface="Times New Roman"/>
              </a:rPr>
              <a:t>Evidence for Impella in CS post AMI</a:t>
            </a:r>
            <a:endParaRPr sz="3300">
              <a:solidFill>
                <a:schemeClr val="dk2"/>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31"/>
          <p:cNvPicPr preferRelativeResize="0"/>
          <p:nvPr/>
        </p:nvPicPr>
        <p:blipFill>
          <a:blip r:embed="rId3">
            <a:alphaModFix/>
          </a:blip>
          <a:stretch>
            <a:fillRect/>
          </a:stretch>
        </p:blipFill>
        <p:spPr>
          <a:xfrm>
            <a:off x="1290625" y="810613"/>
            <a:ext cx="6562725" cy="4238625"/>
          </a:xfrm>
          <a:prstGeom prst="rect">
            <a:avLst/>
          </a:prstGeom>
          <a:noFill/>
          <a:ln>
            <a:noFill/>
          </a:ln>
        </p:spPr>
      </p:pic>
      <p:sp>
        <p:nvSpPr>
          <p:cNvPr id="183" name="Google Shape;183;p31"/>
          <p:cNvSpPr txBox="1"/>
          <p:nvPr>
            <p:ph type="title"/>
          </p:nvPr>
        </p:nvSpPr>
        <p:spPr>
          <a:xfrm>
            <a:off x="522750" y="167150"/>
            <a:ext cx="8098500" cy="673500"/>
          </a:xfrm>
          <a:prstGeom prst="rect">
            <a:avLst/>
          </a:prstGeom>
          <a:solidFill>
            <a:schemeClr val="lt1"/>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3300">
                <a:solidFill>
                  <a:schemeClr val="dk2"/>
                </a:solidFill>
                <a:latin typeface="Times New Roman"/>
                <a:ea typeface="Times New Roman"/>
                <a:cs typeface="Times New Roman"/>
                <a:sym typeface="Times New Roman"/>
              </a:rPr>
              <a:t>Evidence for Impella in CS post AMI</a:t>
            </a:r>
            <a:endParaRPr sz="3300">
              <a:solidFill>
                <a:schemeClr val="dk2"/>
              </a:solidFill>
              <a:latin typeface="Times New Roman"/>
              <a:ea typeface="Times New Roman"/>
              <a:cs typeface="Times New Roman"/>
              <a:sym typeface="Times New Roman"/>
            </a:endParaRPr>
          </a:p>
          <a:p>
            <a:pPr indent="0" lvl="0" marL="0" rtl="0" algn="ctr">
              <a:spcBef>
                <a:spcPts val="0"/>
              </a:spcBef>
              <a:spcAft>
                <a:spcPts val="0"/>
              </a:spcAft>
              <a:buNone/>
            </a:pPr>
            <a:r>
              <a:rPr lang="en" sz="1400">
                <a:solidFill>
                  <a:srgbClr val="000000"/>
                </a:solidFill>
              </a:rPr>
              <a:t>Circulation.2019;139:1249–1258</a:t>
            </a:r>
            <a:endParaRPr sz="2900">
              <a:solidFill>
                <a:schemeClr val="dk2"/>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4"/>
          <p:cNvPicPr preferRelativeResize="0"/>
          <p:nvPr/>
        </p:nvPicPr>
        <p:blipFill>
          <a:blip r:embed="rId3">
            <a:alphaModFix/>
          </a:blip>
          <a:stretch>
            <a:fillRect/>
          </a:stretch>
        </p:blipFill>
        <p:spPr>
          <a:xfrm>
            <a:off x="2534191" y="152400"/>
            <a:ext cx="3629027" cy="483870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32"/>
          <p:cNvPicPr preferRelativeResize="0"/>
          <p:nvPr/>
        </p:nvPicPr>
        <p:blipFill>
          <a:blip r:embed="rId3">
            <a:alphaModFix/>
          </a:blip>
          <a:stretch>
            <a:fillRect/>
          </a:stretch>
        </p:blipFill>
        <p:spPr>
          <a:xfrm>
            <a:off x="1320125" y="768850"/>
            <a:ext cx="6503750" cy="4288700"/>
          </a:xfrm>
          <a:prstGeom prst="rect">
            <a:avLst/>
          </a:prstGeom>
          <a:noFill/>
          <a:ln>
            <a:noFill/>
          </a:ln>
        </p:spPr>
      </p:pic>
      <p:sp>
        <p:nvSpPr>
          <p:cNvPr id="189" name="Google Shape;189;p32"/>
          <p:cNvSpPr txBox="1"/>
          <p:nvPr>
            <p:ph type="title"/>
          </p:nvPr>
        </p:nvSpPr>
        <p:spPr>
          <a:xfrm>
            <a:off x="522750" y="95350"/>
            <a:ext cx="8098500" cy="673500"/>
          </a:xfrm>
          <a:prstGeom prst="rect">
            <a:avLst/>
          </a:prstGeom>
          <a:solidFill>
            <a:schemeClr val="lt1"/>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3300">
                <a:solidFill>
                  <a:schemeClr val="dk2"/>
                </a:solidFill>
                <a:latin typeface="Times New Roman"/>
                <a:ea typeface="Times New Roman"/>
                <a:cs typeface="Times New Roman"/>
                <a:sym typeface="Times New Roman"/>
              </a:rPr>
              <a:t>Evidence for Impella in CS post AMI</a:t>
            </a:r>
            <a:endParaRPr sz="3300">
              <a:solidFill>
                <a:schemeClr val="dk2"/>
              </a:solidFill>
              <a:latin typeface="Times New Roman"/>
              <a:ea typeface="Times New Roman"/>
              <a:cs typeface="Times New Roman"/>
              <a:sym typeface="Times New Roman"/>
            </a:endParaRPr>
          </a:p>
          <a:p>
            <a:pPr indent="0" lvl="0" marL="0" rtl="0" algn="ctr">
              <a:spcBef>
                <a:spcPts val="0"/>
              </a:spcBef>
              <a:spcAft>
                <a:spcPts val="0"/>
              </a:spcAft>
              <a:buNone/>
            </a:pPr>
            <a:r>
              <a:rPr lang="en" sz="1400">
                <a:solidFill>
                  <a:srgbClr val="000000"/>
                </a:solidFill>
              </a:rPr>
              <a:t>Circulation.2019;139:1249–1258</a:t>
            </a:r>
            <a:endParaRPr sz="2900">
              <a:solidFill>
                <a:schemeClr val="dk2"/>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p:nvPr/>
        </p:nvSpPr>
        <p:spPr>
          <a:xfrm>
            <a:off x="526500" y="826175"/>
            <a:ext cx="8091000" cy="3796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36550" lvl="0" marL="457200" rtl="0" algn="just">
              <a:spcBef>
                <a:spcPts val="0"/>
              </a:spcBef>
              <a:spcAft>
                <a:spcPts val="0"/>
              </a:spcAft>
              <a:buSzPts val="1700"/>
              <a:buFont typeface="Roboto"/>
              <a:buAutoNum type="arabicPeriod"/>
            </a:pPr>
            <a:r>
              <a:rPr lang="en" sz="2100">
                <a:latin typeface="Roboto"/>
                <a:ea typeface="Roboto"/>
                <a:cs typeface="Roboto"/>
                <a:sym typeface="Roboto"/>
              </a:rPr>
              <a:t>350 patients (Median LVEF ~ 25%) suffering from STEMI and cardiogenic shock randomized Impella vs. standard care.</a:t>
            </a:r>
            <a:endParaRPr sz="2100">
              <a:latin typeface="Roboto"/>
              <a:ea typeface="Roboto"/>
              <a:cs typeface="Roboto"/>
              <a:sym typeface="Roboto"/>
            </a:endParaRPr>
          </a:p>
          <a:p>
            <a:pPr indent="0" lvl="0" marL="457200" rtl="0" algn="just">
              <a:spcBef>
                <a:spcPts val="0"/>
              </a:spcBef>
              <a:spcAft>
                <a:spcPts val="0"/>
              </a:spcAft>
              <a:buNone/>
            </a:pPr>
            <a:r>
              <a:t/>
            </a:r>
            <a:endParaRPr sz="2100">
              <a:latin typeface="Roboto"/>
              <a:ea typeface="Roboto"/>
              <a:cs typeface="Roboto"/>
              <a:sym typeface="Roboto"/>
            </a:endParaRPr>
          </a:p>
          <a:p>
            <a:pPr indent="-361950" lvl="0" marL="457200" rtl="0" algn="just">
              <a:spcBef>
                <a:spcPts val="0"/>
              </a:spcBef>
              <a:spcAft>
                <a:spcPts val="0"/>
              </a:spcAft>
              <a:buSzPts val="2100"/>
              <a:buFont typeface="Roboto"/>
              <a:buAutoNum type="arabicPeriod"/>
            </a:pPr>
            <a:r>
              <a:rPr lang="en" sz="2100">
                <a:latin typeface="Roboto"/>
                <a:ea typeface="Roboto"/>
                <a:cs typeface="Roboto"/>
                <a:sym typeface="Roboto"/>
              </a:rPr>
              <a:t>Impella led to lower risk of death from any cause at 180 days (45.8% vs. 58.5%, HR 0.74; 95% CI, 0.55 to 0.99; p = 0.04).</a:t>
            </a:r>
            <a:endParaRPr sz="2100">
              <a:latin typeface="Roboto"/>
              <a:ea typeface="Roboto"/>
              <a:cs typeface="Roboto"/>
              <a:sym typeface="Roboto"/>
            </a:endParaRPr>
          </a:p>
          <a:p>
            <a:pPr indent="0" lvl="0" marL="457200" rtl="0" algn="just">
              <a:spcBef>
                <a:spcPts val="0"/>
              </a:spcBef>
              <a:spcAft>
                <a:spcPts val="0"/>
              </a:spcAft>
              <a:buNone/>
            </a:pPr>
            <a:r>
              <a:t/>
            </a:r>
            <a:endParaRPr sz="2100">
              <a:latin typeface="Roboto"/>
              <a:ea typeface="Roboto"/>
              <a:cs typeface="Roboto"/>
              <a:sym typeface="Roboto"/>
            </a:endParaRPr>
          </a:p>
          <a:p>
            <a:pPr indent="-361950" lvl="0" marL="457200" rtl="0" algn="just">
              <a:spcBef>
                <a:spcPts val="0"/>
              </a:spcBef>
              <a:spcAft>
                <a:spcPts val="0"/>
              </a:spcAft>
              <a:buSzPts val="2100"/>
              <a:buFont typeface="Roboto"/>
              <a:buAutoNum type="arabicPeriod"/>
            </a:pPr>
            <a:r>
              <a:rPr lang="en" sz="2100">
                <a:latin typeface="Roboto"/>
                <a:ea typeface="Roboto"/>
                <a:cs typeface="Roboto"/>
                <a:sym typeface="Roboto"/>
              </a:rPr>
              <a:t>However, the risk of adverse events, specifically the need for renal replacement therapy, was observed more frequently in those who randomized to MCS compared to those who were treated according to the standard of care (41.9% vs. 26.7%, RR 1.98; 95% CI, 1.27 to 3.09).</a:t>
            </a:r>
            <a:endParaRPr sz="2100" u="sng">
              <a:latin typeface="Roboto"/>
              <a:ea typeface="Roboto"/>
              <a:cs typeface="Roboto"/>
              <a:sym typeface="Roboto"/>
            </a:endParaRPr>
          </a:p>
        </p:txBody>
      </p:sp>
      <p:sp>
        <p:nvSpPr>
          <p:cNvPr id="195" name="Google Shape;195;p33"/>
          <p:cNvSpPr txBox="1"/>
          <p:nvPr/>
        </p:nvSpPr>
        <p:spPr>
          <a:xfrm>
            <a:off x="0" y="0"/>
            <a:ext cx="9144000" cy="91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600"/>
              </a:spcAft>
              <a:buNone/>
            </a:pPr>
            <a:r>
              <a:rPr b="1" lang="en" sz="2200">
                <a:solidFill>
                  <a:srgbClr val="1A1A1A"/>
                </a:solidFill>
                <a:highlight>
                  <a:srgbClr val="FFFFFF"/>
                </a:highlight>
                <a:latin typeface="Times New Roman"/>
                <a:ea typeface="Times New Roman"/>
                <a:cs typeface="Times New Roman"/>
                <a:sym typeface="Times New Roman"/>
              </a:rPr>
              <a:t>Microaxial Flow Pump or Standard Care in Infarct-Related Cardiogenic Shock (DanDer-Shock Trial) </a:t>
            </a:r>
            <a:r>
              <a:rPr b="1" lang="en" sz="1200">
                <a:solidFill>
                  <a:srgbClr val="4D4D4D"/>
                </a:solidFill>
                <a:highlight>
                  <a:srgbClr val="FFFFFF"/>
                </a:highlight>
              </a:rPr>
              <a:t>N Engl J Med 2024;390:1382-1393</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34"/>
          <p:cNvPicPr preferRelativeResize="0"/>
          <p:nvPr/>
        </p:nvPicPr>
        <p:blipFill>
          <a:blip r:embed="rId3">
            <a:alphaModFix/>
          </a:blip>
          <a:stretch>
            <a:fillRect/>
          </a:stretch>
        </p:blipFill>
        <p:spPr>
          <a:xfrm>
            <a:off x="2340150" y="826625"/>
            <a:ext cx="4463693" cy="4230901"/>
          </a:xfrm>
          <a:prstGeom prst="rect">
            <a:avLst/>
          </a:prstGeom>
          <a:noFill/>
          <a:ln>
            <a:noFill/>
          </a:ln>
        </p:spPr>
      </p:pic>
      <p:sp>
        <p:nvSpPr>
          <p:cNvPr id="201" name="Google Shape;201;p34"/>
          <p:cNvSpPr txBox="1"/>
          <p:nvPr/>
        </p:nvSpPr>
        <p:spPr>
          <a:xfrm>
            <a:off x="0" y="0"/>
            <a:ext cx="9144000" cy="91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600"/>
              </a:spcAft>
              <a:buNone/>
            </a:pPr>
            <a:r>
              <a:rPr b="1" lang="en" sz="2200">
                <a:solidFill>
                  <a:srgbClr val="1A1A1A"/>
                </a:solidFill>
                <a:highlight>
                  <a:srgbClr val="FFFFFF"/>
                </a:highlight>
                <a:latin typeface="Times New Roman"/>
                <a:ea typeface="Times New Roman"/>
                <a:cs typeface="Times New Roman"/>
                <a:sym typeface="Times New Roman"/>
              </a:rPr>
              <a:t>Microaxial Flow Pump or Standard Care in Infarct-Related Cardiogenic Shock (DanDer-Shock Trial) </a:t>
            </a:r>
            <a:r>
              <a:rPr b="1" lang="en" sz="1200">
                <a:solidFill>
                  <a:srgbClr val="4D4D4D"/>
                </a:solidFill>
                <a:highlight>
                  <a:srgbClr val="FFFFFF"/>
                </a:highlight>
              </a:rPr>
              <a:t>N Engl J Med 2024;390:1382-1393</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5"/>
          <p:cNvSpPr txBox="1"/>
          <p:nvPr>
            <p:ph type="title"/>
          </p:nvPr>
        </p:nvSpPr>
        <p:spPr>
          <a:xfrm>
            <a:off x="379950" y="0"/>
            <a:ext cx="8222100" cy="109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a:p>
            <a:pPr indent="0" lvl="0" marL="0" rtl="0" algn="ctr">
              <a:lnSpc>
                <a:spcPct val="115000"/>
              </a:lnSpc>
              <a:spcBef>
                <a:spcPts val="0"/>
              </a:spcBef>
              <a:spcAft>
                <a:spcPts val="600"/>
              </a:spcAft>
              <a:buNone/>
            </a:pPr>
            <a:r>
              <a:rPr b="1" lang="en" sz="2200">
                <a:solidFill>
                  <a:srgbClr val="1A1A1A"/>
                </a:solidFill>
                <a:highlight>
                  <a:srgbClr val="FFFFFF"/>
                </a:highlight>
                <a:latin typeface="Times New Roman"/>
                <a:ea typeface="Times New Roman"/>
                <a:cs typeface="Times New Roman"/>
                <a:sym typeface="Times New Roman"/>
              </a:rPr>
              <a:t>Microaxial Flow Pump or Standard Care in Infarct-Related Cardiogenic Shock (DanDer-Shock Trial) </a:t>
            </a:r>
            <a:r>
              <a:rPr b="1" lang="en" sz="1200">
                <a:solidFill>
                  <a:srgbClr val="4D4D4D"/>
                </a:solidFill>
                <a:highlight>
                  <a:srgbClr val="FFFFFF"/>
                </a:highlight>
                <a:latin typeface="Arial"/>
                <a:ea typeface="Arial"/>
                <a:cs typeface="Arial"/>
                <a:sym typeface="Arial"/>
              </a:rPr>
              <a:t>N Engl J Med 2024;390:1382-1393</a:t>
            </a:r>
            <a:endParaRPr b="1" sz="2200">
              <a:solidFill>
                <a:srgbClr val="1A1A1A"/>
              </a:solidFill>
              <a:highlight>
                <a:srgbClr val="FFFFFF"/>
              </a:highlight>
              <a:latin typeface="Times New Roman"/>
              <a:ea typeface="Times New Roman"/>
              <a:cs typeface="Times New Roman"/>
              <a:sym typeface="Times New Roman"/>
            </a:endParaRPr>
          </a:p>
        </p:txBody>
      </p:sp>
      <p:pic>
        <p:nvPicPr>
          <p:cNvPr id="207" name="Google Shape;207;p35"/>
          <p:cNvPicPr preferRelativeResize="0"/>
          <p:nvPr/>
        </p:nvPicPr>
        <p:blipFill>
          <a:blip r:embed="rId3">
            <a:alphaModFix/>
          </a:blip>
          <a:stretch>
            <a:fillRect/>
          </a:stretch>
        </p:blipFill>
        <p:spPr>
          <a:xfrm>
            <a:off x="541949" y="1015000"/>
            <a:ext cx="8060101" cy="4016575"/>
          </a:xfrm>
          <a:prstGeom prst="rect">
            <a:avLst/>
          </a:prstGeom>
          <a:noFill/>
          <a:ln>
            <a:noFill/>
          </a:ln>
        </p:spPr>
      </p:pic>
      <p:sp>
        <p:nvSpPr>
          <p:cNvPr id="208" name="Google Shape;208;p35"/>
          <p:cNvSpPr/>
          <p:nvPr/>
        </p:nvSpPr>
        <p:spPr>
          <a:xfrm>
            <a:off x="4661150" y="1728826"/>
            <a:ext cx="2464127" cy="429878"/>
          </a:xfrm>
          <a:custGeom>
            <a:rect b="b" l="l" r="r" t="t"/>
            <a:pathLst>
              <a:path extrusionOk="0" h="22936" w="100382">
                <a:moveTo>
                  <a:pt x="3259" y="3250"/>
                </a:moveTo>
                <a:cubicBezTo>
                  <a:pt x="184" y="7862"/>
                  <a:pt x="-1748" y="16543"/>
                  <a:pt x="2686" y="19869"/>
                </a:cubicBezTo>
                <a:cubicBezTo>
                  <a:pt x="8207" y="24009"/>
                  <a:pt x="16416" y="21588"/>
                  <a:pt x="23317" y="21588"/>
                </a:cubicBezTo>
                <a:cubicBezTo>
                  <a:pt x="36689" y="21588"/>
                  <a:pt x="50062" y="21588"/>
                  <a:pt x="63434" y="21588"/>
                </a:cubicBezTo>
                <a:cubicBezTo>
                  <a:pt x="75873" y="21588"/>
                  <a:pt x="98068" y="26981"/>
                  <a:pt x="100112" y="14711"/>
                </a:cubicBezTo>
                <a:cubicBezTo>
                  <a:pt x="102277" y="1716"/>
                  <a:pt x="75206" y="5837"/>
                  <a:pt x="62288" y="3250"/>
                </a:cubicBezTo>
                <a:cubicBezTo>
                  <a:pt x="52541" y="1298"/>
                  <a:pt x="42328" y="3509"/>
                  <a:pt x="32487" y="2103"/>
                </a:cubicBezTo>
                <a:cubicBezTo>
                  <a:pt x="23580" y="831"/>
                  <a:pt x="11918" y="-2533"/>
                  <a:pt x="5551" y="3823"/>
                </a:cubicBezTo>
              </a:path>
            </a:pathLst>
          </a:custGeom>
          <a:noFill/>
          <a:ln cap="flat" cmpd="sng" w="28575">
            <a:solidFill>
              <a:schemeClr val="accent2"/>
            </a:solidFill>
            <a:prstDash val="solid"/>
            <a:round/>
            <a:headEnd len="med" w="med" type="none"/>
            <a:tailEnd len="med" w="med" type="none"/>
          </a:ln>
        </p:spPr>
      </p:sp>
      <p:sp>
        <p:nvSpPr>
          <p:cNvPr id="209" name="Google Shape;209;p35"/>
          <p:cNvSpPr/>
          <p:nvPr/>
        </p:nvSpPr>
        <p:spPr>
          <a:xfrm>
            <a:off x="4727800" y="3204550"/>
            <a:ext cx="2464080" cy="573070"/>
          </a:xfrm>
          <a:custGeom>
            <a:rect b="b" l="l" r="r" t="t"/>
            <a:pathLst>
              <a:path extrusionOk="0" h="29639" w="99238">
                <a:moveTo>
                  <a:pt x="6503" y="4379"/>
                </a:moveTo>
                <a:cubicBezTo>
                  <a:pt x="-120" y="5704"/>
                  <a:pt x="-2403" y="21417"/>
                  <a:pt x="3638" y="24437"/>
                </a:cubicBezTo>
                <a:cubicBezTo>
                  <a:pt x="7964" y="26600"/>
                  <a:pt x="13223" y="25779"/>
                  <a:pt x="17965" y="26729"/>
                </a:cubicBezTo>
                <a:cubicBezTo>
                  <a:pt x="32580" y="29657"/>
                  <a:pt x="48050" y="30798"/>
                  <a:pt x="62666" y="27876"/>
                </a:cubicBezTo>
                <a:cubicBezTo>
                  <a:pt x="74462" y="25518"/>
                  <a:pt x="92820" y="32332"/>
                  <a:pt x="98198" y="21572"/>
                </a:cubicBezTo>
                <a:cubicBezTo>
                  <a:pt x="99735" y="18496"/>
                  <a:pt x="99285" y="14518"/>
                  <a:pt x="98198" y="11256"/>
                </a:cubicBezTo>
                <a:cubicBezTo>
                  <a:pt x="96549" y="6310"/>
                  <a:pt x="89390" y="5455"/>
                  <a:pt x="84444" y="3806"/>
                </a:cubicBezTo>
                <a:cubicBezTo>
                  <a:pt x="76832" y="1269"/>
                  <a:pt x="68158" y="5752"/>
                  <a:pt x="60374" y="3806"/>
                </a:cubicBezTo>
                <a:cubicBezTo>
                  <a:pt x="48490" y="835"/>
                  <a:pt x="35580" y="4484"/>
                  <a:pt x="23696" y="1513"/>
                </a:cubicBezTo>
                <a:cubicBezTo>
                  <a:pt x="17370" y="-68"/>
                  <a:pt x="8822" y="-1378"/>
                  <a:pt x="4211" y="3233"/>
                </a:cubicBezTo>
              </a:path>
            </a:pathLst>
          </a:custGeom>
          <a:noFill/>
          <a:ln cap="flat" cmpd="sng" w="38100">
            <a:solidFill>
              <a:schemeClr val="accent3"/>
            </a:solidFill>
            <a:prstDash val="solid"/>
            <a:round/>
            <a:headEnd len="med" w="med" type="none"/>
            <a:tailEnd len="med" w="med" type="none"/>
          </a:ln>
        </p:spPr>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6"/>
          <p:cNvSpPr txBox="1"/>
          <p:nvPr/>
        </p:nvSpPr>
        <p:spPr>
          <a:xfrm>
            <a:off x="0" y="0"/>
            <a:ext cx="9144000" cy="91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600"/>
              </a:spcAft>
              <a:buNone/>
            </a:pPr>
            <a:r>
              <a:rPr b="1" lang="en" sz="2200">
                <a:solidFill>
                  <a:srgbClr val="1A1A1A"/>
                </a:solidFill>
                <a:highlight>
                  <a:srgbClr val="FFFFFF"/>
                </a:highlight>
                <a:latin typeface="Times New Roman"/>
                <a:ea typeface="Times New Roman"/>
                <a:cs typeface="Times New Roman"/>
                <a:sym typeface="Times New Roman"/>
              </a:rPr>
              <a:t>Microaxial Flow Pump or Standard Care in Infarct-Related Cardiogenic Shock (DanDer-Shock Trial) </a:t>
            </a:r>
            <a:r>
              <a:rPr b="1" lang="en" sz="1200">
                <a:solidFill>
                  <a:srgbClr val="4D4D4D"/>
                </a:solidFill>
                <a:highlight>
                  <a:srgbClr val="FFFFFF"/>
                </a:highlight>
              </a:rPr>
              <a:t>N Engl J Med 2024;390:1382-1393</a:t>
            </a:r>
            <a:endParaRPr/>
          </a:p>
        </p:txBody>
      </p:sp>
      <p:pic>
        <p:nvPicPr>
          <p:cNvPr id="215" name="Google Shape;215;p36"/>
          <p:cNvPicPr preferRelativeResize="0"/>
          <p:nvPr/>
        </p:nvPicPr>
        <p:blipFill>
          <a:blip r:embed="rId3">
            <a:alphaModFix/>
          </a:blip>
          <a:stretch>
            <a:fillRect/>
          </a:stretch>
        </p:blipFill>
        <p:spPr>
          <a:xfrm>
            <a:off x="897425" y="1079325"/>
            <a:ext cx="7191375" cy="3409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7"/>
          <p:cNvSpPr txBox="1"/>
          <p:nvPr>
            <p:ph type="title"/>
          </p:nvPr>
        </p:nvSpPr>
        <p:spPr>
          <a:xfrm>
            <a:off x="460950" y="95525"/>
            <a:ext cx="8222100" cy="109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a:p>
            <a:pPr indent="0" lvl="0" marL="0" rtl="0" algn="ctr">
              <a:lnSpc>
                <a:spcPct val="115000"/>
              </a:lnSpc>
              <a:spcBef>
                <a:spcPts val="0"/>
              </a:spcBef>
              <a:spcAft>
                <a:spcPts val="600"/>
              </a:spcAft>
              <a:buNone/>
            </a:pPr>
            <a:r>
              <a:rPr b="1" lang="en" sz="2200">
                <a:solidFill>
                  <a:srgbClr val="1A1A1A"/>
                </a:solidFill>
                <a:highlight>
                  <a:srgbClr val="FFFFFF"/>
                </a:highlight>
                <a:latin typeface="Times New Roman"/>
                <a:ea typeface="Times New Roman"/>
                <a:cs typeface="Times New Roman"/>
                <a:sym typeface="Times New Roman"/>
              </a:rPr>
              <a:t>Extracorporeal Life Support in Infarct-Related Cardiogenic Shock  (ECLS-SHOCK Trial) </a:t>
            </a:r>
            <a:r>
              <a:rPr b="1" lang="en" sz="1200">
                <a:solidFill>
                  <a:srgbClr val="4D4D4D"/>
                </a:solidFill>
                <a:highlight>
                  <a:srgbClr val="FFFFFF"/>
                </a:highlight>
                <a:latin typeface="Arial"/>
                <a:ea typeface="Arial"/>
                <a:cs typeface="Arial"/>
                <a:sym typeface="Arial"/>
              </a:rPr>
              <a:t>N Engl J Med 2023;389:1286-1297</a:t>
            </a:r>
            <a:endParaRPr b="1" sz="2300">
              <a:solidFill>
                <a:srgbClr val="1A1A1A"/>
              </a:solidFill>
              <a:highlight>
                <a:srgbClr val="FFFFFF"/>
              </a:highlight>
              <a:latin typeface="Times New Roman"/>
              <a:ea typeface="Times New Roman"/>
              <a:cs typeface="Times New Roman"/>
              <a:sym typeface="Times New Roman"/>
            </a:endParaRPr>
          </a:p>
        </p:txBody>
      </p:sp>
      <p:pic>
        <p:nvPicPr>
          <p:cNvPr id="221" name="Google Shape;221;p37"/>
          <p:cNvPicPr preferRelativeResize="0"/>
          <p:nvPr/>
        </p:nvPicPr>
        <p:blipFill>
          <a:blip r:embed="rId3">
            <a:alphaModFix/>
          </a:blip>
          <a:stretch>
            <a:fillRect/>
          </a:stretch>
        </p:blipFill>
        <p:spPr>
          <a:xfrm>
            <a:off x="2663851" y="1186925"/>
            <a:ext cx="3816300" cy="3886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Current Practice</a:t>
            </a:r>
            <a:endParaRPr/>
          </a:p>
        </p:txBody>
      </p:sp>
      <p:sp>
        <p:nvSpPr>
          <p:cNvPr id="227" name="Google Shape;227;p38"/>
          <p:cNvSpPr txBox="1"/>
          <p:nvPr>
            <p:ph idx="1" type="body"/>
          </p:nvPr>
        </p:nvSpPr>
        <p:spPr>
          <a:xfrm>
            <a:off x="199675" y="1761475"/>
            <a:ext cx="8573400" cy="32244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SzPts val="1800"/>
              <a:buFont typeface="Times New Roman"/>
              <a:buAutoNum type="arabicPeriod"/>
            </a:pPr>
            <a:r>
              <a:rPr lang="en" sz="1800">
                <a:latin typeface="Times New Roman"/>
                <a:ea typeface="Times New Roman"/>
                <a:cs typeface="Times New Roman"/>
                <a:sym typeface="Times New Roman"/>
              </a:rPr>
              <a:t>The attempt to achieve hemodynamic stabilization in patients with severe or rapidly deteriorating infarct-related cardiogenic shock (AMI-CS) is the most common indication for initiation of MCS therapy.</a:t>
            </a:r>
            <a:endParaRPr sz="1800">
              <a:latin typeface="Times New Roman"/>
              <a:ea typeface="Times New Roman"/>
              <a:cs typeface="Times New Roman"/>
              <a:sym typeface="Times New Roman"/>
            </a:endParaRPr>
          </a:p>
          <a:p>
            <a:pPr indent="-342900" lvl="0" marL="457200" rtl="0" algn="just">
              <a:spcBef>
                <a:spcPts val="0"/>
              </a:spcBef>
              <a:spcAft>
                <a:spcPts val="0"/>
              </a:spcAft>
              <a:buSzPts val="1800"/>
              <a:buFont typeface="Times New Roman"/>
              <a:buAutoNum type="arabicPeriod"/>
            </a:pPr>
            <a:r>
              <a:rPr lang="en" sz="1800">
                <a:latin typeface="Times New Roman"/>
                <a:ea typeface="Times New Roman"/>
                <a:cs typeface="Times New Roman"/>
                <a:sym typeface="Times New Roman"/>
              </a:rPr>
              <a:t>The use of ECLS and other techniques for mechanical circulatory support increased substantially when percutaneous systems became widely available and after studies showed a lack of survival benefit for the intra-aortic balloon pump as a former standard of hemodynamic support. </a:t>
            </a:r>
            <a:endParaRPr sz="1800">
              <a:latin typeface="Times New Roman"/>
              <a:ea typeface="Times New Roman"/>
              <a:cs typeface="Times New Roman"/>
              <a:sym typeface="Times New Roman"/>
            </a:endParaRPr>
          </a:p>
          <a:p>
            <a:pPr indent="-342900" lvl="0" marL="457200" rtl="0" algn="just">
              <a:spcBef>
                <a:spcPts val="0"/>
              </a:spcBef>
              <a:spcAft>
                <a:spcPts val="0"/>
              </a:spcAft>
              <a:buSzPts val="1800"/>
              <a:buFont typeface="Times New Roman"/>
              <a:buAutoNum type="arabicPeriod"/>
            </a:pPr>
            <a:r>
              <a:rPr lang="en" sz="1800">
                <a:latin typeface="Times New Roman"/>
                <a:ea typeface="Times New Roman"/>
                <a:cs typeface="Times New Roman"/>
                <a:sym typeface="Times New Roman"/>
              </a:rPr>
              <a:t>On the basis of findings from observational studies, current international guidelines and scientific statements support a strategy of mechanical circulatory support, albeit based on weak levels of evidence.</a:t>
            </a:r>
            <a:endParaRPr sz="1800">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9"/>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Weight</a:t>
            </a:r>
            <a:r>
              <a:rPr lang="en"/>
              <a:t> of Evidence</a:t>
            </a:r>
            <a:endParaRPr/>
          </a:p>
        </p:txBody>
      </p:sp>
      <p:sp>
        <p:nvSpPr>
          <p:cNvPr id="233" name="Google Shape;233;p39"/>
          <p:cNvSpPr txBox="1"/>
          <p:nvPr>
            <p:ph idx="1" type="body"/>
          </p:nvPr>
        </p:nvSpPr>
        <p:spPr>
          <a:xfrm>
            <a:off x="3572275" y="167150"/>
            <a:ext cx="4914300" cy="46707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Clr>
                <a:schemeClr val="dk2"/>
              </a:buClr>
              <a:buSzPts val="1800"/>
              <a:buFont typeface="Times New Roman"/>
              <a:buAutoNum type="arabicPeriod"/>
            </a:pPr>
            <a:r>
              <a:rPr lang="en" sz="1800">
                <a:solidFill>
                  <a:schemeClr val="dk2"/>
                </a:solidFill>
                <a:latin typeface="Times New Roman"/>
                <a:ea typeface="Times New Roman"/>
                <a:cs typeface="Times New Roman"/>
                <a:sym typeface="Times New Roman"/>
              </a:rPr>
              <a:t>So far, randomized trials that have evaluated the effect of ECLS in patients with post </a:t>
            </a:r>
            <a:r>
              <a:rPr lang="en" sz="1800">
                <a:solidFill>
                  <a:schemeClr val="dk2"/>
                </a:solidFill>
                <a:latin typeface="Times New Roman"/>
                <a:ea typeface="Times New Roman"/>
                <a:cs typeface="Times New Roman"/>
                <a:sym typeface="Times New Roman"/>
              </a:rPr>
              <a:t>infarct</a:t>
            </a:r>
            <a:r>
              <a:rPr lang="en" sz="1800">
                <a:solidFill>
                  <a:schemeClr val="dk2"/>
                </a:solidFill>
                <a:latin typeface="Times New Roman"/>
                <a:ea typeface="Times New Roman"/>
                <a:cs typeface="Times New Roman"/>
                <a:sym typeface="Times New Roman"/>
              </a:rPr>
              <a:t> cardiogenic shock have shown neutral results.</a:t>
            </a:r>
            <a:endParaRPr sz="1800">
              <a:solidFill>
                <a:schemeClr val="dk2"/>
              </a:solidFill>
              <a:latin typeface="Times New Roman"/>
              <a:ea typeface="Times New Roman"/>
              <a:cs typeface="Times New Roman"/>
              <a:sym typeface="Times New Roman"/>
            </a:endParaRPr>
          </a:p>
          <a:p>
            <a:pPr indent="-342900" lvl="0" marL="457200" rtl="0" algn="just">
              <a:spcBef>
                <a:spcPts val="0"/>
              </a:spcBef>
              <a:spcAft>
                <a:spcPts val="0"/>
              </a:spcAft>
              <a:buClr>
                <a:schemeClr val="dk2"/>
              </a:buClr>
              <a:buSzPts val="1800"/>
              <a:buFont typeface="Times New Roman"/>
              <a:buAutoNum type="arabicPeriod"/>
            </a:pPr>
            <a:r>
              <a:rPr lang="en" sz="1800">
                <a:solidFill>
                  <a:schemeClr val="dk2"/>
                </a:solidFill>
                <a:latin typeface="Times New Roman"/>
                <a:ea typeface="Times New Roman"/>
                <a:cs typeface="Times New Roman"/>
                <a:sym typeface="Times New Roman"/>
              </a:rPr>
              <a:t>One Randomized Trial (Dan-Ger Shock) showed survival benefit of Impella vs. standard of care in this population. This came with a substantial increase in serious bleeding, CLI and AKI.</a:t>
            </a:r>
            <a:endParaRPr sz="1800">
              <a:solidFill>
                <a:schemeClr val="dk2"/>
              </a:solidFill>
              <a:latin typeface="Times New Roman"/>
              <a:ea typeface="Times New Roman"/>
              <a:cs typeface="Times New Roman"/>
              <a:sym typeface="Times New Roman"/>
            </a:endParaRPr>
          </a:p>
          <a:p>
            <a:pPr indent="-342900" lvl="0" marL="457200" rtl="0" algn="just">
              <a:spcBef>
                <a:spcPts val="0"/>
              </a:spcBef>
              <a:spcAft>
                <a:spcPts val="0"/>
              </a:spcAft>
              <a:buClr>
                <a:schemeClr val="dk2"/>
              </a:buClr>
              <a:buSzPts val="1800"/>
              <a:buFont typeface="Times New Roman"/>
              <a:buAutoNum type="arabicPeriod"/>
            </a:pPr>
            <a:r>
              <a:rPr lang="en" sz="1800">
                <a:solidFill>
                  <a:schemeClr val="dk2"/>
                </a:solidFill>
                <a:latin typeface="Times New Roman"/>
                <a:ea typeface="Times New Roman"/>
                <a:cs typeface="Times New Roman"/>
                <a:sym typeface="Times New Roman"/>
              </a:rPr>
              <a:t>IABP data is weak and a randomized trial showed no advantage of counterpulsation over standard care alone in post-infarct CS.</a:t>
            </a:r>
            <a:endParaRPr sz="1800">
              <a:solidFill>
                <a:schemeClr val="dk2"/>
              </a:solidFill>
              <a:latin typeface="Times New Roman"/>
              <a:ea typeface="Times New Roman"/>
              <a:cs typeface="Times New Roman"/>
              <a:sym typeface="Times New Roman"/>
            </a:endParaRPr>
          </a:p>
          <a:p>
            <a:pPr indent="-342900" lvl="0" marL="457200" rtl="0" algn="just">
              <a:spcBef>
                <a:spcPts val="0"/>
              </a:spcBef>
              <a:spcAft>
                <a:spcPts val="0"/>
              </a:spcAft>
              <a:buClr>
                <a:schemeClr val="dk2"/>
              </a:buClr>
              <a:buSzPts val="1800"/>
              <a:buFont typeface="Times New Roman"/>
              <a:buAutoNum type="arabicPeriod"/>
            </a:pPr>
            <a:r>
              <a:rPr lang="en" sz="1800">
                <a:solidFill>
                  <a:schemeClr val="dk2"/>
                </a:solidFill>
                <a:latin typeface="Times New Roman"/>
                <a:ea typeface="Times New Roman"/>
                <a:cs typeface="Times New Roman"/>
                <a:sym typeface="Times New Roman"/>
              </a:rPr>
              <a:t>TandemHeart requires TS and its use is therefore limited for this indication.</a:t>
            </a:r>
            <a:endParaRPr sz="1800">
              <a:solidFill>
                <a:schemeClr val="dk2"/>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0"/>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Guidelines</a:t>
            </a:r>
            <a:endParaRPr/>
          </a:p>
        </p:txBody>
      </p:sp>
      <p:pic>
        <p:nvPicPr>
          <p:cNvPr id="239" name="Google Shape;239;p40"/>
          <p:cNvPicPr preferRelativeResize="0"/>
          <p:nvPr/>
        </p:nvPicPr>
        <p:blipFill>
          <a:blip r:embed="rId3">
            <a:alphaModFix/>
          </a:blip>
          <a:stretch>
            <a:fillRect/>
          </a:stretch>
        </p:blipFill>
        <p:spPr>
          <a:xfrm>
            <a:off x="3707842" y="0"/>
            <a:ext cx="5242557" cy="5067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1"/>
          <p:cNvSpPr txBox="1"/>
          <p:nvPr>
            <p:ph type="title"/>
          </p:nvPr>
        </p:nvSpPr>
        <p:spPr>
          <a:xfrm>
            <a:off x="490250" y="195800"/>
            <a:ext cx="8282700" cy="4713600"/>
          </a:xfrm>
          <a:prstGeom prst="rect">
            <a:avLst/>
          </a:prstGeom>
        </p:spPr>
        <p:txBody>
          <a:bodyPr anchorCtr="0" anchor="ctr" bIns="91425" lIns="91425" spcFirstLastPara="1" rIns="91425" wrap="square" tIns="91425">
            <a:noAutofit/>
          </a:bodyPr>
          <a:lstStyle/>
          <a:p>
            <a:pPr indent="-381000" lvl="0" marL="457200" rtl="0" algn="just">
              <a:spcBef>
                <a:spcPts val="0"/>
              </a:spcBef>
              <a:spcAft>
                <a:spcPts val="0"/>
              </a:spcAft>
              <a:buSzPts val="2400"/>
              <a:buFont typeface="Times New Roman"/>
              <a:buAutoNum type="arabicPeriod"/>
            </a:pPr>
            <a:r>
              <a:rPr lang="en" sz="2400">
                <a:latin typeface="Times New Roman"/>
                <a:ea typeface="Times New Roman"/>
                <a:cs typeface="Times New Roman"/>
                <a:sym typeface="Times New Roman"/>
              </a:rPr>
              <a:t>Transient MCS is useful as a bridge to transplant or LVAD in ADHF.</a:t>
            </a:r>
            <a:endParaRPr sz="2400">
              <a:latin typeface="Times New Roman"/>
              <a:ea typeface="Times New Roman"/>
              <a:cs typeface="Times New Roman"/>
              <a:sym typeface="Times New Roman"/>
            </a:endParaRPr>
          </a:p>
          <a:p>
            <a:pPr indent="0" lvl="0" marL="457200" rtl="0" algn="just">
              <a:spcBef>
                <a:spcPts val="0"/>
              </a:spcBef>
              <a:spcAft>
                <a:spcPts val="0"/>
              </a:spcAft>
              <a:buNone/>
            </a:pPr>
            <a:r>
              <a:t/>
            </a:r>
            <a:endParaRPr sz="2400">
              <a:latin typeface="Times New Roman"/>
              <a:ea typeface="Times New Roman"/>
              <a:cs typeface="Times New Roman"/>
              <a:sym typeface="Times New Roman"/>
            </a:endParaRPr>
          </a:p>
          <a:p>
            <a:pPr indent="-381000" lvl="0" marL="457200" rtl="0" algn="just">
              <a:spcBef>
                <a:spcPts val="0"/>
              </a:spcBef>
              <a:spcAft>
                <a:spcPts val="0"/>
              </a:spcAft>
              <a:buSzPts val="2400"/>
              <a:buFont typeface="Times New Roman"/>
              <a:buAutoNum type="arabicPeriod"/>
            </a:pPr>
            <a:r>
              <a:rPr lang="en" sz="2400">
                <a:latin typeface="Times New Roman"/>
                <a:ea typeface="Times New Roman"/>
                <a:cs typeface="Times New Roman"/>
                <a:sym typeface="Times New Roman"/>
              </a:rPr>
              <a:t>It may be of benefit as a bridge to recovery in reversible causes of acute heart failure (myocarditis etc…) and in high-risk procedures (PCI, VT ablation).</a:t>
            </a:r>
            <a:endParaRPr sz="2400">
              <a:latin typeface="Times New Roman"/>
              <a:ea typeface="Times New Roman"/>
              <a:cs typeface="Times New Roman"/>
              <a:sym typeface="Times New Roman"/>
            </a:endParaRPr>
          </a:p>
          <a:p>
            <a:pPr indent="0" lvl="0" marL="457200" rtl="0" algn="just">
              <a:spcBef>
                <a:spcPts val="0"/>
              </a:spcBef>
              <a:spcAft>
                <a:spcPts val="0"/>
              </a:spcAft>
              <a:buNone/>
            </a:pPr>
            <a:r>
              <a:t/>
            </a:r>
            <a:endParaRPr sz="2400">
              <a:latin typeface="Times New Roman"/>
              <a:ea typeface="Times New Roman"/>
              <a:cs typeface="Times New Roman"/>
              <a:sym typeface="Times New Roman"/>
            </a:endParaRPr>
          </a:p>
          <a:p>
            <a:pPr indent="-381000" lvl="0" marL="457200" rtl="0" algn="just">
              <a:spcBef>
                <a:spcPts val="0"/>
              </a:spcBef>
              <a:spcAft>
                <a:spcPts val="0"/>
              </a:spcAft>
              <a:buSzPts val="2400"/>
              <a:buFont typeface="Times New Roman"/>
              <a:buAutoNum type="arabicPeriod"/>
            </a:pPr>
            <a:r>
              <a:rPr lang="en" sz="2400">
                <a:latin typeface="Times New Roman"/>
                <a:ea typeface="Times New Roman"/>
                <a:cs typeface="Times New Roman"/>
                <a:sym typeface="Times New Roman"/>
              </a:rPr>
              <a:t>The body of evidence is limited in post-MI </a:t>
            </a:r>
            <a:r>
              <a:rPr lang="en" sz="2400">
                <a:latin typeface="Times New Roman"/>
                <a:ea typeface="Times New Roman"/>
                <a:cs typeface="Times New Roman"/>
                <a:sym typeface="Times New Roman"/>
              </a:rPr>
              <a:t>cardiogenic</a:t>
            </a:r>
            <a:r>
              <a:rPr lang="en" sz="2400">
                <a:latin typeface="Times New Roman"/>
                <a:ea typeface="Times New Roman"/>
                <a:cs typeface="Times New Roman"/>
                <a:sym typeface="Times New Roman"/>
              </a:rPr>
              <a:t> shock (Impella) as benefit is often offset by frequent complications. Patient selection (Dan-Ger excluded comatose patient post OHCA), careful access choice and management, team approach may help decrease complications and improve outcomes.</a:t>
            </a:r>
            <a:endParaRPr sz="24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460950" y="30310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Background</a:t>
            </a:r>
            <a:endParaRPr/>
          </a:p>
        </p:txBody>
      </p:sp>
      <p:sp>
        <p:nvSpPr>
          <p:cNvPr id="79" name="Google Shape;79;p15"/>
          <p:cNvSpPr txBox="1"/>
          <p:nvPr/>
        </p:nvSpPr>
        <p:spPr>
          <a:xfrm>
            <a:off x="187950" y="1375450"/>
            <a:ext cx="8768100" cy="3370800"/>
          </a:xfrm>
          <a:prstGeom prst="rect">
            <a:avLst/>
          </a:prstGeom>
          <a:noFill/>
          <a:ln>
            <a:noFill/>
          </a:ln>
        </p:spPr>
        <p:txBody>
          <a:bodyPr anchorCtr="0" anchor="t" bIns="91425" lIns="91425" spcFirstLastPara="1" rIns="91425" wrap="square" tIns="91425">
            <a:spAutoFit/>
          </a:bodyPr>
          <a:lstStyle/>
          <a:p>
            <a:pPr indent="-374650" lvl="0" marL="457200" rtl="0" algn="just">
              <a:spcBef>
                <a:spcPts val="0"/>
              </a:spcBef>
              <a:spcAft>
                <a:spcPts val="0"/>
              </a:spcAft>
              <a:buClr>
                <a:schemeClr val="lt1"/>
              </a:buClr>
              <a:buSzPts val="2300"/>
              <a:buAutoNum type="arabicPeriod"/>
            </a:pPr>
            <a:r>
              <a:rPr lang="en" sz="2300">
                <a:solidFill>
                  <a:schemeClr val="lt1"/>
                </a:solidFill>
              </a:rPr>
              <a:t>Acute heart failure (HF) carries an unacceptably high mortality burden, necessitating continual advancements in therapeutic strategies to improve patient outcomes. </a:t>
            </a:r>
            <a:endParaRPr sz="2300">
              <a:solidFill>
                <a:schemeClr val="lt1"/>
              </a:solidFill>
            </a:endParaRPr>
          </a:p>
          <a:p>
            <a:pPr indent="0" lvl="0" marL="457200" rtl="0" algn="just">
              <a:spcBef>
                <a:spcPts val="0"/>
              </a:spcBef>
              <a:spcAft>
                <a:spcPts val="0"/>
              </a:spcAft>
              <a:buNone/>
            </a:pPr>
            <a:r>
              <a:t/>
            </a:r>
            <a:endParaRPr sz="2300">
              <a:solidFill>
                <a:schemeClr val="lt1"/>
              </a:solidFill>
            </a:endParaRPr>
          </a:p>
          <a:p>
            <a:pPr indent="-374650" lvl="0" marL="457200" rtl="0" algn="just">
              <a:spcBef>
                <a:spcPts val="0"/>
              </a:spcBef>
              <a:spcAft>
                <a:spcPts val="0"/>
              </a:spcAft>
              <a:buClr>
                <a:schemeClr val="lt1"/>
              </a:buClr>
              <a:buSzPts val="2300"/>
              <a:buAutoNum type="arabicPeriod"/>
            </a:pPr>
            <a:r>
              <a:rPr lang="en" sz="2300">
                <a:solidFill>
                  <a:schemeClr val="lt1"/>
                </a:solidFill>
              </a:rPr>
              <a:t>Temporary mechanical circulatory support (t-MCS) has emerged as a crucial intervention in the management of cardiogenic shock complicating acute heart failure, providing a bridge to recovery or to a durable version of mechanical support.</a:t>
            </a:r>
            <a:endParaRPr sz="2300">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2"/>
          <p:cNvSpPr txBox="1"/>
          <p:nvPr>
            <p:ph type="title"/>
          </p:nvPr>
        </p:nvSpPr>
        <p:spPr>
          <a:xfrm>
            <a:off x="490250" y="488250"/>
            <a:ext cx="83403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800" u="sng"/>
              <a:t>2025 Concise Clinical Guidance: </a:t>
            </a:r>
            <a:endParaRPr sz="3800" u="sng"/>
          </a:p>
          <a:p>
            <a:pPr indent="0" lvl="0" marL="0" rtl="0" algn="just">
              <a:spcBef>
                <a:spcPts val="0"/>
              </a:spcBef>
              <a:spcAft>
                <a:spcPts val="0"/>
              </a:spcAft>
              <a:buNone/>
            </a:pPr>
            <a:r>
              <a:t/>
            </a:r>
            <a:endParaRPr sz="3000"/>
          </a:p>
          <a:p>
            <a:pPr indent="0" lvl="0" marL="0" rtl="0" algn="just">
              <a:spcBef>
                <a:spcPts val="0"/>
              </a:spcBef>
              <a:spcAft>
                <a:spcPts val="0"/>
              </a:spcAft>
              <a:buNone/>
            </a:pPr>
            <a:r>
              <a:rPr lang="en" sz="3000"/>
              <a:t>An ACC Expert Consensus Statement on the Evaluation and Management of Cardiogenic Shock</a:t>
            </a:r>
            <a:endParaRPr sz="3000"/>
          </a:p>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3"/>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SHOCK TEAM</a:t>
            </a:r>
            <a:endParaRPr/>
          </a:p>
        </p:txBody>
      </p:sp>
      <p:sp>
        <p:nvSpPr>
          <p:cNvPr id="255" name="Google Shape;255;p43"/>
          <p:cNvSpPr txBox="1"/>
          <p:nvPr>
            <p:ph idx="1" type="body"/>
          </p:nvPr>
        </p:nvSpPr>
        <p:spPr>
          <a:xfrm>
            <a:off x="3429000" y="716400"/>
            <a:ext cx="5559000" cy="37107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Clr>
                <a:schemeClr val="dk2"/>
              </a:buClr>
              <a:buSzPts val="1800"/>
              <a:buFont typeface="Times New Roman"/>
              <a:buAutoNum type="arabicPeriod"/>
            </a:pPr>
            <a:r>
              <a:rPr lang="en" sz="1800">
                <a:solidFill>
                  <a:schemeClr val="dk2"/>
                </a:solidFill>
                <a:latin typeface="Times New Roman"/>
                <a:ea typeface="Times New Roman"/>
                <a:cs typeface="Times New Roman"/>
                <a:sym typeface="Times New Roman"/>
              </a:rPr>
              <a:t>Early screening and recognition of AMI-CS.</a:t>
            </a:r>
            <a:endParaRPr sz="1800">
              <a:solidFill>
                <a:schemeClr val="dk2"/>
              </a:solidFill>
              <a:latin typeface="Times New Roman"/>
              <a:ea typeface="Times New Roman"/>
              <a:cs typeface="Times New Roman"/>
              <a:sym typeface="Times New Roman"/>
            </a:endParaRPr>
          </a:p>
          <a:p>
            <a:pPr indent="-342900" lvl="0" marL="457200" rtl="0" algn="just">
              <a:spcBef>
                <a:spcPts val="0"/>
              </a:spcBef>
              <a:spcAft>
                <a:spcPts val="0"/>
              </a:spcAft>
              <a:buClr>
                <a:schemeClr val="dk2"/>
              </a:buClr>
              <a:buSzPts val="1800"/>
              <a:buFont typeface="Times New Roman"/>
              <a:buAutoNum type="arabicPeriod"/>
            </a:pPr>
            <a:r>
              <a:rPr lang="en" sz="1800">
                <a:solidFill>
                  <a:schemeClr val="dk2"/>
                </a:solidFill>
                <a:latin typeface="Times New Roman"/>
                <a:ea typeface="Times New Roman"/>
                <a:cs typeface="Times New Roman"/>
                <a:sym typeface="Times New Roman"/>
              </a:rPr>
              <a:t>Transfer to the appropriate unit or center.</a:t>
            </a:r>
            <a:endParaRPr sz="1800">
              <a:solidFill>
                <a:schemeClr val="dk2"/>
              </a:solidFill>
              <a:latin typeface="Times New Roman"/>
              <a:ea typeface="Times New Roman"/>
              <a:cs typeface="Times New Roman"/>
              <a:sym typeface="Times New Roman"/>
            </a:endParaRPr>
          </a:p>
          <a:p>
            <a:pPr indent="-342900" lvl="0" marL="457200" rtl="0" algn="just">
              <a:spcBef>
                <a:spcPts val="0"/>
              </a:spcBef>
              <a:spcAft>
                <a:spcPts val="0"/>
              </a:spcAft>
              <a:buClr>
                <a:schemeClr val="dk2"/>
              </a:buClr>
              <a:buSzPts val="1800"/>
              <a:buFont typeface="Times New Roman"/>
              <a:buAutoNum type="arabicPeriod"/>
            </a:pPr>
            <a:r>
              <a:rPr lang="en" sz="1800">
                <a:solidFill>
                  <a:schemeClr val="dk2"/>
                </a:solidFill>
                <a:latin typeface="Times New Roman"/>
                <a:ea typeface="Times New Roman"/>
                <a:cs typeface="Times New Roman"/>
                <a:sym typeface="Times New Roman"/>
              </a:rPr>
              <a:t>Use of biomarkers (lactates, ALT etc..) of end organ hypoperfusion.</a:t>
            </a:r>
            <a:endParaRPr sz="1800">
              <a:solidFill>
                <a:schemeClr val="dk2"/>
              </a:solidFill>
              <a:latin typeface="Times New Roman"/>
              <a:ea typeface="Times New Roman"/>
              <a:cs typeface="Times New Roman"/>
              <a:sym typeface="Times New Roman"/>
            </a:endParaRPr>
          </a:p>
          <a:p>
            <a:pPr indent="-342900" lvl="0" marL="457200" rtl="0" algn="just">
              <a:spcBef>
                <a:spcPts val="0"/>
              </a:spcBef>
              <a:spcAft>
                <a:spcPts val="0"/>
              </a:spcAft>
              <a:buClr>
                <a:schemeClr val="dk2"/>
              </a:buClr>
              <a:buSzPts val="1800"/>
              <a:buFont typeface="Times New Roman"/>
              <a:buAutoNum type="arabicPeriod"/>
            </a:pPr>
            <a:r>
              <a:rPr lang="en" sz="1800">
                <a:solidFill>
                  <a:schemeClr val="dk2"/>
                </a:solidFill>
                <a:latin typeface="Times New Roman"/>
                <a:ea typeface="Times New Roman"/>
                <a:cs typeface="Times New Roman"/>
                <a:sym typeface="Times New Roman"/>
              </a:rPr>
              <a:t>Frequent </a:t>
            </a:r>
            <a:r>
              <a:rPr lang="en" sz="1800">
                <a:solidFill>
                  <a:schemeClr val="dk2"/>
                </a:solidFill>
                <a:latin typeface="Times New Roman"/>
                <a:ea typeface="Times New Roman"/>
                <a:cs typeface="Times New Roman"/>
                <a:sym typeface="Times New Roman"/>
              </a:rPr>
              <a:t>concomitant</a:t>
            </a:r>
            <a:r>
              <a:rPr lang="en" sz="1800">
                <a:solidFill>
                  <a:schemeClr val="dk2"/>
                </a:solidFill>
                <a:latin typeface="Times New Roman"/>
                <a:ea typeface="Times New Roman"/>
                <a:cs typeface="Times New Roman"/>
                <a:sym typeface="Times New Roman"/>
              </a:rPr>
              <a:t> use of EKG and echocardiography assessing LV/RV.</a:t>
            </a:r>
            <a:endParaRPr sz="1800">
              <a:solidFill>
                <a:schemeClr val="dk2"/>
              </a:solidFill>
              <a:latin typeface="Times New Roman"/>
              <a:ea typeface="Times New Roman"/>
              <a:cs typeface="Times New Roman"/>
              <a:sym typeface="Times New Roman"/>
            </a:endParaRPr>
          </a:p>
          <a:p>
            <a:pPr indent="-342900" lvl="0" marL="457200" rtl="0" algn="just">
              <a:spcBef>
                <a:spcPts val="0"/>
              </a:spcBef>
              <a:spcAft>
                <a:spcPts val="0"/>
              </a:spcAft>
              <a:buClr>
                <a:schemeClr val="dk2"/>
              </a:buClr>
              <a:buSzPts val="1800"/>
              <a:buFont typeface="Times New Roman"/>
              <a:buAutoNum type="arabicPeriod"/>
            </a:pPr>
            <a:r>
              <a:rPr lang="en" sz="1800">
                <a:solidFill>
                  <a:schemeClr val="dk2"/>
                </a:solidFill>
                <a:latin typeface="Times New Roman"/>
                <a:ea typeface="Times New Roman"/>
                <a:cs typeface="Times New Roman"/>
                <a:sym typeface="Times New Roman"/>
              </a:rPr>
              <a:t>Invasive hemodynamic monitoring (PAPI &lt;0.9 , RA/PCWP ratio &gt;0.6 etc…)</a:t>
            </a:r>
            <a:endParaRPr sz="1800">
              <a:solidFill>
                <a:schemeClr val="dk2"/>
              </a:solidFill>
              <a:latin typeface="Times New Roman"/>
              <a:ea typeface="Times New Roman"/>
              <a:cs typeface="Times New Roman"/>
              <a:sym typeface="Times New Roman"/>
            </a:endParaRPr>
          </a:p>
          <a:p>
            <a:pPr indent="-342900" lvl="0" marL="457200" rtl="0" algn="just">
              <a:spcBef>
                <a:spcPts val="0"/>
              </a:spcBef>
              <a:spcAft>
                <a:spcPts val="0"/>
              </a:spcAft>
              <a:buClr>
                <a:schemeClr val="dk2"/>
              </a:buClr>
              <a:buSzPts val="1800"/>
              <a:buFont typeface="Times New Roman"/>
              <a:buAutoNum type="arabicPeriod"/>
            </a:pPr>
            <a:r>
              <a:rPr lang="en" sz="1800">
                <a:solidFill>
                  <a:schemeClr val="dk2"/>
                </a:solidFill>
                <a:latin typeface="Times New Roman"/>
                <a:ea typeface="Times New Roman"/>
                <a:cs typeface="Times New Roman"/>
                <a:sym typeface="Times New Roman"/>
              </a:rPr>
              <a:t>Early escalation of therapy before irreversible damage.</a:t>
            </a:r>
            <a:endParaRPr sz="1800">
              <a:solidFill>
                <a:schemeClr val="dk2"/>
              </a:solidFill>
              <a:latin typeface="Times New Roman"/>
              <a:ea typeface="Times New Roman"/>
              <a:cs typeface="Times New Roman"/>
              <a:sym typeface="Times New Roman"/>
            </a:endParaRPr>
          </a:p>
          <a:p>
            <a:pPr indent="-342900" lvl="0" marL="457200" rtl="0" algn="just">
              <a:spcBef>
                <a:spcPts val="0"/>
              </a:spcBef>
              <a:spcAft>
                <a:spcPts val="0"/>
              </a:spcAft>
              <a:buClr>
                <a:schemeClr val="dk2"/>
              </a:buClr>
              <a:buSzPts val="1800"/>
              <a:buFont typeface="Times New Roman"/>
              <a:buAutoNum type="arabicPeriod"/>
            </a:pPr>
            <a:r>
              <a:rPr lang="en" sz="1800">
                <a:solidFill>
                  <a:schemeClr val="dk2"/>
                </a:solidFill>
                <a:latin typeface="Times New Roman"/>
                <a:ea typeface="Times New Roman"/>
                <a:cs typeface="Times New Roman"/>
                <a:sym typeface="Times New Roman"/>
              </a:rPr>
              <a:t>Guidance on inotropes, PEEP etc…</a:t>
            </a:r>
            <a:endParaRPr sz="1800">
              <a:solidFill>
                <a:schemeClr val="dk2"/>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44"/>
          <p:cNvPicPr preferRelativeResize="0"/>
          <p:nvPr/>
        </p:nvPicPr>
        <p:blipFill>
          <a:blip r:embed="rId3">
            <a:alphaModFix/>
          </a:blip>
          <a:stretch>
            <a:fillRect/>
          </a:stretch>
        </p:blipFill>
        <p:spPr>
          <a:xfrm>
            <a:off x="358688" y="152400"/>
            <a:ext cx="8426628" cy="4838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5"/>
          <p:cNvSpPr txBox="1"/>
          <p:nvPr>
            <p:ph type="title"/>
          </p:nvPr>
        </p:nvSpPr>
        <p:spPr>
          <a:xfrm>
            <a:off x="0" y="357800"/>
            <a:ext cx="3285600" cy="95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300" u="sng"/>
              <a:t>EARLY IDENTIFICATION</a:t>
            </a:r>
            <a:endParaRPr sz="2300" u="sng"/>
          </a:p>
          <a:p>
            <a:pPr indent="0" lvl="0" marL="0" rtl="0" algn="ctr">
              <a:spcBef>
                <a:spcPts val="0"/>
              </a:spcBef>
              <a:spcAft>
                <a:spcPts val="0"/>
              </a:spcAft>
              <a:buNone/>
            </a:pPr>
            <a:r>
              <a:rPr lang="en" sz="2300" u="sng"/>
              <a:t>(SUSPECT-CS).</a:t>
            </a:r>
            <a:endParaRPr sz="2300" u="sng"/>
          </a:p>
        </p:txBody>
      </p:sp>
      <p:pic>
        <p:nvPicPr>
          <p:cNvPr id="266" name="Google Shape;266;p45"/>
          <p:cNvPicPr preferRelativeResize="0"/>
          <p:nvPr/>
        </p:nvPicPr>
        <p:blipFill>
          <a:blip r:embed="rId3">
            <a:alphaModFix/>
          </a:blip>
          <a:stretch>
            <a:fillRect/>
          </a:stretch>
        </p:blipFill>
        <p:spPr>
          <a:xfrm>
            <a:off x="3815725" y="62088"/>
            <a:ext cx="4876495" cy="50193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6"/>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GOAL</a:t>
            </a:r>
            <a:endParaRPr/>
          </a:p>
        </p:txBody>
      </p:sp>
      <p:pic>
        <p:nvPicPr>
          <p:cNvPr id="272" name="Google Shape;272;p46"/>
          <p:cNvPicPr preferRelativeResize="0"/>
          <p:nvPr/>
        </p:nvPicPr>
        <p:blipFill rotWithShape="1">
          <a:blip r:embed="rId3">
            <a:alphaModFix/>
          </a:blip>
          <a:srcRect b="0" l="4177" r="2772" t="0"/>
          <a:stretch/>
        </p:blipFill>
        <p:spPr>
          <a:xfrm>
            <a:off x="3371700" y="515013"/>
            <a:ext cx="5401400" cy="41134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7"/>
          <p:cNvSpPr txBox="1"/>
          <p:nvPr>
            <p:ph type="title"/>
          </p:nvPr>
        </p:nvSpPr>
        <p:spPr>
          <a:xfrm>
            <a:off x="0" y="357800"/>
            <a:ext cx="3285600" cy="95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300" u="sng"/>
              <a:t>KNOW YOUR LIMITS</a:t>
            </a:r>
            <a:endParaRPr sz="2300" u="sng"/>
          </a:p>
        </p:txBody>
      </p:sp>
      <p:pic>
        <p:nvPicPr>
          <p:cNvPr id="278" name="Google Shape;278;p47"/>
          <p:cNvPicPr preferRelativeResize="0"/>
          <p:nvPr/>
        </p:nvPicPr>
        <p:blipFill>
          <a:blip r:embed="rId3">
            <a:alphaModFix/>
          </a:blip>
          <a:stretch>
            <a:fillRect/>
          </a:stretch>
        </p:blipFill>
        <p:spPr>
          <a:xfrm>
            <a:off x="3514975" y="731550"/>
            <a:ext cx="5501675" cy="3127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8"/>
          <p:cNvSpPr txBox="1"/>
          <p:nvPr>
            <p:ph type="title"/>
          </p:nvPr>
        </p:nvSpPr>
        <p:spPr>
          <a:xfrm>
            <a:off x="0" y="357800"/>
            <a:ext cx="3285600" cy="95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300" u="sng"/>
              <a:t>MONITORING</a:t>
            </a:r>
            <a:endParaRPr sz="2300" u="sng"/>
          </a:p>
        </p:txBody>
      </p:sp>
      <p:pic>
        <p:nvPicPr>
          <p:cNvPr id="284" name="Google Shape;284;p48"/>
          <p:cNvPicPr preferRelativeResize="0"/>
          <p:nvPr/>
        </p:nvPicPr>
        <p:blipFill>
          <a:blip r:embed="rId3">
            <a:alphaModFix/>
          </a:blip>
          <a:stretch>
            <a:fillRect/>
          </a:stretch>
        </p:blipFill>
        <p:spPr>
          <a:xfrm>
            <a:off x="3285600" y="726588"/>
            <a:ext cx="5728426" cy="332236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9"/>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VASOPRESSORS</a:t>
            </a:r>
            <a:endParaRPr/>
          </a:p>
        </p:txBody>
      </p:sp>
      <p:sp>
        <p:nvSpPr>
          <p:cNvPr id="290" name="Google Shape;290;p49"/>
          <p:cNvSpPr txBox="1"/>
          <p:nvPr>
            <p:ph idx="1" type="body"/>
          </p:nvPr>
        </p:nvSpPr>
        <p:spPr>
          <a:xfrm>
            <a:off x="3572275" y="167150"/>
            <a:ext cx="5415600" cy="24045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Clr>
                <a:schemeClr val="dk2"/>
              </a:buClr>
              <a:buSzPts val="1800"/>
              <a:buFont typeface="Times New Roman"/>
              <a:buAutoNum type="arabicPeriod"/>
            </a:pPr>
            <a:r>
              <a:rPr lang="en" sz="1800" u="sng">
                <a:solidFill>
                  <a:schemeClr val="dk2"/>
                </a:solidFill>
                <a:latin typeface="Times New Roman"/>
                <a:ea typeface="Times New Roman"/>
                <a:cs typeface="Times New Roman"/>
                <a:sym typeface="Times New Roman"/>
              </a:rPr>
              <a:t>Lowest</a:t>
            </a:r>
            <a:r>
              <a:rPr lang="en" sz="1800">
                <a:solidFill>
                  <a:schemeClr val="dk2"/>
                </a:solidFill>
                <a:latin typeface="Times New Roman"/>
                <a:ea typeface="Times New Roman"/>
                <a:cs typeface="Times New Roman"/>
                <a:sym typeface="Times New Roman"/>
              </a:rPr>
              <a:t> dose possible.</a:t>
            </a:r>
            <a:endParaRPr sz="1800">
              <a:solidFill>
                <a:schemeClr val="dk2"/>
              </a:solidFill>
              <a:latin typeface="Times New Roman"/>
              <a:ea typeface="Times New Roman"/>
              <a:cs typeface="Times New Roman"/>
              <a:sym typeface="Times New Roman"/>
            </a:endParaRPr>
          </a:p>
          <a:p>
            <a:pPr indent="-342900" lvl="0" marL="457200" rtl="0" algn="just">
              <a:spcBef>
                <a:spcPts val="0"/>
              </a:spcBef>
              <a:spcAft>
                <a:spcPts val="0"/>
              </a:spcAft>
              <a:buClr>
                <a:schemeClr val="dk2"/>
              </a:buClr>
              <a:buSzPts val="1800"/>
              <a:buFont typeface="Times New Roman"/>
              <a:buAutoNum type="arabicPeriod"/>
            </a:pPr>
            <a:r>
              <a:rPr lang="en" sz="1800" u="sng">
                <a:solidFill>
                  <a:schemeClr val="dk2"/>
                </a:solidFill>
                <a:latin typeface="Times New Roman"/>
                <a:ea typeface="Times New Roman"/>
                <a:cs typeface="Times New Roman"/>
                <a:sym typeface="Times New Roman"/>
              </a:rPr>
              <a:t>Avoid pure vasoconstrictors</a:t>
            </a:r>
            <a:r>
              <a:rPr lang="en" sz="1800">
                <a:solidFill>
                  <a:schemeClr val="dk2"/>
                </a:solidFill>
                <a:latin typeface="Times New Roman"/>
                <a:ea typeface="Times New Roman"/>
                <a:cs typeface="Times New Roman"/>
                <a:sym typeface="Times New Roman"/>
              </a:rPr>
              <a:t> (Neo, vaso): reflex brady and </a:t>
            </a:r>
            <a:r>
              <a:rPr lang="en" sz="1800">
                <a:solidFill>
                  <a:schemeClr val="dk2"/>
                </a:solidFill>
                <a:latin typeface="Times New Roman"/>
                <a:ea typeface="Times New Roman"/>
                <a:cs typeface="Times New Roman"/>
                <a:sym typeface="Times New Roman"/>
              </a:rPr>
              <a:t>increased SVR lead to decreased CO.</a:t>
            </a:r>
            <a:endParaRPr sz="1800">
              <a:solidFill>
                <a:schemeClr val="dk2"/>
              </a:solidFill>
              <a:latin typeface="Times New Roman"/>
              <a:ea typeface="Times New Roman"/>
              <a:cs typeface="Times New Roman"/>
              <a:sym typeface="Times New Roman"/>
            </a:endParaRPr>
          </a:p>
          <a:p>
            <a:pPr indent="-342900" lvl="0" marL="457200" rtl="0" algn="just">
              <a:spcBef>
                <a:spcPts val="0"/>
              </a:spcBef>
              <a:spcAft>
                <a:spcPts val="0"/>
              </a:spcAft>
              <a:buClr>
                <a:schemeClr val="dk2"/>
              </a:buClr>
              <a:buSzPts val="1800"/>
              <a:buFont typeface="Times New Roman"/>
              <a:buAutoNum type="arabicPeriod"/>
            </a:pPr>
            <a:r>
              <a:rPr lang="en" sz="1800">
                <a:solidFill>
                  <a:schemeClr val="dk2"/>
                </a:solidFill>
                <a:latin typeface="Times New Roman"/>
                <a:ea typeface="Times New Roman"/>
                <a:cs typeface="Times New Roman"/>
                <a:sym typeface="Times New Roman"/>
              </a:rPr>
              <a:t>No study showed advantage of one inopressor over another.</a:t>
            </a:r>
            <a:endParaRPr sz="1800">
              <a:solidFill>
                <a:schemeClr val="dk2"/>
              </a:solidFill>
              <a:latin typeface="Times New Roman"/>
              <a:ea typeface="Times New Roman"/>
              <a:cs typeface="Times New Roman"/>
              <a:sym typeface="Times New Roman"/>
            </a:endParaRPr>
          </a:p>
          <a:p>
            <a:pPr indent="-342900" lvl="0" marL="457200" rtl="0" algn="just">
              <a:spcBef>
                <a:spcPts val="0"/>
              </a:spcBef>
              <a:spcAft>
                <a:spcPts val="0"/>
              </a:spcAft>
              <a:buClr>
                <a:schemeClr val="dk2"/>
              </a:buClr>
              <a:buSzPts val="1800"/>
              <a:buFont typeface="Times New Roman"/>
              <a:buAutoNum type="arabicPeriod"/>
            </a:pPr>
            <a:r>
              <a:rPr lang="en" sz="1800">
                <a:solidFill>
                  <a:schemeClr val="dk2"/>
                </a:solidFill>
                <a:latin typeface="Times New Roman"/>
                <a:ea typeface="Times New Roman"/>
                <a:cs typeface="Times New Roman"/>
                <a:sym typeface="Times New Roman"/>
              </a:rPr>
              <a:t>Caution with milrinone in renal failure.</a:t>
            </a:r>
            <a:endParaRPr sz="1800">
              <a:solidFill>
                <a:schemeClr val="dk2"/>
              </a:solidFill>
              <a:latin typeface="Times New Roman"/>
              <a:ea typeface="Times New Roman"/>
              <a:cs typeface="Times New Roman"/>
              <a:sym typeface="Times New Roman"/>
            </a:endParaRPr>
          </a:p>
          <a:p>
            <a:pPr indent="-342900" lvl="0" marL="457200" rtl="0" algn="just">
              <a:spcBef>
                <a:spcPts val="0"/>
              </a:spcBef>
              <a:spcAft>
                <a:spcPts val="0"/>
              </a:spcAft>
              <a:buClr>
                <a:schemeClr val="dk2"/>
              </a:buClr>
              <a:buSzPts val="1800"/>
              <a:buFont typeface="Times New Roman"/>
              <a:buAutoNum type="arabicPeriod"/>
            </a:pPr>
            <a:r>
              <a:rPr lang="en" sz="1800">
                <a:solidFill>
                  <a:schemeClr val="dk2"/>
                </a:solidFill>
                <a:latin typeface="Times New Roman"/>
                <a:ea typeface="Times New Roman"/>
                <a:cs typeface="Times New Roman"/>
                <a:sym typeface="Times New Roman"/>
              </a:rPr>
              <a:t>Transrenal perfusion gradient (MAP-CVP).</a:t>
            </a:r>
            <a:endParaRPr sz="1800">
              <a:solidFill>
                <a:schemeClr val="dk2"/>
              </a:solidFill>
              <a:latin typeface="Times New Roman"/>
              <a:ea typeface="Times New Roman"/>
              <a:cs typeface="Times New Roman"/>
              <a:sym typeface="Times New Roman"/>
            </a:endParaRPr>
          </a:p>
          <a:p>
            <a:pPr indent="-342900" lvl="0" marL="457200" rtl="0" algn="just">
              <a:spcBef>
                <a:spcPts val="0"/>
              </a:spcBef>
              <a:spcAft>
                <a:spcPts val="0"/>
              </a:spcAft>
              <a:buClr>
                <a:schemeClr val="dk2"/>
              </a:buClr>
              <a:buSzPts val="1800"/>
              <a:buFont typeface="Times New Roman"/>
              <a:buAutoNum type="arabicPeriod"/>
            </a:pPr>
            <a:r>
              <a:rPr b="1" lang="en" sz="1800" u="sng">
                <a:solidFill>
                  <a:schemeClr val="dk2"/>
                </a:solidFill>
                <a:latin typeface="Times New Roman"/>
                <a:ea typeface="Times New Roman"/>
                <a:cs typeface="Times New Roman"/>
                <a:sym typeface="Times New Roman"/>
              </a:rPr>
              <a:t>LEVOSIMENDAN:</a:t>
            </a:r>
            <a:r>
              <a:rPr b="1" lang="en" sz="1800">
                <a:solidFill>
                  <a:schemeClr val="dk2"/>
                </a:solidFill>
                <a:latin typeface="Times New Roman"/>
                <a:ea typeface="Times New Roman"/>
                <a:cs typeface="Times New Roman"/>
                <a:sym typeface="Times New Roman"/>
              </a:rPr>
              <a:t> </a:t>
            </a:r>
            <a:endParaRPr b="1" sz="1800">
              <a:solidFill>
                <a:schemeClr val="dk2"/>
              </a:solidFill>
              <a:latin typeface="Times New Roman"/>
              <a:ea typeface="Times New Roman"/>
              <a:cs typeface="Times New Roman"/>
              <a:sym typeface="Times New Roman"/>
            </a:endParaRPr>
          </a:p>
          <a:p>
            <a:pPr indent="0" lvl="0" marL="457200" rtl="0" algn="just">
              <a:spcBef>
                <a:spcPts val="1600"/>
              </a:spcBef>
              <a:spcAft>
                <a:spcPts val="1600"/>
              </a:spcAft>
              <a:buNone/>
            </a:pPr>
            <a:r>
              <a:t/>
            </a:r>
            <a:endParaRPr sz="1800">
              <a:solidFill>
                <a:schemeClr val="dk2"/>
              </a:solidFill>
              <a:latin typeface="Times New Roman"/>
              <a:ea typeface="Times New Roman"/>
              <a:cs typeface="Times New Roman"/>
              <a:sym typeface="Times New Roman"/>
            </a:endParaRPr>
          </a:p>
        </p:txBody>
      </p:sp>
      <p:sp>
        <p:nvSpPr>
          <p:cNvPr id="291" name="Google Shape;291;p49"/>
          <p:cNvSpPr txBox="1"/>
          <p:nvPr/>
        </p:nvSpPr>
        <p:spPr>
          <a:xfrm>
            <a:off x="3825175" y="2843875"/>
            <a:ext cx="5162700" cy="2055000"/>
          </a:xfrm>
          <a:prstGeom prst="rect">
            <a:avLst/>
          </a:prstGeom>
          <a:solidFill>
            <a:schemeClr val="accent5"/>
          </a:solidFill>
          <a:ln>
            <a:noFill/>
          </a:ln>
        </p:spPr>
        <p:txBody>
          <a:bodyPr anchorCtr="0" anchor="t" bIns="91425" lIns="91425" spcFirstLastPara="1" rIns="91425" wrap="square" tIns="91425">
            <a:spAutoFit/>
          </a:bodyPr>
          <a:lstStyle/>
          <a:p>
            <a:pPr indent="-342900" lvl="0" marL="457200" rtl="0" algn="just">
              <a:lnSpc>
                <a:spcPct val="115000"/>
              </a:lnSpc>
              <a:spcBef>
                <a:spcPts val="0"/>
              </a:spcBef>
              <a:spcAft>
                <a:spcPts val="0"/>
              </a:spcAft>
              <a:buClr>
                <a:schemeClr val="dk2"/>
              </a:buClr>
              <a:buSzPts val="1800"/>
              <a:buFont typeface="Times New Roman"/>
              <a:buChar char="●"/>
            </a:pPr>
            <a:r>
              <a:rPr lang="en" sz="1800">
                <a:solidFill>
                  <a:schemeClr val="dk2"/>
                </a:solidFill>
                <a:latin typeface="Times New Roman"/>
                <a:ea typeface="Times New Roman"/>
                <a:cs typeface="Times New Roman"/>
                <a:sym typeface="Times New Roman"/>
              </a:rPr>
              <a:t>calcium sensitizer (Binds to troponin C, making it more sensitive to calcium thereby improving interaction between troponin C and I) </a:t>
            </a:r>
            <a:endParaRPr sz="1800">
              <a:solidFill>
                <a:schemeClr val="dk2"/>
              </a:solidFill>
              <a:latin typeface="Times New Roman"/>
              <a:ea typeface="Times New Roman"/>
              <a:cs typeface="Times New Roman"/>
              <a:sym typeface="Times New Roman"/>
            </a:endParaRPr>
          </a:p>
          <a:p>
            <a:pPr indent="-342900" lvl="0" marL="457200" rtl="0" algn="just">
              <a:lnSpc>
                <a:spcPct val="115000"/>
              </a:lnSpc>
              <a:spcBef>
                <a:spcPts val="0"/>
              </a:spcBef>
              <a:spcAft>
                <a:spcPts val="0"/>
              </a:spcAft>
              <a:buClr>
                <a:schemeClr val="dk2"/>
              </a:buClr>
              <a:buSzPts val="1800"/>
              <a:buFont typeface="Times New Roman"/>
              <a:buChar char="●"/>
            </a:pPr>
            <a:r>
              <a:rPr lang="en" sz="1800">
                <a:solidFill>
                  <a:schemeClr val="dk2"/>
                </a:solidFill>
                <a:latin typeface="Times New Roman"/>
                <a:ea typeface="Times New Roman"/>
                <a:cs typeface="Times New Roman"/>
                <a:sym typeface="Times New Roman"/>
              </a:rPr>
              <a:t>improves contractility and induces vasodilatation (ATP-sensitive K channels)</a:t>
            </a:r>
            <a:endParaRPr sz="1800">
              <a:solidFill>
                <a:schemeClr val="dk2"/>
              </a:solidFill>
              <a:latin typeface="Times New Roman"/>
              <a:ea typeface="Times New Roman"/>
              <a:cs typeface="Times New Roman"/>
              <a:sym typeface="Times New Roman"/>
            </a:endParaRPr>
          </a:p>
          <a:p>
            <a:pPr indent="-342900" lvl="0" marL="457200" rtl="0" algn="just">
              <a:lnSpc>
                <a:spcPct val="115000"/>
              </a:lnSpc>
              <a:spcBef>
                <a:spcPts val="0"/>
              </a:spcBef>
              <a:spcAft>
                <a:spcPts val="0"/>
              </a:spcAft>
              <a:buClr>
                <a:schemeClr val="dk2"/>
              </a:buClr>
              <a:buSzPts val="1800"/>
              <a:buFont typeface="Times New Roman"/>
              <a:buChar char="●"/>
            </a:pPr>
            <a:r>
              <a:rPr lang="en" sz="1800">
                <a:solidFill>
                  <a:schemeClr val="dk2"/>
                </a:solidFill>
                <a:latin typeface="Times New Roman"/>
                <a:ea typeface="Times New Roman"/>
                <a:cs typeface="Times New Roman"/>
                <a:sym typeface="Times New Roman"/>
              </a:rPr>
              <a:t>T1/2 is 1 hour but active metabolite 80 h </a:t>
            </a:r>
            <a:endParaRPr sz="1800">
              <a:solidFill>
                <a:schemeClr val="dk2"/>
              </a:solidFill>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0"/>
          <p:cNvSpPr txBox="1"/>
          <p:nvPr>
            <p:ph idx="4294967295" type="title"/>
          </p:nvPr>
        </p:nvSpPr>
        <p:spPr>
          <a:xfrm>
            <a:off x="643825" y="19427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VENTILATION</a:t>
            </a:r>
            <a:endParaRPr/>
          </a:p>
        </p:txBody>
      </p:sp>
      <p:pic>
        <p:nvPicPr>
          <p:cNvPr id="297" name="Google Shape;297;p50"/>
          <p:cNvPicPr preferRelativeResize="0"/>
          <p:nvPr/>
        </p:nvPicPr>
        <p:blipFill>
          <a:blip r:embed="rId3">
            <a:alphaModFix/>
          </a:blip>
          <a:stretch>
            <a:fillRect/>
          </a:stretch>
        </p:blipFill>
        <p:spPr>
          <a:xfrm>
            <a:off x="539225" y="1031647"/>
            <a:ext cx="8222099" cy="392167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1"/>
          <p:cNvSpPr txBox="1"/>
          <p:nvPr>
            <p:ph idx="4294967295" type="title"/>
          </p:nvPr>
        </p:nvSpPr>
        <p:spPr>
          <a:xfrm>
            <a:off x="299975" y="40812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VENTILATION</a:t>
            </a:r>
            <a:endParaRPr/>
          </a:p>
        </p:txBody>
      </p:sp>
      <p:pic>
        <p:nvPicPr>
          <p:cNvPr id="303" name="Google Shape;303;p51"/>
          <p:cNvPicPr preferRelativeResize="0"/>
          <p:nvPr/>
        </p:nvPicPr>
        <p:blipFill>
          <a:blip r:embed="rId3">
            <a:alphaModFix/>
          </a:blip>
          <a:stretch>
            <a:fillRect/>
          </a:stretch>
        </p:blipFill>
        <p:spPr>
          <a:xfrm>
            <a:off x="380812" y="1175816"/>
            <a:ext cx="8382376" cy="27918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460950" y="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COMMON tMCS DEVICES USED</a:t>
            </a:r>
            <a:endParaRPr/>
          </a:p>
        </p:txBody>
      </p:sp>
      <p:pic>
        <p:nvPicPr>
          <p:cNvPr id="85" name="Google Shape;85;p16"/>
          <p:cNvPicPr preferRelativeResize="0"/>
          <p:nvPr/>
        </p:nvPicPr>
        <p:blipFill>
          <a:blip r:embed="rId3">
            <a:alphaModFix/>
          </a:blip>
          <a:stretch>
            <a:fillRect/>
          </a:stretch>
        </p:blipFill>
        <p:spPr>
          <a:xfrm>
            <a:off x="834750" y="802325"/>
            <a:ext cx="7474500" cy="41549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2"/>
          <p:cNvSpPr txBox="1"/>
          <p:nvPr>
            <p:ph type="title"/>
          </p:nvPr>
        </p:nvSpPr>
        <p:spPr>
          <a:xfrm>
            <a:off x="226075" y="357800"/>
            <a:ext cx="2808000" cy="235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RV INFARCT-CS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PAPi &lt; 0.9 (PAPs-PAPd)/CVP</a:t>
            </a:r>
            <a:endParaRPr/>
          </a:p>
        </p:txBody>
      </p:sp>
      <p:sp>
        <p:nvSpPr>
          <p:cNvPr id="309" name="Google Shape;309;p52"/>
          <p:cNvSpPr txBox="1"/>
          <p:nvPr>
            <p:ph idx="1" type="body"/>
          </p:nvPr>
        </p:nvSpPr>
        <p:spPr>
          <a:xfrm>
            <a:off x="3328800" y="186250"/>
            <a:ext cx="5815200" cy="17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61950" lvl="0" marL="457200" rtl="0" algn="just">
              <a:spcBef>
                <a:spcPts val="1600"/>
              </a:spcBef>
              <a:spcAft>
                <a:spcPts val="0"/>
              </a:spcAft>
              <a:buClr>
                <a:schemeClr val="dk2"/>
              </a:buClr>
              <a:buSzPts val="2100"/>
              <a:buAutoNum type="arabicPeriod"/>
            </a:pPr>
            <a:r>
              <a:rPr lang="en" sz="2100">
                <a:solidFill>
                  <a:schemeClr val="dk2"/>
                </a:solidFill>
              </a:rPr>
              <a:t>Rarely isolated. Most frequently associated with LV failure.</a:t>
            </a:r>
            <a:endParaRPr sz="2100">
              <a:solidFill>
                <a:schemeClr val="dk2"/>
              </a:solidFill>
            </a:endParaRPr>
          </a:p>
          <a:p>
            <a:pPr indent="-361950" lvl="0" marL="457200" rtl="0" algn="just">
              <a:spcBef>
                <a:spcPts val="0"/>
              </a:spcBef>
              <a:spcAft>
                <a:spcPts val="0"/>
              </a:spcAft>
              <a:buClr>
                <a:schemeClr val="dk2"/>
              </a:buClr>
              <a:buSzPts val="2100"/>
              <a:buAutoNum type="arabicPeriod"/>
            </a:pPr>
            <a:r>
              <a:rPr lang="en" sz="2100">
                <a:solidFill>
                  <a:schemeClr val="dk2"/>
                </a:solidFill>
              </a:rPr>
              <a:t>Treatment cornerstone:</a:t>
            </a:r>
            <a:endParaRPr sz="2100">
              <a:solidFill>
                <a:schemeClr val="dk2"/>
              </a:solidFill>
            </a:endParaRPr>
          </a:p>
          <a:p>
            <a:pPr indent="0" lvl="0" marL="914400" rtl="0" algn="just">
              <a:spcBef>
                <a:spcPts val="1600"/>
              </a:spcBef>
              <a:spcAft>
                <a:spcPts val="0"/>
              </a:spcAft>
              <a:buNone/>
            </a:pPr>
            <a:r>
              <a:t/>
            </a:r>
            <a:endParaRPr sz="2100">
              <a:solidFill>
                <a:schemeClr val="dk2"/>
              </a:solidFill>
            </a:endParaRPr>
          </a:p>
          <a:p>
            <a:pPr indent="0" lvl="0" marL="457200" rtl="0" algn="l">
              <a:spcBef>
                <a:spcPts val="1600"/>
              </a:spcBef>
              <a:spcAft>
                <a:spcPts val="1600"/>
              </a:spcAft>
              <a:buNone/>
            </a:pPr>
            <a:r>
              <a:t/>
            </a:r>
            <a:endParaRPr sz="2300">
              <a:solidFill>
                <a:schemeClr val="dk2"/>
              </a:solidFill>
            </a:endParaRPr>
          </a:p>
        </p:txBody>
      </p:sp>
      <p:sp>
        <p:nvSpPr>
          <p:cNvPr id="310" name="Google Shape;310;p52"/>
          <p:cNvSpPr txBox="1"/>
          <p:nvPr/>
        </p:nvSpPr>
        <p:spPr>
          <a:xfrm>
            <a:off x="3398825" y="1886350"/>
            <a:ext cx="5675100" cy="3110100"/>
          </a:xfrm>
          <a:prstGeom prst="rect">
            <a:avLst/>
          </a:prstGeom>
          <a:solidFill>
            <a:schemeClr val="accent5"/>
          </a:solidFill>
          <a:ln>
            <a:noFill/>
          </a:ln>
        </p:spPr>
        <p:txBody>
          <a:bodyPr anchorCtr="0" anchor="t" bIns="91425" lIns="91425" spcFirstLastPara="1" rIns="91425" wrap="square" tIns="91425">
            <a:spAutoFit/>
          </a:bodyPr>
          <a:lstStyle/>
          <a:p>
            <a:pPr indent="-361950" lvl="0" marL="457200" rtl="0" algn="just">
              <a:lnSpc>
                <a:spcPct val="115000"/>
              </a:lnSpc>
              <a:spcBef>
                <a:spcPts val="0"/>
              </a:spcBef>
              <a:spcAft>
                <a:spcPts val="0"/>
              </a:spcAft>
              <a:buClr>
                <a:schemeClr val="dk2"/>
              </a:buClr>
              <a:buSzPts val="2100"/>
              <a:buFont typeface="Roboto"/>
              <a:buChar char="●"/>
            </a:pPr>
            <a:r>
              <a:rPr b="1" lang="en" sz="2100">
                <a:solidFill>
                  <a:schemeClr val="dk2"/>
                </a:solidFill>
                <a:latin typeface="Roboto"/>
                <a:ea typeface="Roboto"/>
                <a:cs typeface="Roboto"/>
                <a:sym typeface="Roboto"/>
              </a:rPr>
              <a:t>optimize RV-preload (CVP 12-14).</a:t>
            </a:r>
            <a:endParaRPr b="1" sz="2100">
              <a:solidFill>
                <a:schemeClr val="dk2"/>
              </a:solidFill>
              <a:latin typeface="Roboto"/>
              <a:ea typeface="Roboto"/>
              <a:cs typeface="Roboto"/>
              <a:sym typeface="Roboto"/>
            </a:endParaRPr>
          </a:p>
          <a:p>
            <a:pPr indent="-361950" lvl="0" marL="457200" rtl="0" algn="just">
              <a:lnSpc>
                <a:spcPct val="115000"/>
              </a:lnSpc>
              <a:spcBef>
                <a:spcPts val="0"/>
              </a:spcBef>
              <a:spcAft>
                <a:spcPts val="0"/>
              </a:spcAft>
              <a:buClr>
                <a:schemeClr val="dk2"/>
              </a:buClr>
              <a:buSzPts val="2100"/>
              <a:buFont typeface="Roboto"/>
              <a:buChar char="●"/>
            </a:pPr>
            <a:r>
              <a:rPr b="1" lang="en" sz="2100">
                <a:solidFill>
                  <a:schemeClr val="dk2"/>
                </a:solidFill>
                <a:latin typeface="Roboto"/>
                <a:ea typeface="Roboto"/>
                <a:cs typeface="Roboto"/>
                <a:sym typeface="Roboto"/>
              </a:rPr>
              <a:t>decrease RV-afterload (decreasing PCWP/PAP by unloading LV first ie impella CP first unless EDP is normal).</a:t>
            </a:r>
            <a:endParaRPr b="1" sz="2100">
              <a:solidFill>
                <a:schemeClr val="dk2"/>
              </a:solidFill>
              <a:latin typeface="Roboto"/>
              <a:ea typeface="Roboto"/>
              <a:cs typeface="Roboto"/>
              <a:sym typeface="Roboto"/>
            </a:endParaRPr>
          </a:p>
          <a:p>
            <a:pPr indent="-361950" lvl="0" marL="457200" rtl="0" algn="just">
              <a:lnSpc>
                <a:spcPct val="115000"/>
              </a:lnSpc>
              <a:spcBef>
                <a:spcPts val="0"/>
              </a:spcBef>
              <a:spcAft>
                <a:spcPts val="0"/>
              </a:spcAft>
              <a:buClr>
                <a:schemeClr val="dk2"/>
              </a:buClr>
              <a:buSzPts val="2100"/>
              <a:buFont typeface="Roboto"/>
              <a:buChar char="●"/>
            </a:pPr>
            <a:r>
              <a:rPr b="1" lang="en" sz="2100">
                <a:solidFill>
                  <a:schemeClr val="dk2"/>
                </a:solidFill>
                <a:latin typeface="Roboto"/>
                <a:ea typeface="Roboto"/>
                <a:cs typeface="Roboto"/>
                <a:sym typeface="Roboto"/>
              </a:rPr>
              <a:t>Avoid ventricular interdependence (maintain CVP/Wedge optimal ratio).</a:t>
            </a:r>
            <a:endParaRPr b="1" sz="2100">
              <a:solidFill>
                <a:schemeClr val="dk2"/>
              </a:solidFill>
              <a:latin typeface="Roboto"/>
              <a:ea typeface="Roboto"/>
              <a:cs typeface="Roboto"/>
              <a:sym typeface="Roboto"/>
            </a:endParaRPr>
          </a:p>
          <a:p>
            <a:pPr indent="-361950" lvl="0" marL="457200" rtl="0" algn="just">
              <a:lnSpc>
                <a:spcPct val="115000"/>
              </a:lnSpc>
              <a:spcBef>
                <a:spcPts val="0"/>
              </a:spcBef>
              <a:spcAft>
                <a:spcPts val="0"/>
              </a:spcAft>
              <a:buClr>
                <a:schemeClr val="dk2"/>
              </a:buClr>
              <a:buSzPts val="2100"/>
              <a:buFont typeface="Roboto"/>
              <a:buChar char="●"/>
            </a:pPr>
            <a:r>
              <a:rPr b="1" lang="en" sz="2100">
                <a:solidFill>
                  <a:schemeClr val="dk2"/>
                </a:solidFill>
                <a:latin typeface="Roboto"/>
                <a:ea typeface="Roboto"/>
                <a:cs typeface="Roboto"/>
                <a:sym typeface="Roboto"/>
              </a:rPr>
              <a:t>Avoid high PEEP.</a:t>
            </a:r>
            <a:endParaRPr b="1" sz="2100">
              <a:solidFill>
                <a:schemeClr val="dk2"/>
              </a:solidFill>
              <a:latin typeface="Roboto"/>
              <a:ea typeface="Roboto"/>
              <a:cs typeface="Roboto"/>
              <a:sym typeface="Roboto"/>
            </a:endParaRPr>
          </a:p>
          <a:p>
            <a:pPr indent="-361950" lvl="0" marL="457200" rtl="0" algn="just">
              <a:lnSpc>
                <a:spcPct val="115000"/>
              </a:lnSpc>
              <a:spcBef>
                <a:spcPts val="0"/>
              </a:spcBef>
              <a:spcAft>
                <a:spcPts val="0"/>
              </a:spcAft>
              <a:buClr>
                <a:schemeClr val="dk2"/>
              </a:buClr>
              <a:buSzPts val="2100"/>
              <a:buFont typeface="Roboto"/>
              <a:buChar char="●"/>
            </a:pPr>
            <a:r>
              <a:rPr b="1" lang="en" sz="2100">
                <a:solidFill>
                  <a:schemeClr val="dk2"/>
                </a:solidFill>
                <a:latin typeface="Roboto"/>
                <a:ea typeface="Roboto"/>
                <a:cs typeface="Roboto"/>
                <a:sym typeface="Roboto"/>
              </a:rPr>
              <a:t>Improved CVP is early sign of recovery.</a:t>
            </a:r>
            <a:endParaRPr b="1" sz="2100">
              <a:solidFill>
                <a:schemeClr val="dk2"/>
              </a:solidFill>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3"/>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Thanks!</a:t>
            </a:r>
            <a:endParaRPr sz="3000"/>
          </a:p>
        </p:txBody>
      </p:sp>
      <p:pic>
        <p:nvPicPr>
          <p:cNvPr descr="Black and white upward shot of Golden Gate Bridge" id="316" name="Google Shape;316;p53"/>
          <p:cNvPicPr preferRelativeResize="0"/>
          <p:nvPr/>
        </p:nvPicPr>
        <p:blipFill rotWithShape="1">
          <a:blip r:embed="rId3">
            <a:alphaModFix/>
          </a:blip>
          <a:srcRect b="0" l="19071" r="4853" t="9"/>
          <a:stretch/>
        </p:blipFill>
        <p:spPr>
          <a:xfrm>
            <a:off x="3274676" y="0"/>
            <a:ext cx="5869325" cy="5143504"/>
          </a:xfrm>
          <a:prstGeom prst="rect">
            <a:avLst/>
          </a:prstGeom>
          <a:noFill/>
          <a:ln>
            <a:noFill/>
          </a:ln>
        </p:spPr>
      </p:pic>
      <p:pic>
        <p:nvPicPr>
          <p:cNvPr id="317" name="Google Shape;317;p53"/>
          <p:cNvPicPr preferRelativeResize="0"/>
          <p:nvPr/>
        </p:nvPicPr>
        <p:blipFill rotWithShape="1">
          <a:blip r:embed="rId4">
            <a:alphaModFix/>
          </a:blip>
          <a:srcRect b="54796" l="0" r="0" t="0"/>
          <a:stretch/>
        </p:blipFill>
        <p:spPr>
          <a:xfrm>
            <a:off x="0" y="1843449"/>
            <a:ext cx="3212275" cy="11761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54"/>
          <p:cNvPicPr preferRelativeResize="0"/>
          <p:nvPr/>
        </p:nvPicPr>
        <p:blipFill>
          <a:blip r:embed="rId3">
            <a:alphaModFix/>
          </a:blip>
          <a:stretch>
            <a:fillRect/>
          </a:stretch>
        </p:blipFill>
        <p:spPr>
          <a:xfrm>
            <a:off x="2757488" y="152400"/>
            <a:ext cx="3629024" cy="48386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460950" y="346075"/>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Intra-Aortic Balloon Pump (IABP)</a:t>
            </a:r>
            <a:endParaRPr/>
          </a:p>
        </p:txBody>
      </p:sp>
      <p:pic>
        <p:nvPicPr>
          <p:cNvPr id="91" name="Google Shape;91;p17"/>
          <p:cNvPicPr preferRelativeResize="0"/>
          <p:nvPr/>
        </p:nvPicPr>
        <p:blipFill>
          <a:blip r:embed="rId3">
            <a:alphaModFix/>
          </a:blip>
          <a:stretch>
            <a:fillRect/>
          </a:stretch>
        </p:blipFill>
        <p:spPr>
          <a:xfrm>
            <a:off x="249250" y="1287225"/>
            <a:ext cx="4691156" cy="3479825"/>
          </a:xfrm>
          <a:prstGeom prst="rect">
            <a:avLst/>
          </a:prstGeom>
          <a:noFill/>
          <a:ln>
            <a:noFill/>
          </a:ln>
        </p:spPr>
      </p:pic>
      <p:sp>
        <p:nvSpPr>
          <p:cNvPr id="92" name="Google Shape;92;p17"/>
          <p:cNvSpPr/>
          <p:nvPr/>
        </p:nvSpPr>
        <p:spPr>
          <a:xfrm>
            <a:off x="5305875" y="1287150"/>
            <a:ext cx="3152100" cy="34797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latin typeface="Roboto"/>
                <a:ea typeface="Roboto"/>
                <a:cs typeface="Roboto"/>
                <a:sym typeface="Roboto"/>
              </a:rPr>
              <a:t>Contraindications</a:t>
            </a:r>
            <a:endParaRPr sz="2100">
              <a:latin typeface="Roboto"/>
              <a:ea typeface="Roboto"/>
              <a:cs typeface="Roboto"/>
              <a:sym typeface="Roboto"/>
            </a:endParaRPr>
          </a:p>
          <a:p>
            <a:pPr indent="0" lvl="0" marL="0" rtl="0" algn="ctr">
              <a:spcBef>
                <a:spcPts val="0"/>
              </a:spcBef>
              <a:spcAft>
                <a:spcPts val="0"/>
              </a:spcAft>
              <a:buNone/>
            </a:pPr>
            <a:r>
              <a:t/>
            </a:r>
            <a:endParaRPr sz="2100">
              <a:latin typeface="Roboto"/>
              <a:ea typeface="Roboto"/>
              <a:cs typeface="Roboto"/>
              <a:sym typeface="Roboto"/>
            </a:endParaRPr>
          </a:p>
          <a:p>
            <a:pPr indent="-361950" lvl="0" marL="457200" rtl="0" algn="l">
              <a:spcBef>
                <a:spcPts val="0"/>
              </a:spcBef>
              <a:spcAft>
                <a:spcPts val="0"/>
              </a:spcAft>
              <a:buSzPts val="2100"/>
              <a:buFont typeface="Roboto"/>
              <a:buChar char="●"/>
            </a:pPr>
            <a:r>
              <a:rPr lang="en" sz="2100">
                <a:latin typeface="Roboto"/>
                <a:ea typeface="Roboto"/>
                <a:cs typeface="Roboto"/>
                <a:sym typeface="Roboto"/>
              </a:rPr>
              <a:t>Arrhythmias (Sync)</a:t>
            </a:r>
            <a:endParaRPr sz="2100">
              <a:latin typeface="Roboto"/>
              <a:ea typeface="Roboto"/>
              <a:cs typeface="Roboto"/>
              <a:sym typeface="Roboto"/>
            </a:endParaRPr>
          </a:p>
          <a:p>
            <a:pPr indent="-361950" lvl="0" marL="457200" rtl="0" algn="l">
              <a:spcBef>
                <a:spcPts val="0"/>
              </a:spcBef>
              <a:spcAft>
                <a:spcPts val="0"/>
              </a:spcAft>
              <a:buSzPts val="2100"/>
              <a:buFont typeface="Roboto"/>
              <a:buChar char="●"/>
            </a:pPr>
            <a:r>
              <a:rPr lang="en" sz="2100">
                <a:latin typeface="Roboto"/>
                <a:ea typeface="Roboto"/>
                <a:cs typeface="Roboto"/>
                <a:sym typeface="Roboto"/>
              </a:rPr>
              <a:t>&gt; mild AI</a:t>
            </a:r>
            <a:endParaRPr sz="2100">
              <a:latin typeface="Roboto"/>
              <a:ea typeface="Roboto"/>
              <a:cs typeface="Roboto"/>
              <a:sym typeface="Roboto"/>
            </a:endParaRPr>
          </a:p>
          <a:p>
            <a:pPr indent="-361950" lvl="0" marL="457200" rtl="0" algn="l">
              <a:spcBef>
                <a:spcPts val="0"/>
              </a:spcBef>
              <a:spcAft>
                <a:spcPts val="0"/>
              </a:spcAft>
              <a:buSzPts val="2100"/>
              <a:buFont typeface="Roboto"/>
              <a:buChar char="●"/>
            </a:pPr>
            <a:r>
              <a:rPr lang="en" sz="2100">
                <a:latin typeface="Roboto"/>
                <a:ea typeface="Roboto"/>
                <a:cs typeface="Roboto"/>
                <a:sym typeface="Roboto"/>
              </a:rPr>
              <a:t>Vascular access</a:t>
            </a:r>
            <a:endParaRPr sz="21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460950" y="116825"/>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IABP: benefits</a:t>
            </a:r>
            <a:endParaRPr/>
          </a:p>
        </p:txBody>
      </p:sp>
      <p:sp>
        <p:nvSpPr>
          <p:cNvPr id="98" name="Google Shape;98;p18"/>
          <p:cNvSpPr/>
          <p:nvPr/>
        </p:nvSpPr>
        <p:spPr>
          <a:xfrm>
            <a:off x="0" y="848625"/>
            <a:ext cx="9144000" cy="4294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just">
              <a:spcBef>
                <a:spcPts val="0"/>
              </a:spcBef>
              <a:spcAft>
                <a:spcPts val="0"/>
              </a:spcAft>
              <a:buClr>
                <a:schemeClr val="dk2"/>
              </a:buClr>
              <a:buSzPts val="1400"/>
              <a:buAutoNum type="arabicPeriod"/>
            </a:pPr>
            <a:r>
              <a:rPr lang="en" sz="1700">
                <a:solidFill>
                  <a:schemeClr val="dk2"/>
                </a:solidFill>
              </a:rPr>
              <a:t>IABP support </a:t>
            </a:r>
            <a:r>
              <a:rPr lang="en" sz="1700" u="sng">
                <a:solidFill>
                  <a:schemeClr val="dk2"/>
                </a:solidFill>
              </a:rPr>
              <a:t>modestly enhances CO</a:t>
            </a:r>
            <a:r>
              <a:rPr lang="en" sz="1700">
                <a:solidFill>
                  <a:schemeClr val="dk2"/>
                </a:solidFill>
              </a:rPr>
              <a:t>, particularly beneficial in scenarios with disproportional left ventricle (LV) afterload elevation. (Decreasing SVR in CS and potentially in venting the LV in VA-ECMO).</a:t>
            </a:r>
            <a:endParaRPr sz="1700">
              <a:solidFill>
                <a:schemeClr val="dk2"/>
              </a:solidFill>
            </a:endParaRPr>
          </a:p>
          <a:p>
            <a:pPr indent="0" lvl="0" marL="457200" rtl="0" algn="just">
              <a:spcBef>
                <a:spcPts val="0"/>
              </a:spcBef>
              <a:spcAft>
                <a:spcPts val="0"/>
              </a:spcAft>
              <a:buNone/>
            </a:pPr>
            <a:r>
              <a:t/>
            </a:r>
            <a:endParaRPr sz="1700">
              <a:solidFill>
                <a:schemeClr val="dk2"/>
              </a:solidFill>
            </a:endParaRPr>
          </a:p>
          <a:p>
            <a:pPr indent="-336550" lvl="0" marL="457200" rtl="0" algn="just">
              <a:spcBef>
                <a:spcPts val="0"/>
              </a:spcBef>
              <a:spcAft>
                <a:spcPts val="0"/>
              </a:spcAft>
              <a:buClr>
                <a:schemeClr val="dk2"/>
              </a:buClr>
              <a:buSzPts val="1700"/>
              <a:buAutoNum type="arabicPeriod"/>
            </a:pPr>
            <a:r>
              <a:rPr lang="en" sz="1700">
                <a:solidFill>
                  <a:schemeClr val="dk2"/>
                </a:solidFill>
              </a:rPr>
              <a:t>The prevalence of </a:t>
            </a:r>
            <a:r>
              <a:rPr lang="en" sz="1700" u="sng">
                <a:solidFill>
                  <a:schemeClr val="dk2"/>
                </a:solidFill>
              </a:rPr>
              <a:t>functional mitral regurgitation (MR)</a:t>
            </a:r>
            <a:r>
              <a:rPr lang="en" sz="1700">
                <a:solidFill>
                  <a:schemeClr val="dk2"/>
                </a:solidFill>
              </a:rPr>
              <a:t> associated with worsening LV systolic dysfunction is sensitively addressed by IABP’s afterload reduction. </a:t>
            </a:r>
            <a:endParaRPr sz="1700">
              <a:solidFill>
                <a:schemeClr val="dk2"/>
              </a:solidFill>
            </a:endParaRPr>
          </a:p>
          <a:p>
            <a:pPr indent="0" lvl="0" marL="457200" rtl="0" algn="just">
              <a:spcBef>
                <a:spcPts val="0"/>
              </a:spcBef>
              <a:spcAft>
                <a:spcPts val="0"/>
              </a:spcAft>
              <a:buNone/>
            </a:pPr>
            <a:r>
              <a:t/>
            </a:r>
            <a:endParaRPr sz="1700">
              <a:solidFill>
                <a:schemeClr val="dk2"/>
              </a:solidFill>
            </a:endParaRPr>
          </a:p>
          <a:p>
            <a:pPr indent="-336550" lvl="0" marL="457200" rtl="0" algn="just">
              <a:spcBef>
                <a:spcPts val="0"/>
              </a:spcBef>
              <a:spcAft>
                <a:spcPts val="0"/>
              </a:spcAft>
              <a:buClr>
                <a:schemeClr val="dk2"/>
              </a:buClr>
              <a:buSzPts val="1700"/>
              <a:buAutoNum type="arabicPeriod"/>
            </a:pPr>
            <a:r>
              <a:rPr lang="en" sz="1700">
                <a:solidFill>
                  <a:schemeClr val="dk2"/>
                </a:solidFill>
              </a:rPr>
              <a:t>The </a:t>
            </a:r>
            <a:r>
              <a:rPr lang="en" sz="1700" u="sng">
                <a:solidFill>
                  <a:schemeClr val="dk2"/>
                </a:solidFill>
              </a:rPr>
              <a:t>modulation of splanchnic</a:t>
            </a:r>
            <a:r>
              <a:rPr lang="en" sz="1700">
                <a:solidFill>
                  <a:schemeClr val="dk2"/>
                </a:solidFill>
              </a:rPr>
              <a:t> blood flow by IABP may prove beneficial, especially in hypoperfused ADHF cases with moderate/severe kidney dysfunction. </a:t>
            </a:r>
            <a:endParaRPr sz="1700">
              <a:solidFill>
                <a:schemeClr val="dk2"/>
              </a:solidFill>
            </a:endParaRPr>
          </a:p>
          <a:p>
            <a:pPr indent="0" lvl="0" marL="0" rtl="0" algn="just">
              <a:spcBef>
                <a:spcPts val="0"/>
              </a:spcBef>
              <a:spcAft>
                <a:spcPts val="0"/>
              </a:spcAft>
              <a:buNone/>
            </a:pPr>
            <a:r>
              <a:t/>
            </a:r>
            <a:endParaRPr sz="1700">
              <a:solidFill>
                <a:schemeClr val="dk2"/>
              </a:solidFill>
            </a:endParaRPr>
          </a:p>
          <a:p>
            <a:pPr indent="-336550" lvl="0" marL="457200" rtl="0" algn="just">
              <a:spcBef>
                <a:spcPts val="0"/>
              </a:spcBef>
              <a:spcAft>
                <a:spcPts val="0"/>
              </a:spcAft>
              <a:buClr>
                <a:schemeClr val="dk2"/>
              </a:buClr>
              <a:buSzPts val="1700"/>
              <a:buAutoNum type="arabicPeriod"/>
            </a:pPr>
            <a:r>
              <a:rPr lang="en" sz="1700">
                <a:solidFill>
                  <a:schemeClr val="dk2"/>
                </a:solidFill>
              </a:rPr>
              <a:t>The combination of afterload reduction with myocardial perfusion improvement also </a:t>
            </a:r>
            <a:r>
              <a:rPr lang="en" sz="1700" u="sng">
                <a:solidFill>
                  <a:schemeClr val="dk2"/>
                </a:solidFill>
              </a:rPr>
              <a:t>ameliorates the arrhythmic substrate.</a:t>
            </a:r>
            <a:r>
              <a:rPr lang="en" sz="1700" u="sng">
                <a:solidFill>
                  <a:schemeClr val="lt1"/>
                </a:solidFill>
              </a:rPr>
              <a:t>the arrhythmic substrate</a:t>
            </a:r>
            <a:r>
              <a:rPr lang="en" sz="1700">
                <a:solidFill>
                  <a:schemeClr val="lt1"/>
                </a:solidFill>
              </a:rPr>
              <a:t>.</a:t>
            </a:r>
            <a:endParaRPr sz="17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75000" y="27445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IABP: Evidence and indications</a:t>
            </a:r>
            <a:endParaRPr/>
          </a:p>
        </p:txBody>
      </p:sp>
      <p:sp>
        <p:nvSpPr>
          <p:cNvPr id="104" name="Google Shape;104;p19"/>
          <p:cNvSpPr/>
          <p:nvPr/>
        </p:nvSpPr>
        <p:spPr>
          <a:xfrm>
            <a:off x="678150" y="1155725"/>
            <a:ext cx="7779600" cy="3796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36550" lvl="0" marL="457200" rtl="0" algn="just">
              <a:spcBef>
                <a:spcPts val="0"/>
              </a:spcBef>
              <a:spcAft>
                <a:spcPts val="0"/>
              </a:spcAft>
              <a:buSzPts val="1700"/>
              <a:buFont typeface="Roboto"/>
              <a:buAutoNum type="arabicPeriod"/>
            </a:pPr>
            <a:r>
              <a:rPr lang="en" sz="1700">
                <a:latin typeface="Roboto"/>
                <a:ea typeface="Roboto"/>
                <a:cs typeface="Roboto"/>
                <a:sym typeface="Roboto"/>
              </a:rPr>
              <a:t>Limited</a:t>
            </a:r>
            <a:r>
              <a:rPr lang="en" sz="1700">
                <a:latin typeface="Roboto"/>
                <a:ea typeface="Roboto"/>
                <a:cs typeface="Roboto"/>
                <a:sym typeface="Roboto"/>
              </a:rPr>
              <a:t> Evidence in post-AMI CS. Less frequently used in this subset.</a:t>
            </a:r>
            <a:endParaRPr sz="1700">
              <a:latin typeface="Roboto"/>
              <a:ea typeface="Roboto"/>
              <a:cs typeface="Roboto"/>
              <a:sym typeface="Roboto"/>
            </a:endParaRPr>
          </a:p>
          <a:p>
            <a:pPr indent="0" lvl="0" marL="457200" rtl="0" algn="just">
              <a:spcBef>
                <a:spcPts val="0"/>
              </a:spcBef>
              <a:spcAft>
                <a:spcPts val="0"/>
              </a:spcAft>
              <a:buNone/>
            </a:pPr>
            <a:r>
              <a:t/>
            </a:r>
            <a:endParaRPr sz="1700">
              <a:latin typeface="Roboto"/>
              <a:ea typeface="Roboto"/>
              <a:cs typeface="Roboto"/>
              <a:sym typeface="Roboto"/>
            </a:endParaRPr>
          </a:p>
          <a:p>
            <a:pPr indent="-336550" lvl="0" marL="457200" rtl="0" algn="just">
              <a:spcBef>
                <a:spcPts val="0"/>
              </a:spcBef>
              <a:spcAft>
                <a:spcPts val="0"/>
              </a:spcAft>
              <a:buSzPts val="1700"/>
              <a:buFont typeface="Roboto"/>
              <a:buAutoNum type="arabicPeriod"/>
            </a:pPr>
            <a:r>
              <a:rPr lang="en" sz="1700">
                <a:latin typeface="Roboto"/>
                <a:ea typeface="Roboto"/>
                <a:cs typeface="Roboto"/>
                <a:sym typeface="Roboto"/>
              </a:rPr>
              <a:t>Modest and mostly retrospective evidence in ADHF.</a:t>
            </a:r>
            <a:endParaRPr sz="1700">
              <a:latin typeface="Roboto"/>
              <a:ea typeface="Roboto"/>
              <a:cs typeface="Roboto"/>
              <a:sym typeface="Roboto"/>
            </a:endParaRPr>
          </a:p>
          <a:p>
            <a:pPr indent="0" lvl="0" marL="457200" rtl="0" algn="just">
              <a:spcBef>
                <a:spcPts val="0"/>
              </a:spcBef>
              <a:spcAft>
                <a:spcPts val="0"/>
              </a:spcAft>
              <a:buNone/>
            </a:pPr>
            <a:r>
              <a:t/>
            </a:r>
            <a:endParaRPr sz="1700">
              <a:latin typeface="Roboto"/>
              <a:ea typeface="Roboto"/>
              <a:cs typeface="Roboto"/>
              <a:sym typeface="Roboto"/>
            </a:endParaRPr>
          </a:p>
          <a:p>
            <a:pPr indent="-336550" lvl="0" marL="457200" rtl="0" algn="just">
              <a:spcBef>
                <a:spcPts val="0"/>
              </a:spcBef>
              <a:spcAft>
                <a:spcPts val="0"/>
              </a:spcAft>
              <a:buSzPts val="1700"/>
              <a:buFont typeface="Roboto"/>
              <a:buAutoNum type="arabicPeriod"/>
            </a:pPr>
            <a:r>
              <a:rPr lang="en" sz="1700">
                <a:latin typeface="Roboto"/>
                <a:ea typeface="Roboto"/>
                <a:cs typeface="Roboto"/>
                <a:sym typeface="Roboto"/>
              </a:rPr>
              <a:t>Still a part of the </a:t>
            </a:r>
            <a:r>
              <a:rPr lang="en" sz="1700">
                <a:latin typeface="Roboto"/>
                <a:ea typeface="Roboto"/>
                <a:cs typeface="Roboto"/>
                <a:sym typeface="Roboto"/>
              </a:rPr>
              <a:t>armamentarium</a:t>
            </a:r>
            <a:r>
              <a:rPr lang="en" sz="1700">
                <a:latin typeface="Roboto"/>
                <a:ea typeface="Roboto"/>
                <a:cs typeface="Roboto"/>
                <a:sym typeface="Roboto"/>
              </a:rPr>
              <a:t>, used mostly to improve coronary perfusion post MI and in patients awaiting CABG.</a:t>
            </a:r>
            <a:endParaRPr sz="1700">
              <a:latin typeface="Roboto"/>
              <a:ea typeface="Roboto"/>
              <a:cs typeface="Roboto"/>
              <a:sym typeface="Roboto"/>
            </a:endParaRPr>
          </a:p>
          <a:p>
            <a:pPr indent="0" lvl="0" marL="457200" rtl="0" algn="just">
              <a:spcBef>
                <a:spcPts val="0"/>
              </a:spcBef>
              <a:spcAft>
                <a:spcPts val="0"/>
              </a:spcAft>
              <a:buNone/>
            </a:pPr>
            <a:r>
              <a:t/>
            </a:r>
            <a:endParaRPr sz="1700">
              <a:latin typeface="Roboto"/>
              <a:ea typeface="Roboto"/>
              <a:cs typeface="Roboto"/>
              <a:sym typeface="Roboto"/>
            </a:endParaRPr>
          </a:p>
          <a:p>
            <a:pPr indent="-336550" lvl="0" marL="457200" rtl="0" algn="just">
              <a:spcBef>
                <a:spcPts val="0"/>
              </a:spcBef>
              <a:spcAft>
                <a:spcPts val="0"/>
              </a:spcAft>
              <a:buSzPts val="1700"/>
              <a:buFont typeface="Roboto"/>
              <a:buAutoNum type="arabicPeriod"/>
            </a:pPr>
            <a:r>
              <a:rPr lang="en" sz="1700">
                <a:latin typeface="Roboto"/>
                <a:ea typeface="Roboto"/>
                <a:cs typeface="Roboto"/>
                <a:sym typeface="Roboto"/>
              </a:rPr>
              <a:t>Niche indication for post- MI VSD and acute MR.</a:t>
            </a:r>
            <a:endParaRPr sz="1700">
              <a:latin typeface="Roboto"/>
              <a:ea typeface="Roboto"/>
              <a:cs typeface="Roboto"/>
              <a:sym typeface="Roboto"/>
            </a:endParaRPr>
          </a:p>
          <a:p>
            <a:pPr indent="0" lvl="0" marL="457200" rtl="0" algn="just">
              <a:spcBef>
                <a:spcPts val="0"/>
              </a:spcBef>
              <a:spcAft>
                <a:spcPts val="0"/>
              </a:spcAft>
              <a:buNone/>
            </a:pPr>
            <a:r>
              <a:t/>
            </a:r>
            <a:endParaRPr sz="1700">
              <a:latin typeface="Roboto"/>
              <a:ea typeface="Roboto"/>
              <a:cs typeface="Roboto"/>
              <a:sym typeface="Roboto"/>
            </a:endParaRPr>
          </a:p>
          <a:p>
            <a:pPr indent="-336550" lvl="0" marL="457200" rtl="0" algn="just">
              <a:spcBef>
                <a:spcPts val="0"/>
              </a:spcBef>
              <a:spcAft>
                <a:spcPts val="0"/>
              </a:spcAft>
              <a:buSzPts val="1700"/>
              <a:buFont typeface="Roboto"/>
              <a:buAutoNum type="arabicPeriod"/>
            </a:pPr>
            <a:r>
              <a:rPr lang="en" sz="1700">
                <a:latin typeface="Roboto"/>
                <a:ea typeface="Roboto"/>
                <a:cs typeface="Roboto"/>
                <a:sym typeface="Roboto"/>
              </a:rPr>
              <a:t>Use when larger access is not available for the insertion of other devices.</a:t>
            </a:r>
            <a:endParaRPr sz="1700">
              <a:latin typeface="Roboto"/>
              <a:ea typeface="Roboto"/>
              <a:cs typeface="Roboto"/>
              <a:sym typeface="Roboto"/>
            </a:endParaRPr>
          </a:p>
          <a:p>
            <a:pPr indent="0" lvl="0" marL="457200" rtl="0" algn="just">
              <a:spcBef>
                <a:spcPts val="0"/>
              </a:spcBef>
              <a:spcAft>
                <a:spcPts val="0"/>
              </a:spcAft>
              <a:buNone/>
            </a:pPr>
            <a:r>
              <a:t/>
            </a:r>
            <a:endParaRPr sz="1700">
              <a:latin typeface="Roboto"/>
              <a:ea typeface="Roboto"/>
              <a:cs typeface="Roboto"/>
              <a:sym typeface="Roboto"/>
            </a:endParaRPr>
          </a:p>
          <a:p>
            <a:pPr indent="-336550" lvl="0" marL="457200" rtl="0" algn="just">
              <a:spcBef>
                <a:spcPts val="0"/>
              </a:spcBef>
              <a:spcAft>
                <a:spcPts val="0"/>
              </a:spcAft>
              <a:buSzPts val="1700"/>
              <a:buFont typeface="Roboto"/>
              <a:buAutoNum type="arabicPeriod"/>
            </a:pPr>
            <a:r>
              <a:rPr lang="en" sz="1700">
                <a:latin typeface="Roboto"/>
                <a:ea typeface="Roboto"/>
                <a:cs typeface="Roboto"/>
                <a:sym typeface="Roboto"/>
              </a:rPr>
              <a:t>LV venting in conjunction with VA-ECMO in patients with mechanical AV or LV thrombus. (</a:t>
            </a:r>
            <a:r>
              <a:rPr b="1" lang="en" sz="1600" u="sng">
                <a:solidFill>
                  <a:srgbClr val="2E2E2E"/>
                </a:solidFill>
                <a:highlight>
                  <a:srgbClr val="FFFFFF"/>
                </a:highlight>
              </a:rPr>
              <a:t>some intrinsic LV function must be present)</a:t>
            </a:r>
            <a:endParaRPr b="1" sz="2100" u="sng">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60650" y="159825"/>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Impella</a:t>
            </a:r>
            <a:endParaRPr/>
          </a:p>
        </p:txBody>
      </p:sp>
      <p:pic>
        <p:nvPicPr>
          <p:cNvPr id="110" name="Google Shape;110;p20"/>
          <p:cNvPicPr preferRelativeResize="0"/>
          <p:nvPr/>
        </p:nvPicPr>
        <p:blipFill>
          <a:blip r:embed="rId3">
            <a:alphaModFix/>
          </a:blip>
          <a:stretch>
            <a:fillRect/>
          </a:stretch>
        </p:blipFill>
        <p:spPr>
          <a:xfrm>
            <a:off x="66425" y="1172625"/>
            <a:ext cx="5583300" cy="3392385"/>
          </a:xfrm>
          <a:prstGeom prst="rect">
            <a:avLst/>
          </a:prstGeom>
          <a:noFill/>
          <a:ln>
            <a:noFill/>
          </a:ln>
        </p:spPr>
      </p:pic>
      <p:sp>
        <p:nvSpPr>
          <p:cNvPr id="111" name="Google Shape;111;p20"/>
          <p:cNvSpPr/>
          <p:nvPr/>
        </p:nvSpPr>
        <p:spPr>
          <a:xfrm>
            <a:off x="5750025" y="1172625"/>
            <a:ext cx="3152100" cy="33924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latin typeface="Roboto"/>
                <a:ea typeface="Roboto"/>
                <a:cs typeface="Roboto"/>
                <a:sym typeface="Roboto"/>
              </a:rPr>
              <a:t>Contraindications</a:t>
            </a:r>
            <a:endParaRPr sz="2100">
              <a:latin typeface="Roboto"/>
              <a:ea typeface="Roboto"/>
              <a:cs typeface="Roboto"/>
              <a:sym typeface="Roboto"/>
            </a:endParaRPr>
          </a:p>
          <a:p>
            <a:pPr indent="0" lvl="0" marL="0" rtl="0" algn="ctr">
              <a:spcBef>
                <a:spcPts val="0"/>
              </a:spcBef>
              <a:spcAft>
                <a:spcPts val="0"/>
              </a:spcAft>
              <a:buNone/>
            </a:pPr>
            <a:r>
              <a:t/>
            </a:r>
            <a:endParaRPr sz="2100">
              <a:latin typeface="Roboto"/>
              <a:ea typeface="Roboto"/>
              <a:cs typeface="Roboto"/>
              <a:sym typeface="Roboto"/>
            </a:endParaRPr>
          </a:p>
          <a:p>
            <a:pPr indent="-361950" lvl="0" marL="457200" rtl="0" algn="l">
              <a:spcBef>
                <a:spcPts val="0"/>
              </a:spcBef>
              <a:spcAft>
                <a:spcPts val="0"/>
              </a:spcAft>
              <a:buSzPts val="2100"/>
              <a:buFont typeface="Roboto"/>
              <a:buChar char="●"/>
            </a:pPr>
            <a:r>
              <a:rPr lang="en" sz="2100">
                <a:latin typeface="Roboto"/>
                <a:ea typeface="Roboto"/>
                <a:cs typeface="Roboto"/>
                <a:sym typeface="Roboto"/>
              </a:rPr>
              <a:t>Mechanical AV.</a:t>
            </a:r>
            <a:endParaRPr sz="2100">
              <a:latin typeface="Roboto"/>
              <a:ea typeface="Roboto"/>
              <a:cs typeface="Roboto"/>
              <a:sym typeface="Roboto"/>
            </a:endParaRPr>
          </a:p>
          <a:p>
            <a:pPr indent="-361950" lvl="0" marL="457200" rtl="0" algn="l">
              <a:spcBef>
                <a:spcPts val="0"/>
              </a:spcBef>
              <a:spcAft>
                <a:spcPts val="0"/>
              </a:spcAft>
              <a:buSzPts val="2100"/>
              <a:buFont typeface="Roboto"/>
              <a:buChar char="●"/>
            </a:pPr>
            <a:r>
              <a:rPr lang="en" sz="2100">
                <a:latin typeface="Roboto"/>
                <a:ea typeface="Roboto"/>
                <a:cs typeface="Roboto"/>
                <a:sym typeface="Roboto"/>
              </a:rPr>
              <a:t>LV thrombus.</a:t>
            </a:r>
            <a:endParaRPr sz="2100">
              <a:latin typeface="Roboto"/>
              <a:ea typeface="Roboto"/>
              <a:cs typeface="Roboto"/>
              <a:sym typeface="Roboto"/>
            </a:endParaRPr>
          </a:p>
          <a:p>
            <a:pPr indent="-361950" lvl="0" marL="457200" rtl="0" algn="l">
              <a:spcBef>
                <a:spcPts val="0"/>
              </a:spcBef>
              <a:spcAft>
                <a:spcPts val="0"/>
              </a:spcAft>
              <a:buSzPts val="2100"/>
              <a:buFont typeface="Roboto"/>
              <a:buChar char="●"/>
            </a:pPr>
            <a:r>
              <a:rPr lang="en" sz="2100">
                <a:latin typeface="Roboto"/>
                <a:ea typeface="Roboto"/>
                <a:cs typeface="Roboto"/>
                <a:sym typeface="Roboto"/>
              </a:rPr>
              <a:t>Severe PVD (CLI).</a:t>
            </a:r>
            <a:endParaRPr sz="2100">
              <a:latin typeface="Roboto"/>
              <a:ea typeface="Roboto"/>
              <a:cs typeface="Roboto"/>
              <a:sym typeface="Roboto"/>
            </a:endParaRPr>
          </a:p>
          <a:p>
            <a:pPr indent="-361950" lvl="0" marL="457200" rtl="0" algn="l">
              <a:spcBef>
                <a:spcPts val="0"/>
              </a:spcBef>
              <a:spcAft>
                <a:spcPts val="0"/>
              </a:spcAft>
              <a:buSzPts val="2100"/>
              <a:buFont typeface="Roboto"/>
              <a:buChar char="●"/>
            </a:pPr>
            <a:r>
              <a:rPr lang="en" sz="2100">
                <a:latin typeface="Roboto"/>
                <a:ea typeface="Roboto"/>
                <a:cs typeface="Roboto"/>
                <a:sym typeface="Roboto"/>
              </a:rPr>
              <a:t>Caution with VSD.</a:t>
            </a:r>
            <a:endParaRPr sz="2100">
              <a:latin typeface="Roboto"/>
              <a:ea typeface="Roboto"/>
              <a:cs typeface="Roboto"/>
              <a:sym typeface="Roboto"/>
            </a:endParaRPr>
          </a:p>
          <a:p>
            <a:pPr indent="-361950" lvl="0" marL="457200" rtl="0" algn="l">
              <a:spcBef>
                <a:spcPts val="0"/>
              </a:spcBef>
              <a:spcAft>
                <a:spcPts val="0"/>
              </a:spcAft>
              <a:buSzPts val="2100"/>
              <a:buFont typeface="Roboto"/>
              <a:buChar char="●"/>
            </a:pPr>
            <a:r>
              <a:rPr lang="en" sz="2100">
                <a:latin typeface="Roboto"/>
                <a:ea typeface="Roboto"/>
                <a:cs typeface="Roboto"/>
                <a:sym typeface="Roboto"/>
              </a:rPr>
              <a:t>I</a:t>
            </a:r>
            <a:r>
              <a:rPr lang="en" sz="2100">
                <a:latin typeface="Roboto"/>
                <a:ea typeface="Roboto"/>
                <a:cs typeface="Roboto"/>
                <a:sym typeface="Roboto"/>
              </a:rPr>
              <a:t>ntolerance</a:t>
            </a:r>
            <a:r>
              <a:rPr lang="en" sz="2100">
                <a:latin typeface="Roboto"/>
                <a:ea typeface="Roboto"/>
                <a:cs typeface="Roboto"/>
                <a:sym typeface="Roboto"/>
              </a:rPr>
              <a:t> to anticoagulation)</a:t>
            </a:r>
            <a:endParaRPr sz="21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460950" y="260125"/>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Impella Variations</a:t>
            </a:r>
            <a:endParaRPr/>
          </a:p>
        </p:txBody>
      </p:sp>
      <p:pic>
        <p:nvPicPr>
          <p:cNvPr id="117" name="Google Shape;117;p21"/>
          <p:cNvPicPr preferRelativeResize="0"/>
          <p:nvPr/>
        </p:nvPicPr>
        <p:blipFill>
          <a:blip r:embed="rId3">
            <a:alphaModFix/>
          </a:blip>
          <a:stretch>
            <a:fillRect/>
          </a:stretch>
        </p:blipFill>
        <p:spPr>
          <a:xfrm>
            <a:off x="1991025" y="1062825"/>
            <a:ext cx="5161950" cy="3639850"/>
          </a:xfrm>
          <a:prstGeom prst="rect">
            <a:avLst/>
          </a:prstGeom>
          <a:noFill/>
          <a:ln>
            <a:noFill/>
          </a:ln>
        </p:spPr>
      </p:pic>
      <p:sp>
        <p:nvSpPr>
          <p:cNvPr id="118" name="Google Shape;118;p21"/>
          <p:cNvSpPr txBox="1"/>
          <p:nvPr/>
        </p:nvSpPr>
        <p:spPr>
          <a:xfrm>
            <a:off x="592950" y="4702675"/>
            <a:ext cx="7958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t>ECP Impella with 9Fr. at insertion and removal expandable pump generates up to 5 l/min</a:t>
            </a:r>
            <a:endParaRPr sz="1500"/>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