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6" r:id="rId3"/>
    <p:sldMasterId id="2147483678" r:id="rId4"/>
    <p:sldMasterId id="2147483704" r:id="rId5"/>
    <p:sldMasterId id="2147483717" r:id="rId6"/>
  </p:sldMasterIdLst>
  <p:notesMasterIdLst>
    <p:notesMasterId r:id="rId94"/>
  </p:notesMasterIdLst>
  <p:handoutMasterIdLst>
    <p:handoutMasterId r:id="rId95"/>
  </p:handoutMasterIdLst>
  <p:sldIdLst>
    <p:sldId id="5998" r:id="rId7"/>
    <p:sldId id="257" r:id="rId8"/>
    <p:sldId id="259" r:id="rId9"/>
    <p:sldId id="262" r:id="rId10"/>
    <p:sldId id="305" r:id="rId11"/>
    <p:sldId id="304" r:id="rId12"/>
    <p:sldId id="307" r:id="rId13"/>
    <p:sldId id="264" r:id="rId14"/>
    <p:sldId id="265" r:id="rId15"/>
    <p:sldId id="308" r:id="rId16"/>
    <p:sldId id="309" r:id="rId17"/>
    <p:sldId id="310" r:id="rId18"/>
    <p:sldId id="351" r:id="rId19"/>
    <p:sldId id="353" r:id="rId20"/>
    <p:sldId id="1636310947" r:id="rId21"/>
    <p:sldId id="5901" r:id="rId22"/>
    <p:sldId id="5991" r:id="rId23"/>
    <p:sldId id="5987" r:id="rId24"/>
    <p:sldId id="5988" r:id="rId25"/>
    <p:sldId id="5989" r:id="rId26"/>
    <p:sldId id="5990" r:id="rId27"/>
    <p:sldId id="1636310913" r:id="rId28"/>
    <p:sldId id="267" r:id="rId29"/>
    <p:sldId id="256" r:id="rId30"/>
    <p:sldId id="1636310988" r:id="rId31"/>
    <p:sldId id="1636310961" r:id="rId32"/>
    <p:sldId id="306" r:id="rId33"/>
    <p:sldId id="314" r:id="rId34"/>
    <p:sldId id="5995" r:id="rId35"/>
    <p:sldId id="325" r:id="rId36"/>
    <p:sldId id="5953" r:id="rId37"/>
    <p:sldId id="280" r:id="rId38"/>
    <p:sldId id="1636310911" r:id="rId39"/>
    <p:sldId id="1958" r:id="rId40"/>
    <p:sldId id="1636310902" r:id="rId41"/>
    <p:sldId id="261" r:id="rId42"/>
    <p:sldId id="1636310987" r:id="rId43"/>
    <p:sldId id="1636310989" r:id="rId44"/>
    <p:sldId id="354" r:id="rId45"/>
    <p:sldId id="315" r:id="rId46"/>
    <p:sldId id="316" r:id="rId47"/>
    <p:sldId id="318" r:id="rId48"/>
    <p:sldId id="320" r:id="rId49"/>
    <p:sldId id="321" r:id="rId50"/>
    <p:sldId id="322" r:id="rId51"/>
    <p:sldId id="355" r:id="rId52"/>
    <p:sldId id="329" r:id="rId53"/>
    <p:sldId id="363" r:id="rId54"/>
    <p:sldId id="331" r:id="rId55"/>
    <p:sldId id="5997" r:id="rId56"/>
    <p:sldId id="356" r:id="rId57"/>
    <p:sldId id="342" r:id="rId58"/>
    <p:sldId id="343" r:id="rId59"/>
    <p:sldId id="341" r:id="rId60"/>
    <p:sldId id="1636310986" r:id="rId61"/>
    <p:sldId id="333" r:id="rId62"/>
    <p:sldId id="5999" r:id="rId63"/>
    <p:sldId id="335" r:id="rId64"/>
    <p:sldId id="336" r:id="rId65"/>
    <p:sldId id="330" r:id="rId66"/>
    <p:sldId id="287" r:id="rId67"/>
    <p:sldId id="2792" r:id="rId68"/>
    <p:sldId id="1636310990" r:id="rId69"/>
    <p:sldId id="1636310991" r:id="rId70"/>
    <p:sldId id="1636310992" r:id="rId71"/>
    <p:sldId id="357" r:id="rId72"/>
    <p:sldId id="344" r:id="rId73"/>
    <p:sldId id="345" r:id="rId74"/>
    <p:sldId id="346" r:id="rId75"/>
    <p:sldId id="350" r:id="rId76"/>
    <p:sldId id="359" r:id="rId77"/>
    <p:sldId id="364" r:id="rId78"/>
    <p:sldId id="360" r:id="rId79"/>
    <p:sldId id="2217" r:id="rId80"/>
    <p:sldId id="2245" r:id="rId81"/>
    <p:sldId id="2296" r:id="rId82"/>
    <p:sldId id="2221" r:id="rId83"/>
    <p:sldId id="2222" r:id="rId84"/>
    <p:sldId id="2337" r:id="rId85"/>
    <p:sldId id="2316" r:id="rId86"/>
    <p:sldId id="1636310993" r:id="rId87"/>
    <p:sldId id="361" r:id="rId88"/>
    <p:sldId id="1636310996" r:id="rId89"/>
    <p:sldId id="1636310995" r:id="rId90"/>
    <p:sldId id="2772" r:id="rId91"/>
    <p:sldId id="6000" r:id="rId92"/>
    <p:sldId id="362" r:id="rId9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F60"/>
    <a:srgbClr val="29B748"/>
    <a:srgbClr val="E4DC00"/>
    <a:srgbClr val="D41300"/>
    <a:srgbClr val="FDBD00"/>
    <a:srgbClr val="F5E8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p:restoredTop sz="89302"/>
  </p:normalViewPr>
  <p:slideViewPr>
    <p:cSldViewPr snapToGrid="0">
      <p:cViewPr varScale="1">
        <p:scale>
          <a:sx n="172" d="100"/>
          <a:sy n="172" d="100"/>
        </p:scale>
        <p:origin x="8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handoutMaster" Target="handoutMasters/handout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BAB34-8796-29C9-B48A-584FC233B8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7D4D45-7229-785F-5346-8B41F2AD2B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76F180-ACCA-5C40-A1C2-69D64D14EBC7}" type="datetimeFigureOut">
              <a:rPr lang="en-US" smtClean="0"/>
              <a:t>4/2/25</a:t>
            </a:fld>
            <a:endParaRPr lang="en-US"/>
          </a:p>
        </p:txBody>
      </p:sp>
      <p:sp>
        <p:nvSpPr>
          <p:cNvPr id="4" name="Footer Placeholder 3">
            <a:extLst>
              <a:ext uri="{FF2B5EF4-FFF2-40B4-BE49-F238E27FC236}">
                <a16:creationId xmlns:a16="http://schemas.microsoft.com/office/drawing/2014/main" id="{C1BD7815-E296-E314-1639-AC27369F71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950046-33D9-A9BB-5E9F-2FB098B2FD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447328-4E3B-BB47-97A8-2B5DC5898046}" type="slidenum">
              <a:rPr lang="en-US" smtClean="0"/>
              <a:t>‹#›</a:t>
            </a:fld>
            <a:endParaRPr lang="en-US"/>
          </a:p>
        </p:txBody>
      </p:sp>
    </p:spTree>
    <p:extLst>
      <p:ext uri="{BB962C8B-B14F-4D97-AF65-F5344CB8AC3E}">
        <p14:creationId xmlns:p14="http://schemas.microsoft.com/office/powerpoint/2010/main" val="981915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0906B-7AC6-E04C-9CD2-9A6D49FDF6B8}" type="datetimeFigureOut">
              <a:rPr lang="en-US" smtClean="0"/>
              <a:t>4/2/25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9766D-6ADE-8F48-AC02-3CF320B35CD8}" type="slidenum">
              <a:rPr lang="en-US" smtClean="0"/>
              <a:t>‹#›</a:t>
            </a:fld>
            <a:endParaRPr lang="en-US"/>
          </a:p>
        </p:txBody>
      </p:sp>
    </p:spTree>
    <p:extLst>
      <p:ext uri="{BB962C8B-B14F-4D97-AF65-F5344CB8AC3E}">
        <p14:creationId xmlns:p14="http://schemas.microsoft.com/office/powerpoint/2010/main" val="38361756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phase and delayed phase without filling defect</a:t>
            </a:r>
          </a:p>
          <a:p>
            <a:r>
              <a:rPr lang="en-US" dirty="0"/>
              <a:t>3 pulmonary veins – shared ostia</a:t>
            </a:r>
          </a:p>
          <a:p>
            <a:r>
              <a:rPr lang="en-US" dirty="0"/>
              <a:t>4 pulmonary veins</a:t>
            </a:r>
          </a:p>
          <a:p>
            <a:endParaRPr lang="en-US" dirty="0"/>
          </a:p>
          <a:p>
            <a:r>
              <a:rPr lang="en-US" dirty="0"/>
              <a:t>Add MESA risk stratification</a:t>
            </a:r>
          </a:p>
          <a:p>
            <a:r>
              <a:rPr lang="en-US" dirty="0"/>
              <a:t>Add for young patients</a:t>
            </a:r>
          </a:p>
          <a:p>
            <a:r>
              <a:rPr lang="en-US" dirty="0"/>
              <a:t>Add influence of CAC on patient and </a:t>
            </a:r>
            <a:r>
              <a:rPr lang="en-US"/>
              <a:t>physician behavior</a:t>
            </a:r>
            <a:endParaRPr lang="en-US" dirty="0"/>
          </a:p>
        </p:txBody>
      </p:sp>
      <p:sp>
        <p:nvSpPr>
          <p:cNvPr id="5" name="Slide Number Placeholder 4">
            <a:extLst>
              <a:ext uri="{FF2B5EF4-FFF2-40B4-BE49-F238E27FC236}">
                <a16:creationId xmlns:a16="http://schemas.microsoft.com/office/drawing/2014/main" id="{DEDC93CC-55AC-DBC4-4245-C325791C8558}"/>
              </a:ext>
            </a:extLst>
          </p:cNvPr>
          <p:cNvSpPr>
            <a:spLocks noGrp="1"/>
          </p:cNvSpPr>
          <p:nvPr>
            <p:ph type="sldNum" sz="quarter" idx="5"/>
          </p:nvPr>
        </p:nvSpPr>
        <p:spPr/>
        <p:txBody>
          <a:bodyPr/>
          <a:lstStyle/>
          <a:p>
            <a:fld id="{4BE9766D-6ADE-8F48-AC02-3CF320B35CD8}" type="slidenum">
              <a:rPr lang="en-US" smtClean="0"/>
              <a:t>1</a:t>
            </a:fld>
            <a:endParaRPr lang="en-US"/>
          </a:p>
        </p:txBody>
      </p:sp>
    </p:spTree>
    <p:extLst>
      <p:ext uri="{BB962C8B-B14F-4D97-AF65-F5344CB8AC3E}">
        <p14:creationId xmlns:p14="http://schemas.microsoft.com/office/powerpoint/2010/main" val="359670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7916290E-AC5E-4B1B-E760-DA00092FB22D}"/>
              </a:ext>
            </a:extLst>
          </p:cNvPr>
          <p:cNvSpPr>
            <a:spLocks noGrp="1"/>
          </p:cNvSpPr>
          <p:nvPr>
            <p:ph type="sldNum" sz="quarter" idx="5"/>
          </p:nvPr>
        </p:nvSpPr>
        <p:spPr/>
        <p:txBody>
          <a:bodyPr/>
          <a:lstStyle/>
          <a:p>
            <a:fld id="{4BE9766D-6ADE-8F48-AC02-3CF320B35CD8}" type="slidenum">
              <a:rPr lang="en-US" smtClean="0"/>
              <a:t>17</a:t>
            </a:fld>
            <a:endParaRPr lang="en-US"/>
          </a:p>
        </p:txBody>
      </p:sp>
    </p:spTree>
    <p:extLst>
      <p:ext uri="{BB962C8B-B14F-4D97-AF65-F5344CB8AC3E}">
        <p14:creationId xmlns:p14="http://schemas.microsoft.com/office/powerpoint/2010/main" val="245292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0F79D6E1-6AB8-992C-54CC-6CB2C02064AE}"/>
              </a:ext>
            </a:extLst>
          </p:cNvPr>
          <p:cNvSpPr>
            <a:spLocks noGrp="1"/>
          </p:cNvSpPr>
          <p:nvPr>
            <p:ph type="sldNum" sz="quarter" idx="5"/>
          </p:nvPr>
        </p:nvSpPr>
        <p:spPr/>
        <p:txBody>
          <a:bodyPr/>
          <a:lstStyle/>
          <a:p>
            <a:fld id="{4BE9766D-6ADE-8F48-AC02-3CF320B35CD8}" type="slidenum">
              <a:rPr lang="en-US" smtClean="0"/>
              <a:t>18</a:t>
            </a:fld>
            <a:endParaRPr lang="en-US"/>
          </a:p>
        </p:txBody>
      </p:sp>
    </p:spTree>
    <p:extLst>
      <p:ext uri="{BB962C8B-B14F-4D97-AF65-F5344CB8AC3E}">
        <p14:creationId xmlns:p14="http://schemas.microsoft.com/office/powerpoint/2010/main" val="3260111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D58F0F6C-F7F3-67B1-B46B-F5A3748ECB6A}"/>
              </a:ext>
            </a:extLst>
          </p:cNvPr>
          <p:cNvSpPr>
            <a:spLocks noGrp="1"/>
          </p:cNvSpPr>
          <p:nvPr>
            <p:ph type="sldNum" sz="quarter" idx="5"/>
          </p:nvPr>
        </p:nvSpPr>
        <p:spPr/>
        <p:txBody>
          <a:bodyPr/>
          <a:lstStyle/>
          <a:p>
            <a:fld id="{4BE9766D-6ADE-8F48-AC02-3CF320B35CD8}" type="slidenum">
              <a:rPr lang="en-US" smtClean="0"/>
              <a:t>19</a:t>
            </a:fld>
            <a:endParaRPr lang="en-US"/>
          </a:p>
        </p:txBody>
      </p:sp>
    </p:spTree>
    <p:extLst>
      <p:ext uri="{BB962C8B-B14F-4D97-AF65-F5344CB8AC3E}">
        <p14:creationId xmlns:p14="http://schemas.microsoft.com/office/powerpoint/2010/main" val="1401015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CC2CD806-F7B3-887E-B90E-98DC91058F46}"/>
              </a:ext>
            </a:extLst>
          </p:cNvPr>
          <p:cNvSpPr>
            <a:spLocks noGrp="1"/>
          </p:cNvSpPr>
          <p:nvPr>
            <p:ph type="sldNum" sz="quarter" idx="5"/>
          </p:nvPr>
        </p:nvSpPr>
        <p:spPr/>
        <p:txBody>
          <a:bodyPr/>
          <a:lstStyle/>
          <a:p>
            <a:fld id="{4BE9766D-6ADE-8F48-AC02-3CF320B35CD8}" type="slidenum">
              <a:rPr lang="en-US" smtClean="0"/>
              <a:t>20</a:t>
            </a:fld>
            <a:endParaRPr lang="en-US"/>
          </a:p>
        </p:txBody>
      </p:sp>
    </p:spTree>
    <p:extLst>
      <p:ext uri="{BB962C8B-B14F-4D97-AF65-F5344CB8AC3E}">
        <p14:creationId xmlns:p14="http://schemas.microsoft.com/office/powerpoint/2010/main" val="159111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past year</a:t>
            </a:r>
          </a:p>
        </p:txBody>
      </p:sp>
      <p:sp>
        <p:nvSpPr>
          <p:cNvPr id="5" name="Slide Number Placeholder 4">
            <a:extLst>
              <a:ext uri="{FF2B5EF4-FFF2-40B4-BE49-F238E27FC236}">
                <a16:creationId xmlns:a16="http://schemas.microsoft.com/office/drawing/2014/main" id="{4127B3D5-111E-6276-1906-B99F92CA7997}"/>
              </a:ext>
            </a:extLst>
          </p:cNvPr>
          <p:cNvSpPr>
            <a:spLocks noGrp="1"/>
          </p:cNvSpPr>
          <p:nvPr>
            <p:ph type="sldNum" sz="quarter" idx="5"/>
          </p:nvPr>
        </p:nvSpPr>
        <p:spPr/>
        <p:txBody>
          <a:bodyPr/>
          <a:lstStyle/>
          <a:p>
            <a:fld id="{4BE9766D-6ADE-8F48-AC02-3CF320B35CD8}" type="slidenum">
              <a:rPr lang="en-US" smtClean="0"/>
              <a:t>21</a:t>
            </a:fld>
            <a:endParaRPr lang="en-US"/>
          </a:p>
        </p:txBody>
      </p:sp>
    </p:spTree>
    <p:extLst>
      <p:ext uri="{BB962C8B-B14F-4D97-AF65-F5344CB8AC3E}">
        <p14:creationId xmlns:p14="http://schemas.microsoft.com/office/powerpoint/2010/main" val="2381739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CAD-RADS: Coronary Artery Disease - Reporting and Data System classification.</a:t>
            </a:r>
          </a:p>
          <a:p>
            <a:r>
              <a:rPr lang="en-US" dirty="0"/>
              <a:t>A) CAD-RADS 0 : coronary with no plaque or stenosis (0%)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CAD-RADS 1 : there is a small amount of calcified plaque in the proximal segment of the coronary resulting in minimal stenosis (1-24%) (red arrows)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CAD-RADS 2 : there is a small amount of non-calcified plaque in the mid segment of the coronary resulting in mild stenosis (25-49%) (red arrows)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 CAD-RADS 3 : there is a moderate amount of calcified and non-calcified plaque the coronary resulting in moderate stenosis (50-69%)of the mid segment (red arrows)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CAD-RADS 4 : there is a large amount of calcified and non-calcified plaque the coronary resulting in severe stenosis (70-99%) of the mid segment (red arrows)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 CAD-RADS 5 : there is a large amount of calcified and non-calcified plaque the coronary resulting in total occlusion (100%) of the mid segment (red arrows)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A8DC152-3684-2C4B-7566-AF674E1D5934}"/>
              </a:ext>
            </a:extLst>
          </p:cNvPr>
          <p:cNvSpPr>
            <a:spLocks noGrp="1"/>
          </p:cNvSpPr>
          <p:nvPr>
            <p:ph type="sldNum" sz="quarter" idx="5"/>
          </p:nvPr>
        </p:nvSpPr>
        <p:spPr/>
        <p:txBody>
          <a:bodyPr/>
          <a:lstStyle/>
          <a:p>
            <a:fld id="{4BE9766D-6ADE-8F48-AC02-3CF320B35CD8}" type="slidenum">
              <a:rPr lang="en-US" smtClean="0"/>
              <a:t>22</a:t>
            </a:fld>
            <a:endParaRPr lang="en-US"/>
          </a:p>
        </p:txBody>
      </p:sp>
    </p:spTree>
    <p:extLst>
      <p:ext uri="{BB962C8B-B14F-4D97-AF65-F5344CB8AC3E}">
        <p14:creationId xmlns:p14="http://schemas.microsoft.com/office/powerpoint/2010/main" val="2547113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A9610BB-926F-8E7F-1943-A37B0C1A6714}"/>
              </a:ext>
            </a:extLst>
          </p:cNvPr>
          <p:cNvSpPr>
            <a:spLocks noGrp="1"/>
          </p:cNvSpPr>
          <p:nvPr>
            <p:ph type="sldNum" sz="quarter" idx="5"/>
          </p:nvPr>
        </p:nvSpPr>
        <p:spPr/>
        <p:txBody>
          <a:bodyPr/>
          <a:lstStyle/>
          <a:p>
            <a:fld id="{4BE9766D-6ADE-8F48-AC02-3CF320B35CD8}" type="slidenum">
              <a:rPr lang="en-US" smtClean="0"/>
              <a:t>23</a:t>
            </a:fld>
            <a:endParaRPr lang="en-US"/>
          </a:p>
        </p:txBody>
      </p:sp>
    </p:spTree>
    <p:extLst>
      <p:ext uri="{BB962C8B-B14F-4D97-AF65-F5344CB8AC3E}">
        <p14:creationId xmlns:p14="http://schemas.microsoft.com/office/powerpoint/2010/main" val="320121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past year</a:t>
            </a:r>
          </a:p>
        </p:txBody>
      </p:sp>
      <p:sp>
        <p:nvSpPr>
          <p:cNvPr id="5" name="Slide Number Placeholder 4">
            <a:extLst>
              <a:ext uri="{FF2B5EF4-FFF2-40B4-BE49-F238E27FC236}">
                <a16:creationId xmlns:a16="http://schemas.microsoft.com/office/drawing/2014/main" id="{49BAF03F-8042-4E61-1F10-6424666C67E0}"/>
              </a:ext>
            </a:extLst>
          </p:cNvPr>
          <p:cNvSpPr>
            <a:spLocks noGrp="1"/>
          </p:cNvSpPr>
          <p:nvPr>
            <p:ph type="sldNum" sz="quarter" idx="5"/>
          </p:nvPr>
        </p:nvSpPr>
        <p:spPr/>
        <p:txBody>
          <a:bodyPr/>
          <a:lstStyle/>
          <a:p>
            <a:fld id="{4BE9766D-6ADE-8F48-AC02-3CF320B35CD8}" type="slidenum">
              <a:rPr lang="en-US" smtClean="0"/>
              <a:t>25</a:t>
            </a:fld>
            <a:endParaRPr lang="en-US"/>
          </a:p>
        </p:txBody>
      </p:sp>
    </p:spTree>
    <p:extLst>
      <p:ext uri="{BB962C8B-B14F-4D97-AF65-F5344CB8AC3E}">
        <p14:creationId xmlns:p14="http://schemas.microsoft.com/office/powerpoint/2010/main" val="2449841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618ABEDD-695E-FCA0-1AA2-15CF2FA9B466}"/>
              </a:ext>
            </a:extLst>
          </p:cNvPr>
          <p:cNvSpPr>
            <a:spLocks noGrp="1"/>
          </p:cNvSpPr>
          <p:nvPr>
            <p:ph type="sldNum" sz="quarter" idx="5"/>
          </p:nvPr>
        </p:nvSpPr>
        <p:spPr/>
        <p:txBody>
          <a:bodyPr/>
          <a:lstStyle/>
          <a:p>
            <a:fld id="{4BE9766D-6ADE-8F48-AC02-3CF320B35CD8}" type="slidenum">
              <a:rPr lang="en-US" smtClean="0"/>
              <a:t>28</a:t>
            </a:fld>
            <a:endParaRPr lang="en-US"/>
          </a:p>
        </p:txBody>
      </p:sp>
    </p:spTree>
    <p:extLst>
      <p:ext uri="{BB962C8B-B14F-4D97-AF65-F5344CB8AC3E}">
        <p14:creationId xmlns:p14="http://schemas.microsoft.com/office/powerpoint/2010/main" val="2175650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past year</a:t>
            </a:r>
          </a:p>
        </p:txBody>
      </p:sp>
      <p:sp>
        <p:nvSpPr>
          <p:cNvPr id="5" name="Slide Number Placeholder 4">
            <a:extLst>
              <a:ext uri="{FF2B5EF4-FFF2-40B4-BE49-F238E27FC236}">
                <a16:creationId xmlns:a16="http://schemas.microsoft.com/office/drawing/2014/main" id="{A4011105-67A9-3EED-FF88-3AD32D5D0901}"/>
              </a:ext>
            </a:extLst>
          </p:cNvPr>
          <p:cNvSpPr>
            <a:spLocks noGrp="1"/>
          </p:cNvSpPr>
          <p:nvPr>
            <p:ph type="sldNum" sz="quarter" idx="5"/>
          </p:nvPr>
        </p:nvSpPr>
        <p:spPr/>
        <p:txBody>
          <a:bodyPr/>
          <a:lstStyle/>
          <a:p>
            <a:fld id="{4BE9766D-6ADE-8F48-AC02-3CF320B35CD8}" type="slidenum">
              <a:rPr lang="en-US" smtClean="0"/>
              <a:t>29</a:t>
            </a:fld>
            <a:endParaRPr lang="en-US"/>
          </a:p>
        </p:txBody>
      </p:sp>
    </p:spTree>
    <p:extLst>
      <p:ext uri="{BB962C8B-B14F-4D97-AF65-F5344CB8AC3E}">
        <p14:creationId xmlns:p14="http://schemas.microsoft.com/office/powerpoint/2010/main" val="39411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C6571AD9-D8D9-3748-9B98-4D7D4DEF9093}"/>
              </a:ext>
            </a:extLst>
          </p:cNvPr>
          <p:cNvSpPr>
            <a:spLocks noGrp="1"/>
          </p:cNvSpPr>
          <p:nvPr>
            <p:ph type="sldNum" sz="quarter" idx="5"/>
          </p:nvPr>
        </p:nvSpPr>
        <p:spPr/>
        <p:txBody>
          <a:bodyPr/>
          <a:lstStyle/>
          <a:p>
            <a:fld id="{4BE9766D-6ADE-8F48-AC02-3CF320B35CD8}" type="slidenum">
              <a:rPr lang="en-US" smtClean="0"/>
              <a:t>4</a:t>
            </a:fld>
            <a:endParaRPr lang="en-US"/>
          </a:p>
        </p:txBody>
      </p:sp>
    </p:spTree>
    <p:extLst>
      <p:ext uri="{BB962C8B-B14F-4D97-AF65-F5344CB8AC3E}">
        <p14:creationId xmlns:p14="http://schemas.microsoft.com/office/powerpoint/2010/main" val="249955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20 studies reported frequencies of stress-induced myocardial ischemia by various CAC categories.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Up to 50% have CAC ≥ 100</a:t>
            </a:r>
          </a:p>
        </p:txBody>
      </p:sp>
      <p:sp>
        <p:nvSpPr>
          <p:cNvPr id="5" name="Slide Number Placeholder 4">
            <a:extLst>
              <a:ext uri="{FF2B5EF4-FFF2-40B4-BE49-F238E27FC236}">
                <a16:creationId xmlns:a16="http://schemas.microsoft.com/office/drawing/2014/main" id="{C31FE2EE-F018-2D5D-5D55-6436B3CC5AEE}"/>
              </a:ext>
            </a:extLst>
          </p:cNvPr>
          <p:cNvSpPr>
            <a:spLocks noGrp="1"/>
          </p:cNvSpPr>
          <p:nvPr>
            <p:ph type="sldNum" sz="quarter" idx="5"/>
          </p:nvPr>
        </p:nvSpPr>
        <p:spPr/>
        <p:txBody>
          <a:bodyPr/>
          <a:lstStyle/>
          <a:p>
            <a:fld id="{4BE9766D-6ADE-8F48-AC02-3CF320B35CD8}" type="slidenum">
              <a:rPr lang="en-US" smtClean="0"/>
              <a:t>30</a:t>
            </a:fld>
            <a:endParaRPr lang="en-US"/>
          </a:p>
        </p:txBody>
      </p:sp>
    </p:spTree>
    <p:extLst>
      <p:ext uri="{BB962C8B-B14F-4D97-AF65-F5344CB8AC3E}">
        <p14:creationId xmlns:p14="http://schemas.microsoft.com/office/powerpoint/2010/main" val="227378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a:extLst>
              <a:ext uri="{FF2B5EF4-FFF2-40B4-BE49-F238E27FC236}">
                <a16:creationId xmlns:a16="http://schemas.microsoft.com/office/drawing/2014/main" id="{DF97EC3E-6264-ACA0-0A9C-B9C0089E5AEC}"/>
              </a:ext>
            </a:extLst>
          </p:cNvPr>
          <p:cNvSpPr>
            <a:spLocks noGrp="1"/>
          </p:cNvSpPr>
          <p:nvPr>
            <p:ph type="sldNum" sz="quarter" idx="5"/>
          </p:nvPr>
        </p:nvSpPr>
        <p:spPr/>
        <p:txBody>
          <a:bodyPr/>
          <a:lstStyle/>
          <a:p>
            <a:fld id="{4BE9766D-6ADE-8F48-AC02-3CF320B35CD8}" type="slidenum">
              <a:rPr lang="en-US" smtClean="0"/>
              <a:t>31</a:t>
            </a:fld>
            <a:endParaRPr lang="en-US"/>
          </a:p>
        </p:txBody>
      </p:sp>
    </p:spTree>
    <p:extLst>
      <p:ext uri="{BB962C8B-B14F-4D97-AF65-F5344CB8AC3E}">
        <p14:creationId xmlns:p14="http://schemas.microsoft.com/office/powerpoint/2010/main" val="2502687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box</a:t>
            </a:r>
          </a:p>
          <a:p>
            <a:endParaRPr lang="en-US" dirty="0"/>
          </a:p>
          <a:p>
            <a:r>
              <a:rPr lang="en-US" dirty="0"/>
              <a:t>Stable chest pain (or dyspnea) and intermediate pretest probability for obstructive coronary artery disease were randomized to FT (exercise electrocardiography, nuclear stress, or stress echocardiography) or anatomic testing.</a:t>
            </a:r>
          </a:p>
          <a:p>
            <a:r>
              <a:rPr lang="en-US" dirty="0"/>
              <a:t>We evaluated those who underwent CAC testing as part of the anatomic evaluation (n=4209) and compared that with results of FT (n=4602). </a:t>
            </a:r>
          </a:p>
          <a:p>
            <a:endParaRPr lang="en-US" dirty="0"/>
          </a:p>
          <a:p>
            <a:r>
              <a:rPr lang="en-US" dirty="0"/>
              <a:t>During the median follow-up of 26.1 months. Event rate 3% in both arms</a:t>
            </a:r>
          </a:p>
          <a:p>
            <a:endParaRPr lang="en-US" dirty="0"/>
          </a:p>
          <a:p>
            <a:r>
              <a:rPr lang="en-US" sz="1200" kern="1200" dirty="0">
                <a:solidFill>
                  <a:schemeClr val="tx1"/>
                </a:solidFill>
                <a:effectLst/>
                <a:latin typeface="+mn-lt"/>
                <a:ea typeface="+mn-ea"/>
                <a:cs typeface="+mn-cs"/>
              </a:rPr>
              <a:t>3263 (67.5%)</a:t>
            </a:r>
          </a:p>
          <a:p>
            <a:r>
              <a:rPr lang="en-US" sz="1200" kern="1200" dirty="0">
                <a:solidFill>
                  <a:schemeClr val="tx1"/>
                </a:solidFill>
                <a:effectLst/>
                <a:latin typeface="+mn-lt"/>
                <a:ea typeface="+mn-ea"/>
                <a:cs typeface="+mn-cs"/>
              </a:rPr>
              <a:t>underwent nuclear stress testing, 1083 (22.4%)</a:t>
            </a:r>
          </a:p>
          <a:p>
            <a:r>
              <a:rPr lang="en-US" sz="1200" kern="1200" dirty="0">
                <a:solidFill>
                  <a:schemeClr val="tx1"/>
                </a:solidFill>
                <a:effectLst/>
                <a:latin typeface="+mn-lt"/>
                <a:ea typeface="+mn-ea"/>
                <a:cs typeface="+mn-cs"/>
              </a:rPr>
              <a:t>stress echocardiography, and 491 (10.2%)</a:t>
            </a:r>
          </a:p>
          <a:p>
            <a:endParaRPr lang="en-US" dirty="0"/>
          </a:p>
        </p:txBody>
      </p:sp>
      <p:sp>
        <p:nvSpPr>
          <p:cNvPr id="4" name="Slide Number Placeholder 3"/>
          <p:cNvSpPr>
            <a:spLocks noGrp="1"/>
          </p:cNvSpPr>
          <p:nvPr>
            <p:ph type="sldNum" sz="quarter" idx="5"/>
          </p:nvPr>
        </p:nvSpPr>
        <p:spPr/>
        <p:txBody>
          <a:bodyPr/>
          <a:lstStyle/>
          <a:p>
            <a:fld id="{4BE9766D-6ADE-8F48-AC02-3CF320B35CD8}" type="slidenum">
              <a:rPr lang="en-US" smtClean="0"/>
              <a:t>32</a:t>
            </a:fld>
            <a:endParaRPr lang="en-US"/>
          </a:p>
        </p:txBody>
      </p:sp>
    </p:spTree>
    <p:extLst>
      <p:ext uri="{BB962C8B-B14F-4D97-AF65-F5344CB8AC3E}">
        <p14:creationId xmlns:p14="http://schemas.microsoft.com/office/powerpoint/2010/main" val="3392053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noTextEdit="1"/>
          </p:cNvSpPr>
          <p:nvPr>
            <p:ph type="sldImg"/>
          </p:nvPr>
        </p:nvSpPr>
        <p:spPr>
          <a:xfrm>
            <a:off x="381000" y="685800"/>
            <a:ext cx="6096000" cy="3429000"/>
          </a:xfrm>
          <a:ln/>
        </p:spPr>
      </p:sp>
      <p:sp>
        <p:nvSpPr>
          <p:cNvPr id="218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endParaRPr>
          </a:p>
        </p:txBody>
      </p:sp>
      <p:sp>
        <p:nvSpPr>
          <p:cNvPr id="2" name="Slide Number Placeholder 1">
            <a:extLst>
              <a:ext uri="{FF2B5EF4-FFF2-40B4-BE49-F238E27FC236}">
                <a16:creationId xmlns:a16="http://schemas.microsoft.com/office/drawing/2014/main" id="{5229AA74-0E03-304F-08FE-8088B3568F01}"/>
              </a:ext>
            </a:extLst>
          </p:cNvPr>
          <p:cNvSpPr>
            <a:spLocks noGrp="1"/>
          </p:cNvSpPr>
          <p:nvPr>
            <p:ph type="sldNum" sz="quarter" idx="5"/>
          </p:nvPr>
        </p:nvSpPr>
        <p:spPr/>
        <p:txBody>
          <a:bodyPr/>
          <a:lstStyle/>
          <a:p>
            <a:fld id="{4BE9766D-6ADE-8F48-AC02-3CF320B35CD8}" type="slidenum">
              <a:rPr lang="en-US" smtClean="0"/>
              <a:t>35</a:t>
            </a:fld>
            <a:endParaRPr lang="en-US"/>
          </a:p>
        </p:txBody>
      </p:sp>
    </p:spTree>
    <p:extLst>
      <p:ext uri="{BB962C8B-B14F-4D97-AF65-F5344CB8AC3E}">
        <p14:creationId xmlns:p14="http://schemas.microsoft.com/office/powerpoint/2010/main" val="2148720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The clinical indications for FFR-CT. (B) Degree of stenosis on CCTA in patients referred for FFR-CT. (C) Diagnostic accuracy of FFR-CT for any CCTA stenosis in comparison with invasive FFR. (D) Cost of FFR-CT strategy and different stress imaging pathways as per Supplemental Figure 1 and Supplemental Table 4. CCTA ¼ coronary computed tomographic angiography; CMR ¼ cardiac magnetic resonance; CP ¼ chest pain; FFR-CT ¼ fractional flow reserve–computed tomography; NPV ¼ negative predictive value; PPV ¼ positive predictive value; SOB ¼ shortness of breath; SPECT ¼ single photon emission computed tomography.</a:t>
            </a:r>
          </a:p>
        </p:txBody>
      </p:sp>
      <p:sp>
        <p:nvSpPr>
          <p:cNvPr id="4" name="Slide Number Placeholder 3"/>
          <p:cNvSpPr>
            <a:spLocks noGrp="1"/>
          </p:cNvSpPr>
          <p:nvPr>
            <p:ph type="sldNum" sz="quarter" idx="5"/>
          </p:nvPr>
        </p:nvSpPr>
        <p:spPr/>
        <p:txBody>
          <a:bodyPr/>
          <a:lstStyle/>
          <a:p>
            <a:fld id="{4BE9766D-6ADE-8F48-AC02-3CF320B35CD8}" type="slidenum">
              <a:rPr lang="en-US" smtClean="0"/>
              <a:t>38</a:t>
            </a:fld>
            <a:endParaRPr lang="en-US"/>
          </a:p>
        </p:txBody>
      </p:sp>
    </p:spTree>
    <p:extLst>
      <p:ext uri="{BB962C8B-B14F-4D97-AF65-F5344CB8AC3E}">
        <p14:creationId xmlns:p14="http://schemas.microsoft.com/office/powerpoint/2010/main" val="112363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13EAE6D7-F102-2DED-2EBA-FB4A705FC1AB}"/>
              </a:ext>
            </a:extLst>
          </p:cNvPr>
          <p:cNvSpPr>
            <a:spLocks noGrp="1"/>
          </p:cNvSpPr>
          <p:nvPr>
            <p:ph type="sldNum" sz="quarter" idx="5"/>
          </p:nvPr>
        </p:nvSpPr>
        <p:spPr/>
        <p:txBody>
          <a:bodyPr/>
          <a:lstStyle/>
          <a:p>
            <a:fld id="{4BE9766D-6ADE-8F48-AC02-3CF320B35CD8}" type="slidenum">
              <a:rPr lang="en-US" smtClean="0"/>
              <a:t>39</a:t>
            </a:fld>
            <a:endParaRPr lang="en-US"/>
          </a:p>
        </p:txBody>
      </p:sp>
    </p:spTree>
    <p:extLst>
      <p:ext uri="{BB962C8B-B14F-4D97-AF65-F5344CB8AC3E}">
        <p14:creationId xmlns:p14="http://schemas.microsoft.com/office/powerpoint/2010/main" val="203579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2060"/>
                </a:solidFill>
                <a:latin typeface="Montserrat" pitchFamily="2" charset="77"/>
              </a:rPr>
              <a:t>Beyond presence vs. absence of plaque</a:t>
            </a:r>
            <a:endParaRPr lang="en-US"/>
          </a:p>
        </p:txBody>
      </p:sp>
      <p:sp>
        <p:nvSpPr>
          <p:cNvPr id="5" name="Slide Number Placeholder 4">
            <a:extLst>
              <a:ext uri="{FF2B5EF4-FFF2-40B4-BE49-F238E27FC236}">
                <a16:creationId xmlns:a16="http://schemas.microsoft.com/office/drawing/2014/main" id="{2A72B2DA-0D5B-6F37-5D89-4A895315E03B}"/>
              </a:ext>
            </a:extLst>
          </p:cNvPr>
          <p:cNvSpPr>
            <a:spLocks noGrp="1"/>
          </p:cNvSpPr>
          <p:nvPr>
            <p:ph type="sldNum" sz="quarter" idx="5"/>
          </p:nvPr>
        </p:nvSpPr>
        <p:spPr/>
        <p:txBody>
          <a:bodyPr/>
          <a:lstStyle/>
          <a:p>
            <a:fld id="{4BE9766D-6ADE-8F48-AC02-3CF320B35CD8}" type="slidenum">
              <a:rPr lang="en-US" smtClean="0"/>
              <a:t>40</a:t>
            </a:fld>
            <a:endParaRPr lang="en-US"/>
          </a:p>
        </p:txBody>
      </p:sp>
    </p:spTree>
    <p:extLst>
      <p:ext uri="{BB962C8B-B14F-4D97-AF65-F5344CB8AC3E}">
        <p14:creationId xmlns:p14="http://schemas.microsoft.com/office/powerpoint/2010/main" val="4135659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2060"/>
                </a:solidFill>
                <a:latin typeface="Montserrat" pitchFamily="2" charset="77"/>
              </a:rPr>
              <a:t>Beyond presence vs. absence of plaque</a:t>
            </a:r>
            <a:endParaRPr lang="en-US"/>
          </a:p>
        </p:txBody>
      </p:sp>
      <p:sp>
        <p:nvSpPr>
          <p:cNvPr id="5" name="Slide Number Placeholder 4">
            <a:extLst>
              <a:ext uri="{FF2B5EF4-FFF2-40B4-BE49-F238E27FC236}">
                <a16:creationId xmlns:a16="http://schemas.microsoft.com/office/drawing/2014/main" id="{38993043-773C-EEC6-8993-02416F601A6F}"/>
              </a:ext>
            </a:extLst>
          </p:cNvPr>
          <p:cNvSpPr>
            <a:spLocks noGrp="1"/>
          </p:cNvSpPr>
          <p:nvPr>
            <p:ph type="sldNum" sz="quarter" idx="5"/>
          </p:nvPr>
        </p:nvSpPr>
        <p:spPr/>
        <p:txBody>
          <a:bodyPr/>
          <a:lstStyle/>
          <a:p>
            <a:fld id="{4BE9766D-6ADE-8F48-AC02-3CF320B35CD8}" type="slidenum">
              <a:rPr lang="en-US" smtClean="0"/>
              <a:t>41</a:t>
            </a:fld>
            <a:endParaRPr lang="en-US"/>
          </a:p>
        </p:txBody>
      </p:sp>
    </p:spTree>
    <p:extLst>
      <p:ext uri="{BB962C8B-B14F-4D97-AF65-F5344CB8AC3E}">
        <p14:creationId xmlns:p14="http://schemas.microsoft.com/office/powerpoint/2010/main" val="405413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0046B2B-C2C5-08E6-F798-708CD54E070C}"/>
              </a:ext>
            </a:extLst>
          </p:cNvPr>
          <p:cNvSpPr>
            <a:spLocks noGrp="1"/>
          </p:cNvSpPr>
          <p:nvPr>
            <p:ph type="sldNum" sz="quarter" idx="5"/>
          </p:nvPr>
        </p:nvSpPr>
        <p:spPr/>
        <p:txBody>
          <a:bodyPr/>
          <a:lstStyle/>
          <a:p>
            <a:fld id="{4BE9766D-6ADE-8F48-AC02-3CF320B35CD8}" type="slidenum">
              <a:rPr lang="en-US" smtClean="0"/>
              <a:t>42</a:t>
            </a:fld>
            <a:endParaRPr lang="en-US"/>
          </a:p>
        </p:txBody>
      </p:sp>
    </p:spTree>
    <p:extLst>
      <p:ext uri="{BB962C8B-B14F-4D97-AF65-F5344CB8AC3E}">
        <p14:creationId xmlns:p14="http://schemas.microsoft.com/office/powerpoint/2010/main" val="812517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2060"/>
                </a:solidFill>
                <a:latin typeface="Montserrat" pitchFamily="2" charset="77"/>
              </a:rPr>
              <a:t>Beyond presence vs. absence of plaque</a:t>
            </a:r>
          </a:p>
          <a:p>
            <a:endParaRPr lang="en-US" sz="1200" b="1">
              <a:solidFill>
                <a:srgbClr val="002060"/>
              </a:solidFill>
              <a:latin typeface="Montserrat" pitchFamily="2" charset="77"/>
            </a:endParaRPr>
          </a:p>
          <a:p>
            <a:r>
              <a:rPr lang="en-US" sz="1200" b="1">
                <a:solidFill>
                  <a:srgbClr val="002060"/>
                </a:solidFill>
                <a:latin typeface="Montserrat" pitchFamily="2" charset="77"/>
              </a:rPr>
              <a:t>CAC with CTA</a:t>
            </a:r>
            <a:endParaRPr lang="en-US"/>
          </a:p>
        </p:txBody>
      </p:sp>
      <p:sp>
        <p:nvSpPr>
          <p:cNvPr id="5" name="Slide Number Placeholder 4">
            <a:extLst>
              <a:ext uri="{FF2B5EF4-FFF2-40B4-BE49-F238E27FC236}">
                <a16:creationId xmlns:a16="http://schemas.microsoft.com/office/drawing/2014/main" id="{1F4F5A69-98EC-B28F-D584-2AF754EE6141}"/>
              </a:ext>
            </a:extLst>
          </p:cNvPr>
          <p:cNvSpPr>
            <a:spLocks noGrp="1"/>
          </p:cNvSpPr>
          <p:nvPr>
            <p:ph type="sldNum" sz="quarter" idx="5"/>
          </p:nvPr>
        </p:nvSpPr>
        <p:spPr/>
        <p:txBody>
          <a:bodyPr/>
          <a:lstStyle/>
          <a:p>
            <a:fld id="{4BE9766D-6ADE-8F48-AC02-3CF320B35CD8}" type="slidenum">
              <a:rPr lang="en-US" smtClean="0"/>
              <a:t>45</a:t>
            </a:fld>
            <a:endParaRPr lang="en-US"/>
          </a:p>
        </p:txBody>
      </p:sp>
    </p:spTree>
    <p:extLst>
      <p:ext uri="{BB962C8B-B14F-4D97-AF65-F5344CB8AC3E}">
        <p14:creationId xmlns:p14="http://schemas.microsoft.com/office/powerpoint/2010/main" val="363576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6E87DB8C-0AAE-95CB-4F14-F5E4C1959905}"/>
              </a:ext>
            </a:extLst>
          </p:cNvPr>
          <p:cNvSpPr>
            <a:spLocks noGrp="1"/>
          </p:cNvSpPr>
          <p:nvPr>
            <p:ph type="sldNum" sz="quarter" idx="5"/>
          </p:nvPr>
        </p:nvSpPr>
        <p:spPr/>
        <p:txBody>
          <a:bodyPr/>
          <a:lstStyle/>
          <a:p>
            <a:fld id="{4BE9766D-6ADE-8F48-AC02-3CF320B35CD8}" type="slidenum">
              <a:rPr lang="en-US" smtClean="0"/>
              <a:t>5</a:t>
            </a:fld>
            <a:endParaRPr lang="en-US"/>
          </a:p>
        </p:txBody>
      </p:sp>
    </p:spTree>
    <p:extLst>
      <p:ext uri="{BB962C8B-B14F-4D97-AF65-F5344CB8AC3E}">
        <p14:creationId xmlns:p14="http://schemas.microsoft.com/office/powerpoint/2010/main" val="3653312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7DFD4103-99CB-0A0A-BB6E-C7309A4C2B45}"/>
              </a:ext>
            </a:extLst>
          </p:cNvPr>
          <p:cNvSpPr>
            <a:spLocks noGrp="1"/>
          </p:cNvSpPr>
          <p:nvPr>
            <p:ph type="sldNum" sz="quarter" idx="5"/>
          </p:nvPr>
        </p:nvSpPr>
        <p:spPr/>
        <p:txBody>
          <a:bodyPr/>
          <a:lstStyle/>
          <a:p>
            <a:fld id="{4BE9766D-6ADE-8F48-AC02-3CF320B35CD8}" type="slidenum">
              <a:rPr lang="en-US" smtClean="0"/>
              <a:t>46</a:t>
            </a:fld>
            <a:endParaRPr lang="en-US"/>
          </a:p>
        </p:txBody>
      </p:sp>
    </p:spTree>
    <p:extLst>
      <p:ext uri="{BB962C8B-B14F-4D97-AF65-F5344CB8AC3E}">
        <p14:creationId xmlns:p14="http://schemas.microsoft.com/office/powerpoint/2010/main" val="904944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12121"/>
                </a:solidFill>
                <a:latin typeface="system-ui"/>
              </a:rPr>
              <a:t>The</a:t>
            </a:r>
            <a:r>
              <a:rPr lang="en-US" b="0" i="0">
                <a:solidFill>
                  <a:srgbClr val="212121"/>
                </a:solidFill>
                <a:effectLst/>
                <a:latin typeface="system-ui"/>
              </a:rPr>
              <a:t> cohort included 3242 patients followed for the primary outcome of cardiovascular death or myocardial infarction for a median of 3.6 (2.1-5.0) years. </a:t>
            </a:r>
            <a:endParaRPr lang="en-US"/>
          </a:p>
        </p:txBody>
      </p:sp>
      <p:sp>
        <p:nvSpPr>
          <p:cNvPr id="5" name="Slide Number Placeholder 4">
            <a:extLst>
              <a:ext uri="{FF2B5EF4-FFF2-40B4-BE49-F238E27FC236}">
                <a16:creationId xmlns:a16="http://schemas.microsoft.com/office/drawing/2014/main" id="{11F2EC86-7DC6-B0D1-DE2D-13D0180AE554}"/>
              </a:ext>
            </a:extLst>
          </p:cNvPr>
          <p:cNvSpPr>
            <a:spLocks noGrp="1"/>
          </p:cNvSpPr>
          <p:nvPr>
            <p:ph type="sldNum" sz="quarter" idx="5"/>
          </p:nvPr>
        </p:nvSpPr>
        <p:spPr/>
        <p:txBody>
          <a:bodyPr/>
          <a:lstStyle/>
          <a:p>
            <a:fld id="{4BE9766D-6ADE-8F48-AC02-3CF320B35CD8}" type="slidenum">
              <a:rPr lang="en-US" smtClean="0"/>
              <a:t>47</a:t>
            </a:fld>
            <a:endParaRPr lang="en-US"/>
          </a:p>
        </p:txBody>
      </p:sp>
    </p:spTree>
    <p:extLst>
      <p:ext uri="{BB962C8B-B14F-4D97-AF65-F5344CB8AC3E}">
        <p14:creationId xmlns:p14="http://schemas.microsoft.com/office/powerpoint/2010/main" val="3968230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Roboto" panose="02000000000000000000" pitchFamily="2" charset="0"/>
              </a:rPr>
              <a:t>23,759 symptomatic patients from the Western Denmark Heart Registry </a:t>
            </a:r>
          </a:p>
          <a:p>
            <a:endParaRPr lang="en-US" b="0" i="0">
              <a:solidFill>
                <a:srgbClr val="333333"/>
              </a:solidFill>
              <a:effectLst/>
              <a:latin typeface="Roboto" panose="02000000000000000000" pitchFamily="2" charset="0"/>
            </a:endParaRPr>
          </a:p>
          <a:p>
            <a:r>
              <a:rPr lang="en-US" b="0" i="0">
                <a:solidFill>
                  <a:srgbClr val="333333"/>
                </a:solidFill>
                <a:effectLst/>
                <a:latin typeface="Roboto" panose="02000000000000000000" pitchFamily="2" charset="0"/>
              </a:rPr>
              <a:t>Median follow-up 4.3 years</a:t>
            </a:r>
            <a:endParaRPr lang="en-US"/>
          </a:p>
        </p:txBody>
      </p:sp>
      <p:sp>
        <p:nvSpPr>
          <p:cNvPr id="5" name="Slide Number Placeholder 4">
            <a:extLst>
              <a:ext uri="{FF2B5EF4-FFF2-40B4-BE49-F238E27FC236}">
                <a16:creationId xmlns:a16="http://schemas.microsoft.com/office/drawing/2014/main" id="{EDB4A630-E73B-D7D1-EF93-934CAB8B7686}"/>
              </a:ext>
            </a:extLst>
          </p:cNvPr>
          <p:cNvSpPr>
            <a:spLocks noGrp="1"/>
          </p:cNvSpPr>
          <p:nvPr>
            <p:ph type="sldNum" sz="quarter" idx="5"/>
          </p:nvPr>
        </p:nvSpPr>
        <p:spPr/>
        <p:txBody>
          <a:bodyPr/>
          <a:lstStyle/>
          <a:p>
            <a:fld id="{4BE9766D-6ADE-8F48-AC02-3CF320B35CD8}" type="slidenum">
              <a:rPr lang="en-US" smtClean="0"/>
              <a:t>48</a:t>
            </a:fld>
            <a:endParaRPr lang="en-US"/>
          </a:p>
        </p:txBody>
      </p:sp>
    </p:spTree>
    <p:extLst>
      <p:ext uri="{BB962C8B-B14F-4D97-AF65-F5344CB8AC3E}">
        <p14:creationId xmlns:p14="http://schemas.microsoft.com/office/powerpoint/2010/main" val="4032482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causes of death during follow-up were not available.</a:t>
            </a:r>
          </a:p>
          <a:p>
            <a:endParaRPr lang="en-US"/>
          </a:p>
          <a:p>
            <a:r>
              <a:rPr lang="en-US"/>
              <a:t>The Copenhagen General Population Study (CGPS), initiated in 2003, is a cohort study of persons invited from the greater Copenhagen area, where coronary CTA was added to the research protocol in 2010 (20, 21). From February 2010 and onward, persons in the CGPS could opt for a research coronary CTA examination at </a:t>
            </a:r>
            <a:r>
              <a:rPr lang="en-US" err="1"/>
              <a:t>Rigshospitalet</a:t>
            </a:r>
            <a:r>
              <a:rPr lang="en-US"/>
              <a:t> in Denmark.</a:t>
            </a:r>
          </a:p>
          <a:p>
            <a:endParaRPr lang="en-US"/>
          </a:p>
          <a:p>
            <a:r>
              <a:rPr lang="en-US"/>
              <a:t>Analyses were adjusted for sex, age, arterial hypertension, hypercholesterolemia, current smoking, overweight or obesity, diabetes, aspirin, statin, education level, and income class.</a:t>
            </a:r>
          </a:p>
        </p:txBody>
      </p:sp>
      <p:sp>
        <p:nvSpPr>
          <p:cNvPr id="5" name="Slide Number Placeholder 4">
            <a:extLst>
              <a:ext uri="{FF2B5EF4-FFF2-40B4-BE49-F238E27FC236}">
                <a16:creationId xmlns:a16="http://schemas.microsoft.com/office/drawing/2014/main" id="{4F37308C-526F-4342-5500-73C5FBC0F489}"/>
              </a:ext>
            </a:extLst>
          </p:cNvPr>
          <p:cNvSpPr>
            <a:spLocks noGrp="1"/>
          </p:cNvSpPr>
          <p:nvPr>
            <p:ph type="sldNum" sz="quarter" idx="5"/>
          </p:nvPr>
        </p:nvSpPr>
        <p:spPr/>
        <p:txBody>
          <a:bodyPr/>
          <a:lstStyle/>
          <a:p>
            <a:fld id="{4BE9766D-6ADE-8F48-AC02-3CF320B35CD8}" type="slidenum">
              <a:rPr lang="en-US" smtClean="0"/>
              <a:t>49</a:t>
            </a:fld>
            <a:endParaRPr lang="en-US"/>
          </a:p>
        </p:txBody>
      </p:sp>
    </p:spTree>
    <p:extLst>
      <p:ext uri="{BB962C8B-B14F-4D97-AF65-F5344CB8AC3E}">
        <p14:creationId xmlns:p14="http://schemas.microsoft.com/office/powerpoint/2010/main" val="3002703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A21C3AF8-8521-6755-157A-575C29300ACA}"/>
              </a:ext>
            </a:extLst>
          </p:cNvPr>
          <p:cNvSpPr>
            <a:spLocks noGrp="1"/>
          </p:cNvSpPr>
          <p:nvPr>
            <p:ph type="sldNum" sz="quarter" idx="5"/>
          </p:nvPr>
        </p:nvSpPr>
        <p:spPr/>
        <p:txBody>
          <a:bodyPr/>
          <a:lstStyle/>
          <a:p>
            <a:fld id="{4BE9766D-6ADE-8F48-AC02-3CF320B35CD8}" type="slidenum">
              <a:rPr lang="en-US" smtClean="0"/>
              <a:t>50</a:t>
            </a:fld>
            <a:endParaRPr lang="en-US"/>
          </a:p>
        </p:txBody>
      </p:sp>
    </p:spTree>
    <p:extLst>
      <p:ext uri="{BB962C8B-B14F-4D97-AF65-F5344CB8AC3E}">
        <p14:creationId xmlns:p14="http://schemas.microsoft.com/office/powerpoint/2010/main" val="1018630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568C9DBC-127F-9C1D-1AD6-076B72F694A3}"/>
              </a:ext>
            </a:extLst>
          </p:cNvPr>
          <p:cNvSpPr>
            <a:spLocks noGrp="1"/>
          </p:cNvSpPr>
          <p:nvPr>
            <p:ph type="sldNum" sz="quarter" idx="5"/>
          </p:nvPr>
        </p:nvSpPr>
        <p:spPr/>
        <p:txBody>
          <a:bodyPr/>
          <a:lstStyle/>
          <a:p>
            <a:fld id="{4BE9766D-6ADE-8F48-AC02-3CF320B35CD8}" type="slidenum">
              <a:rPr lang="en-US" smtClean="0"/>
              <a:t>51</a:t>
            </a:fld>
            <a:endParaRPr lang="en-US"/>
          </a:p>
        </p:txBody>
      </p:sp>
    </p:spTree>
    <p:extLst>
      <p:ext uri="{BB962C8B-B14F-4D97-AF65-F5344CB8AC3E}">
        <p14:creationId xmlns:p14="http://schemas.microsoft.com/office/powerpoint/2010/main" val="160066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E3C20F25-8C28-E84C-A855-D96698BECF93}"/>
              </a:ext>
            </a:extLst>
          </p:cNvPr>
          <p:cNvSpPr>
            <a:spLocks noGrp="1"/>
          </p:cNvSpPr>
          <p:nvPr>
            <p:ph type="sldNum" sz="quarter" idx="5"/>
          </p:nvPr>
        </p:nvSpPr>
        <p:spPr/>
        <p:txBody>
          <a:bodyPr/>
          <a:lstStyle/>
          <a:p>
            <a:fld id="{4BE9766D-6ADE-8F48-AC02-3CF320B35CD8}" type="slidenum">
              <a:rPr lang="en-US" smtClean="0"/>
              <a:t>52</a:t>
            </a:fld>
            <a:endParaRPr lang="en-US"/>
          </a:p>
        </p:txBody>
      </p:sp>
    </p:spTree>
    <p:extLst>
      <p:ext uri="{BB962C8B-B14F-4D97-AF65-F5344CB8AC3E}">
        <p14:creationId xmlns:p14="http://schemas.microsoft.com/office/powerpoint/2010/main" val="3773977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C1BEC27E-BF9D-8E82-3C26-D676351F7A46}"/>
              </a:ext>
            </a:extLst>
          </p:cNvPr>
          <p:cNvSpPr>
            <a:spLocks noGrp="1"/>
          </p:cNvSpPr>
          <p:nvPr>
            <p:ph type="sldNum" sz="quarter" idx="5"/>
          </p:nvPr>
        </p:nvSpPr>
        <p:spPr/>
        <p:txBody>
          <a:bodyPr/>
          <a:lstStyle/>
          <a:p>
            <a:fld id="{4BE9766D-6ADE-8F48-AC02-3CF320B35CD8}" type="slidenum">
              <a:rPr lang="en-US" smtClean="0"/>
              <a:t>53</a:t>
            </a:fld>
            <a:endParaRPr lang="en-US"/>
          </a:p>
        </p:txBody>
      </p:sp>
    </p:spTree>
    <p:extLst>
      <p:ext uri="{BB962C8B-B14F-4D97-AF65-F5344CB8AC3E}">
        <p14:creationId xmlns:p14="http://schemas.microsoft.com/office/powerpoint/2010/main" val="3904715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pt-BR" sz="1200" b="1" err="1">
                <a:latin typeface="Calibri" panose="020F0502020204030204" pitchFamily="34" charset="0"/>
                <a:cs typeface="Calibri" panose="020F0502020204030204" pitchFamily="34" charset="0"/>
              </a:rPr>
              <a:t>Inclusion</a:t>
            </a:r>
            <a:r>
              <a:rPr lang="pt-BR" sz="1200" b="1">
                <a:latin typeface="Calibri" panose="020F0502020204030204" pitchFamily="34" charset="0"/>
                <a:cs typeface="Calibri" panose="020F0502020204030204" pitchFamily="34" charset="0"/>
              </a:rPr>
              <a:t> </a:t>
            </a:r>
            <a:r>
              <a:rPr lang="pt-BR" sz="1200" b="1" err="1">
                <a:latin typeface="Calibri" panose="020F0502020204030204" pitchFamily="34" charset="0"/>
                <a:cs typeface="Calibri" panose="020F0502020204030204" pitchFamily="34" charset="0"/>
              </a:rPr>
              <a:t>criteria</a:t>
            </a:r>
            <a:r>
              <a:rPr lang="pt-BR" sz="1200" b="1">
                <a:latin typeface="Calibri" panose="020F0502020204030204" pitchFamily="34" charset="0"/>
                <a:cs typeface="Calibri" panose="020F0502020204030204" pitchFamily="34" charset="0"/>
              </a:rPr>
              <a:t>:</a:t>
            </a:r>
          </a:p>
          <a:p>
            <a:pPr>
              <a:lnSpc>
                <a:spcPct val="170000"/>
              </a:lnSpc>
            </a:pPr>
            <a:r>
              <a:rPr lang="pt-BR" sz="1200">
                <a:latin typeface="Calibri" panose="020F0502020204030204" pitchFamily="34" charset="0"/>
                <a:cs typeface="Calibri" panose="020F0502020204030204" pitchFamily="34" charset="0"/>
              </a:rPr>
              <a:t>1. Age ≥ 50 (</a:t>
            </a:r>
            <a:r>
              <a:rPr lang="pt-BR" sz="1200" err="1">
                <a:latin typeface="Calibri" panose="020F0502020204030204" pitchFamily="34" charset="0"/>
                <a:cs typeface="Calibri" panose="020F0502020204030204" pitchFamily="34" charset="0"/>
              </a:rPr>
              <a:t>men</a:t>
            </a:r>
            <a:r>
              <a:rPr lang="pt-BR" sz="1200">
                <a:latin typeface="Calibri" panose="020F0502020204030204" pitchFamily="34" charset="0"/>
                <a:cs typeface="Calibri" panose="020F0502020204030204" pitchFamily="34" charset="0"/>
              </a:rPr>
              <a:t>), ≥ 55 (</a:t>
            </a:r>
            <a:r>
              <a:rPr lang="pt-BR" sz="1200" err="1">
                <a:latin typeface="Calibri" panose="020F0502020204030204" pitchFamily="34" charset="0"/>
                <a:cs typeface="Calibri" panose="020F0502020204030204" pitchFamily="34" charset="0"/>
              </a:rPr>
              <a:t>women</a:t>
            </a:r>
            <a:r>
              <a:rPr lang="pt-BR" sz="1200">
                <a:latin typeface="Calibri" panose="020F0502020204030204" pitchFamily="34" charset="0"/>
                <a:cs typeface="Calibri" panose="020F0502020204030204" pitchFamily="34" charset="0"/>
              </a:rPr>
              <a:t>)</a:t>
            </a:r>
          </a:p>
          <a:p>
            <a:pPr>
              <a:lnSpc>
                <a:spcPct val="170000"/>
              </a:lnSpc>
            </a:pPr>
            <a:r>
              <a:rPr lang="pt-BR" sz="1200">
                <a:latin typeface="Calibri" panose="020F0502020204030204" pitchFamily="34" charset="0"/>
                <a:cs typeface="Calibri" panose="020F0502020204030204" pitchFamily="34" charset="0"/>
              </a:rPr>
              <a:t>2. LDL-C ≥ 90 mg/</a:t>
            </a:r>
            <a:r>
              <a:rPr lang="pt-BR" sz="1200" err="1">
                <a:latin typeface="Calibri" panose="020F0502020204030204" pitchFamily="34" charset="0"/>
                <a:cs typeface="Calibri" panose="020F0502020204030204" pitchFamily="34" charset="0"/>
              </a:rPr>
              <a:t>dL</a:t>
            </a:r>
            <a:endParaRPr lang="pt-BR" sz="1200">
              <a:latin typeface="Calibri" panose="020F0502020204030204" pitchFamily="34" charset="0"/>
              <a:cs typeface="Calibri" panose="020F0502020204030204" pitchFamily="34" charset="0"/>
            </a:endParaRPr>
          </a:p>
          <a:p>
            <a:pPr>
              <a:lnSpc>
                <a:spcPct val="170000"/>
              </a:lnSpc>
            </a:pPr>
            <a:r>
              <a:rPr lang="pt-BR" sz="1200">
                <a:latin typeface="Calibri" panose="020F0502020204030204" pitchFamily="34" charset="0"/>
                <a:cs typeface="Calibri" panose="020F0502020204030204" pitchFamily="34" charset="0"/>
              </a:rPr>
              <a:t>3. CAD, CVD, PAD </a:t>
            </a:r>
            <a:r>
              <a:rPr lang="pt-BR" sz="1200" err="1">
                <a:latin typeface="Calibri" panose="020F0502020204030204" pitchFamily="34" charset="0"/>
                <a:cs typeface="Calibri" panose="020F0502020204030204" pitchFamily="34" charset="0"/>
              </a:rPr>
              <a:t>or</a:t>
            </a:r>
            <a:r>
              <a:rPr lang="pt-BR" sz="1200">
                <a:latin typeface="Calibri" panose="020F0502020204030204" pitchFamily="34" charset="0"/>
                <a:cs typeface="Calibri" panose="020F0502020204030204" pitchFamily="34" charset="0"/>
              </a:rPr>
              <a:t> DM, </a:t>
            </a:r>
            <a:r>
              <a:rPr lang="pt-BR" sz="1200" err="1">
                <a:latin typeface="Calibri" panose="020F0502020204030204" pitchFamily="34" charset="0"/>
                <a:cs typeface="Calibri" panose="020F0502020204030204" pitchFamily="34" charset="0"/>
              </a:rPr>
              <a:t>without</a:t>
            </a:r>
            <a:r>
              <a:rPr lang="pt-BR" sz="1200">
                <a:latin typeface="Calibri" panose="020F0502020204030204" pitchFamily="34" charset="0"/>
                <a:cs typeface="Calibri" panose="020F0502020204030204" pitchFamily="34" charset="0"/>
              </a:rPr>
              <a:t> prior MI </a:t>
            </a:r>
            <a:r>
              <a:rPr lang="pt-BR" sz="1200" err="1">
                <a:latin typeface="Calibri" panose="020F0502020204030204" pitchFamily="34" charset="0"/>
                <a:cs typeface="Calibri" panose="020F0502020204030204" pitchFamily="34" charset="0"/>
              </a:rPr>
              <a:t>or</a:t>
            </a:r>
            <a:r>
              <a:rPr lang="pt-BR" sz="1200">
                <a:latin typeface="Calibri" panose="020F0502020204030204" pitchFamily="34" charset="0"/>
                <a:cs typeface="Calibri" panose="020F0502020204030204" pitchFamily="34" charset="0"/>
              </a:rPr>
              <a:t> </a:t>
            </a:r>
            <a:r>
              <a:rPr lang="pt-BR" sz="1200" err="1">
                <a:latin typeface="Calibri" panose="020F0502020204030204" pitchFamily="34" charset="0"/>
                <a:cs typeface="Calibri" panose="020F0502020204030204" pitchFamily="34" charset="0"/>
              </a:rPr>
              <a:t>stroke</a:t>
            </a:r>
            <a:endParaRPr lang="pt-BR" sz="1200">
              <a:latin typeface="Calibri" panose="020F0502020204030204" pitchFamily="34" charset="0"/>
              <a:cs typeface="Calibri" panose="020F0502020204030204" pitchFamily="34" charset="0"/>
            </a:endParaRPr>
          </a:p>
          <a:p>
            <a:pPr>
              <a:lnSpc>
                <a:spcPct val="170000"/>
              </a:lnSpc>
            </a:pPr>
            <a:r>
              <a:rPr lang="pt-BR" sz="1200">
                <a:latin typeface="Calibri" panose="020F0502020204030204" pitchFamily="34" charset="0"/>
                <a:cs typeface="Calibri" panose="020F0502020204030204" pitchFamily="34" charset="0"/>
              </a:rPr>
              <a:t>4. ≥ 1 high-</a:t>
            </a:r>
            <a:r>
              <a:rPr lang="pt-BR" sz="1200" err="1">
                <a:latin typeface="Calibri" panose="020F0502020204030204" pitchFamily="34" charset="0"/>
                <a:cs typeface="Calibri" panose="020F0502020204030204" pitchFamily="34" charset="0"/>
              </a:rPr>
              <a:t>risk</a:t>
            </a:r>
            <a:r>
              <a:rPr lang="pt-BR" sz="1200">
                <a:latin typeface="Calibri" panose="020F0502020204030204" pitchFamily="34" charset="0"/>
                <a:cs typeface="Calibri" panose="020F0502020204030204" pitchFamily="34" charset="0"/>
              </a:rPr>
              <a:t> </a:t>
            </a:r>
            <a:r>
              <a:rPr lang="pt-BR" sz="1200" err="1">
                <a:latin typeface="Calibri" panose="020F0502020204030204" pitchFamily="34" charset="0"/>
                <a:cs typeface="Calibri" panose="020F0502020204030204" pitchFamily="34" charset="0"/>
              </a:rPr>
              <a:t>feature</a:t>
            </a:r>
            <a:endParaRPr lang="pt-BR" sz="1200">
              <a:latin typeface="Calibri" panose="020F0502020204030204" pitchFamily="34" charset="0"/>
              <a:cs typeface="Calibri" panose="020F0502020204030204" pitchFamily="34" charset="0"/>
            </a:endParaRPr>
          </a:p>
          <a:p>
            <a:pPr>
              <a:lnSpc>
                <a:spcPct val="170000"/>
              </a:lnSpc>
            </a:pPr>
            <a:endParaRPr lang="pt-BR" sz="1200">
              <a:latin typeface="Calibri" panose="020F0502020204030204" pitchFamily="34" charset="0"/>
              <a:cs typeface="Calibri" panose="020F0502020204030204" pitchFamily="34" charset="0"/>
            </a:endParaRPr>
          </a:p>
          <a:p>
            <a:pPr>
              <a:lnSpc>
                <a:spcPct val="170000"/>
              </a:lnSpc>
            </a:pPr>
            <a:r>
              <a:rPr lang="pt-BR" sz="1200">
                <a:latin typeface="Calibri" panose="020F0502020204030204" pitchFamily="34" charset="0"/>
                <a:cs typeface="Calibri" panose="020F0502020204030204" pitchFamily="34" charset="0"/>
              </a:rPr>
              <a:t>TIMI </a:t>
            </a:r>
            <a:r>
              <a:rPr lang="pt-BR" sz="1200" err="1">
                <a:latin typeface="Calibri" panose="020F0502020204030204" pitchFamily="34" charset="0"/>
                <a:cs typeface="Calibri" panose="020F0502020204030204" pitchFamily="34" charset="0"/>
              </a:rPr>
              <a:t>group</a:t>
            </a:r>
            <a:r>
              <a:rPr lang="pt-BR" sz="1200">
                <a:latin typeface="Calibri" panose="020F0502020204030204" pitchFamily="34" charset="0"/>
                <a:cs typeface="Calibri" panose="020F0502020204030204" pitchFamily="34" charset="0"/>
              </a:rPr>
              <a:t> – CAC </a:t>
            </a:r>
            <a:r>
              <a:rPr lang="pt-BR" sz="1200" err="1">
                <a:latin typeface="Calibri" panose="020F0502020204030204" pitchFamily="34" charset="0"/>
                <a:cs typeface="Calibri" panose="020F0502020204030204" pitchFamily="34" charset="0"/>
              </a:rPr>
              <a:t>or</a:t>
            </a:r>
            <a:r>
              <a:rPr lang="pt-BR" sz="1200">
                <a:latin typeface="Calibri" panose="020F0502020204030204" pitchFamily="34" charset="0"/>
                <a:cs typeface="Calibri" panose="020F0502020204030204" pitchFamily="34" charset="0"/>
              </a:rPr>
              <a:t> CCTA</a:t>
            </a:r>
          </a:p>
        </p:txBody>
      </p:sp>
      <p:sp>
        <p:nvSpPr>
          <p:cNvPr id="5" name="Slide Number Placeholder 4">
            <a:extLst>
              <a:ext uri="{FF2B5EF4-FFF2-40B4-BE49-F238E27FC236}">
                <a16:creationId xmlns:a16="http://schemas.microsoft.com/office/drawing/2014/main" id="{E98FBEA2-DB1E-0E26-A7C5-C197C526EF79}"/>
              </a:ext>
            </a:extLst>
          </p:cNvPr>
          <p:cNvSpPr>
            <a:spLocks noGrp="1"/>
          </p:cNvSpPr>
          <p:nvPr>
            <p:ph type="sldNum" sz="quarter" idx="5"/>
          </p:nvPr>
        </p:nvSpPr>
        <p:spPr/>
        <p:txBody>
          <a:bodyPr/>
          <a:lstStyle/>
          <a:p>
            <a:fld id="{4BE9766D-6ADE-8F48-AC02-3CF320B35CD8}" type="slidenum">
              <a:rPr lang="en-US" smtClean="0"/>
              <a:t>54</a:t>
            </a:fld>
            <a:endParaRPr lang="en-US"/>
          </a:p>
        </p:txBody>
      </p:sp>
    </p:spTree>
    <p:extLst>
      <p:ext uri="{BB962C8B-B14F-4D97-AF65-F5344CB8AC3E}">
        <p14:creationId xmlns:p14="http://schemas.microsoft.com/office/powerpoint/2010/main" val="2329215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4F2B7D0-7741-9173-0C21-5C6545C27F28}"/>
              </a:ext>
            </a:extLst>
          </p:cNvPr>
          <p:cNvSpPr>
            <a:spLocks noGrp="1"/>
          </p:cNvSpPr>
          <p:nvPr>
            <p:ph type="sldNum" sz="quarter" idx="5"/>
          </p:nvPr>
        </p:nvSpPr>
        <p:spPr/>
        <p:txBody>
          <a:bodyPr/>
          <a:lstStyle/>
          <a:p>
            <a:fld id="{4BE9766D-6ADE-8F48-AC02-3CF320B35CD8}" type="slidenum">
              <a:rPr lang="en-US" smtClean="0"/>
              <a:t>55</a:t>
            </a:fld>
            <a:endParaRPr lang="en-US"/>
          </a:p>
        </p:txBody>
      </p:sp>
    </p:spTree>
    <p:extLst>
      <p:ext uri="{BB962C8B-B14F-4D97-AF65-F5344CB8AC3E}">
        <p14:creationId xmlns:p14="http://schemas.microsoft.com/office/powerpoint/2010/main" val="2381590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2CFA573E-DBDD-EA0B-B926-620EB658B127}"/>
              </a:ext>
            </a:extLst>
          </p:cNvPr>
          <p:cNvSpPr>
            <a:spLocks noGrp="1"/>
          </p:cNvSpPr>
          <p:nvPr>
            <p:ph type="sldNum" sz="quarter" idx="5"/>
          </p:nvPr>
        </p:nvSpPr>
        <p:spPr/>
        <p:txBody>
          <a:bodyPr/>
          <a:lstStyle/>
          <a:p>
            <a:fld id="{4BE9766D-6ADE-8F48-AC02-3CF320B35CD8}" type="slidenum">
              <a:rPr lang="en-US" smtClean="0"/>
              <a:t>6</a:t>
            </a:fld>
            <a:endParaRPr lang="en-US"/>
          </a:p>
        </p:txBody>
      </p:sp>
    </p:spTree>
    <p:extLst>
      <p:ext uri="{BB962C8B-B14F-4D97-AF65-F5344CB8AC3E}">
        <p14:creationId xmlns:p14="http://schemas.microsoft.com/office/powerpoint/2010/main" val="810847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4D38F019-6B90-661F-9EDE-D9B27281C51F}"/>
              </a:ext>
            </a:extLst>
          </p:cNvPr>
          <p:cNvSpPr>
            <a:spLocks noGrp="1"/>
          </p:cNvSpPr>
          <p:nvPr>
            <p:ph type="sldNum" sz="quarter" idx="5"/>
          </p:nvPr>
        </p:nvSpPr>
        <p:spPr/>
        <p:txBody>
          <a:bodyPr/>
          <a:lstStyle/>
          <a:p>
            <a:fld id="{4BE9766D-6ADE-8F48-AC02-3CF320B35CD8}" type="slidenum">
              <a:rPr lang="en-US" smtClean="0"/>
              <a:t>56</a:t>
            </a:fld>
            <a:endParaRPr lang="en-US"/>
          </a:p>
        </p:txBody>
      </p:sp>
    </p:spTree>
    <p:extLst>
      <p:ext uri="{BB962C8B-B14F-4D97-AF65-F5344CB8AC3E}">
        <p14:creationId xmlns:p14="http://schemas.microsoft.com/office/powerpoint/2010/main" val="680743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638E61D3-1B32-8733-9AFC-E874AD5561AD}"/>
              </a:ext>
            </a:extLst>
          </p:cNvPr>
          <p:cNvSpPr>
            <a:spLocks noGrp="1"/>
          </p:cNvSpPr>
          <p:nvPr>
            <p:ph type="sldNum" sz="quarter" idx="5"/>
          </p:nvPr>
        </p:nvSpPr>
        <p:spPr/>
        <p:txBody>
          <a:bodyPr/>
          <a:lstStyle/>
          <a:p>
            <a:fld id="{4BE9766D-6ADE-8F48-AC02-3CF320B35CD8}" type="slidenum">
              <a:rPr lang="en-US" smtClean="0"/>
              <a:t>57</a:t>
            </a:fld>
            <a:endParaRPr lang="en-US"/>
          </a:p>
        </p:txBody>
      </p:sp>
    </p:spTree>
    <p:extLst>
      <p:ext uri="{BB962C8B-B14F-4D97-AF65-F5344CB8AC3E}">
        <p14:creationId xmlns:p14="http://schemas.microsoft.com/office/powerpoint/2010/main" val="1137125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0C8359EA-6820-50B3-1DA0-3783AC48A0D0}"/>
              </a:ext>
            </a:extLst>
          </p:cNvPr>
          <p:cNvSpPr>
            <a:spLocks noGrp="1"/>
          </p:cNvSpPr>
          <p:nvPr>
            <p:ph type="sldNum" sz="quarter" idx="5"/>
          </p:nvPr>
        </p:nvSpPr>
        <p:spPr/>
        <p:txBody>
          <a:bodyPr/>
          <a:lstStyle/>
          <a:p>
            <a:fld id="{4BE9766D-6ADE-8F48-AC02-3CF320B35CD8}" type="slidenum">
              <a:rPr lang="en-US" smtClean="0"/>
              <a:t>58</a:t>
            </a:fld>
            <a:endParaRPr lang="en-US"/>
          </a:p>
        </p:txBody>
      </p:sp>
    </p:spTree>
    <p:extLst>
      <p:ext uri="{BB962C8B-B14F-4D97-AF65-F5344CB8AC3E}">
        <p14:creationId xmlns:p14="http://schemas.microsoft.com/office/powerpoint/2010/main" val="6145739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23% in both groups at 5 years (invasive coronary angiography)</a:t>
            </a:r>
          </a:p>
        </p:txBody>
      </p:sp>
      <p:sp>
        <p:nvSpPr>
          <p:cNvPr id="5" name="Slide Number Placeholder 4">
            <a:extLst>
              <a:ext uri="{FF2B5EF4-FFF2-40B4-BE49-F238E27FC236}">
                <a16:creationId xmlns:a16="http://schemas.microsoft.com/office/drawing/2014/main" id="{3875ED03-FA76-FA61-B065-5C26B6A4198D}"/>
              </a:ext>
            </a:extLst>
          </p:cNvPr>
          <p:cNvSpPr>
            <a:spLocks noGrp="1"/>
          </p:cNvSpPr>
          <p:nvPr>
            <p:ph type="sldNum" sz="quarter" idx="5"/>
          </p:nvPr>
        </p:nvSpPr>
        <p:spPr/>
        <p:txBody>
          <a:bodyPr/>
          <a:lstStyle/>
          <a:p>
            <a:fld id="{4BE9766D-6ADE-8F48-AC02-3CF320B35CD8}" type="slidenum">
              <a:rPr lang="en-US" smtClean="0"/>
              <a:t>59</a:t>
            </a:fld>
            <a:endParaRPr lang="en-US"/>
          </a:p>
        </p:txBody>
      </p:sp>
    </p:spTree>
    <p:extLst>
      <p:ext uri="{BB962C8B-B14F-4D97-AF65-F5344CB8AC3E}">
        <p14:creationId xmlns:p14="http://schemas.microsoft.com/office/powerpoint/2010/main" val="973977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6 studies (11,256 participants, mean follow-up time: 1.6 to</a:t>
            </a:r>
          </a:p>
          <a:p>
            <a:r>
              <a:rPr lang="en-US" sz="1200" kern="1200">
                <a:solidFill>
                  <a:schemeClr val="tx1"/>
                </a:solidFill>
                <a:effectLst/>
                <a:latin typeface="+mn-lt"/>
                <a:ea typeface="+mn-ea"/>
                <a:cs typeface="+mn-cs"/>
              </a:rPr>
              <a:t>6.0 years) were included.</a:t>
            </a:r>
          </a:p>
          <a:p>
            <a:endParaRPr lang="en-US"/>
          </a:p>
        </p:txBody>
      </p:sp>
      <p:sp>
        <p:nvSpPr>
          <p:cNvPr id="5" name="Slide Number Placeholder 4">
            <a:extLst>
              <a:ext uri="{FF2B5EF4-FFF2-40B4-BE49-F238E27FC236}">
                <a16:creationId xmlns:a16="http://schemas.microsoft.com/office/drawing/2014/main" id="{CD7632CE-F2C6-D71A-56FD-765D4D33C94A}"/>
              </a:ext>
            </a:extLst>
          </p:cNvPr>
          <p:cNvSpPr>
            <a:spLocks noGrp="1"/>
          </p:cNvSpPr>
          <p:nvPr>
            <p:ph type="sldNum" sz="quarter" idx="5"/>
          </p:nvPr>
        </p:nvSpPr>
        <p:spPr/>
        <p:txBody>
          <a:bodyPr/>
          <a:lstStyle/>
          <a:p>
            <a:fld id="{4BE9766D-6ADE-8F48-AC02-3CF320B35CD8}" type="slidenum">
              <a:rPr lang="en-US" smtClean="0"/>
              <a:t>61</a:t>
            </a:fld>
            <a:endParaRPr lang="en-US"/>
          </a:p>
        </p:txBody>
      </p:sp>
    </p:spTree>
    <p:extLst>
      <p:ext uri="{BB962C8B-B14F-4D97-AF65-F5344CB8AC3E}">
        <p14:creationId xmlns:p14="http://schemas.microsoft.com/office/powerpoint/2010/main" val="4009987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7532189-52D0-0232-316D-CDCB281A1F5A}"/>
              </a:ext>
            </a:extLst>
          </p:cNvPr>
          <p:cNvSpPr>
            <a:spLocks noGrp="1"/>
          </p:cNvSpPr>
          <p:nvPr>
            <p:ph type="sldNum" sz="quarter" idx="5"/>
          </p:nvPr>
        </p:nvSpPr>
        <p:spPr/>
        <p:txBody>
          <a:bodyPr/>
          <a:lstStyle/>
          <a:p>
            <a:fld id="{4BE9766D-6ADE-8F48-AC02-3CF320B35CD8}" type="slidenum">
              <a:rPr lang="en-US" smtClean="0"/>
              <a:t>62</a:t>
            </a:fld>
            <a:endParaRPr lang="en-US"/>
          </a:p>
        </p:txBody>
      </p:sp>
    </p:spTree>
    <p:extLst>
      <p:ext uri="{BB962C8B-B14F-4D97-AF65-F5344CB8AC3E}">
        <p14:creationId xmlns:p14="http://schemas.microsoft.com/office/powerpoint/2010/main" val="324090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CONFIRM registry , multinational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4511 individuals without known CAD, 438 individuals with established ASCVD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Mean follow-up of 4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16% had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Curve for MACE, but was identical for MI, ACM</a:t>
            </a:r>
          </a:p>
        </p:txBody>
      </p:sp>
      <p:sp>
        <p:nvSpPr>
          <p:cNvPr id="4" name="Slide Number Placeholder 3"/>
          <p:cNvSpPr>
            <a:spLocks noGrp="1"/>
          </p:cNvSpPr>
          <p:nvPr>
            <p:ph type="sldNum" sz="quarter" idx="5"/>
          </p:nvPr>
        </p:nvSpPr>
        <p:spPr/>
        <p:txBody>
          <a:bodyPr/>
          <a:lstStyle/>
          <a:p>
            <a:fld id="{7E1EE050-1B2C-43C9-9F79-FB0E1DB59F2E}" type="slidenum">
              <a:rPr lang="en-US" smtClean="0"/>
              <a:t>63</a:t>
            </a:fld>
            <a:endParaRPr lang="en-US" dirty="0"/>
          </a:p>
        </p:txBody>
      </p:sp>
    </p:spTree>
    <p:extLst>
      <p:ext uri="{BB962C8B-B14F-4D97-AF65-F5344CB8AC3E}">
        <p14:creationId xmlns:p14="http://schemas.microsoft.com/office/powerpoint/2010/main" val="3239692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E928-6C70-56F1-C9D4-8D3BB2088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586BF-64E0-7504-1DB7-B97D02AB1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78C49-8E20-3E3F-7E9C-85F736CEA6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CONFIRM registry , multinational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4511 individuals without known CAD, 438 individuals with established ASCVD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Mean follow-up of 4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16% had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Curve for MACE, but was identical for MI, ACM</a:t>
            </a:r>
          </a:p>
        </p:txBody>
      </p:sp>
      <p:sp>
        <p:nvSpPr>
          <p:cNvPr id="4" name="Slide Number Placeholder 3">
            <a:extLst>
              <a:ext uri="{FF2B5EF4-FFF2-40B4-BE49-F238E27FC236}">
                <a16:creationId xmlns:a16="http://schemas.microsoft.com/office/drawing/2014/main" id="{46D6E739-B4AA-9920-A323-17BD496A364A}"/>
              </a:ext>
            </a:extLst>
          </p:cNvPr>
          <p:cNvSpPr>
            <a:spLocks noGrp="1"/>
          </p:cNvSpPr>
          <p:nvPr>
            <p:ph type="sldNum" sz="quarter" idx="5"/>
          </p:nvPr>
        </p:nvSpPr>
        <p:spPr/>
        <p:txBody>
          <a:bodyPr/>
          <a:lstStyle/>
          <a:p>
            <a:fld id="{7E1EE050-1B2C-43C9-9F79-FB0E1DB59F2E}" type="slidenum">
              <a:rPr lang="en-US" smtClean="0"/>
              <a:t>64</a:t>
            </a:fld>
            <a:endParaRPr lang="en-US" dirty="0"/>
          </a:p>
        </p:txBody>
      </p:sp>
    </p:spTree>
    <p:extLst>
      <p:ext uri="{BB962C8B-B14F-4D97-AF65-F5344CB8AC3E}">
        <p14:creationId xmlns:p14="http://schemas.microsoft.com/office/powerpoint/2010/main" val="759158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87769-6616-C37B-57C3-58F95412E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3F2DF-9664-3362-48B7-B243716B3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14525-9291-B09B-D343-A84AA38B8B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CONFIRM registry , multinational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4511 individuals without known CAD, 438 individuals with established ASCVD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Mean follow-up of 4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16% had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Curve for MACE, but was identical for MI, ACM</a:t>
            </a:r>
          </a:p>
        </p:txBody>
      </p:sp>
      <p:sp>
        <p:nvSpPr>
          <p:cNvPr id="4" name="Slide Number Placeholder 3">
            <a:extLst>
              <a:ext uri="{FF2B5EF4-FFF2-40B4-BE49-F238E27FC236}">
                <a16:creationId xmlns:a16="http://schemas.microsoft.com/office/drawing/2014/main" id="{B4658A5B-F0C7-832A-E9EB-5B0A3BB4528E}"/>
              </a:ext>
            </a:extLst>
          </p:cNvPr>
          <p:cNvSpPr>
            <a:spLocks noGrp="1"/>
          </p:cNvSpPr>
          <p:nvPr>
            <p:ph type="sldNum" sz="quarter" idx="5"/>
          </p:nvPr>
        </p:nvSpPr>
        <p:spPr/>
        <p:txBody>
          <a:bodyPr/>
          <a:lstStyle/>
          <a:p>
            <a:fld id="{7E1EE050-1B2C-43C9-9F79-FB0E1DB59F2E}" type="slidenum">
              <a:rPr lang="en-US" smtClean="0"/>
              <a:t>65</a:t>
            </a:fld>
            <a:endParaRPr lang="en-US" dirty="0"/>
          </a:p>
        </p:txBody>
      </p:sp>
    </p:spTree>
    <p:extLst>
      <p:ext uri="{BB962C8B-B14F-4D97-AF65-F5344CB8AC3E}">
        <p14:creationId xmlns:p14="http://schemas.microsoft.com/office/powerpoint/2010/main" val="2121167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6E560652-B94C-D316-25AA-C1103540CF12}"/>
              </a:ext>
            </a:extLst>
          </p:cNvPr>
          <p:cNvSpPr>
            <a:spLocks noGrp="1"/>
          </p:cNvSpPr>
          <p:nvPr>
            <p:ph type="sldNum" sz="quarter" idx="5"/>
          </p:nvPr>
        </p:nvSpPr>
        <p:spPr/>
        <p:txBody>
          <a:bodyPr/>
          <a:lstStyle/>
          <a:p>
            <a:fld id="{4BE9766D-6ADE-8F48-AC02-3CF320B35CD8}" type="slidenum">
              <a:rPr lang="en-US" smtClean="0"/>
              <a:t>66</a:t>
            </a:fld>
            <a:endParaRPr lang="en-US"/>
          </a:p>
        </p:txBody>
      </p:sp>
    </p:spTree>
    <p:extLst>
      <p:ext uri="{BB962C8B-B14F-4D97-AF65-F5344CB8AC3E}">
        <p14:creationId xmlns:p14="http://schemas.microsoft.com/office/powerpoint/2010/main" val="233045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Mild stenosis on the proximal LD</a:t>
            </a:r>
          </a:p>
        </p:txBody>
      </p:sp>
      <p:sp>
        <p:nvSpPr>
          <p:cNvPr id="5" name="Slide Number Placeholder 4">
            <a:extLst>
              <a:ext uri="{FF2B5EF4-FFF2-40B4-BE49-F238E27FC236}">
                <a16:creationId xmlns:a16="http://schemas.microsoft.com/office/drawing/2014/main" id="{B72BA88C-2F28-E9B7-CD96-5F40A703ECA7}"/>
              </a:ext>
            </a:extLst>
          </p:cNvPr>
          <p:cNvSpPr>
            <a:spLocks noGrp="1"/>
          </p:cNvSpPr>
          <p:nvPr>
            <p:ph type="sldNum" sz="quarter" idx="5"/>
          </p:nvPr>
        </p:nvSpPr>
        <p:spPr/>
        <p:txBody>
          <a:bodyPr/>
          <a:lstStyle/>
          <a:p>
            <a:fld id="{4BE9766D-6ADE-8F48-AC02-3CF320B35CD8}" type="slidenum">
              <a:rPr lang="en-US" smtClean="0"/>
              <a:t>9</a:t>
            </a:fld>
            <a:endParaRPr lang="en-US"/>
          </a:p>
        </p:txBody>
      </p:sp>
    </p:spTree>
    <p:extLst>
      <p:ext uri="{BB962C8B-B14F-4D97-AF65-F5344CB8AC3E}">
        <p14:creationId xmlns:p14="http://schemas.microsoft.com/office/powerpoint/2010/main" val="982095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Cleerly</a:t>
            </a:r>
            <a:r>
              <a:rPr lang="en-US"/>
              <a:t>, </a:t>
            </a:r>
            <a:r>
              <a:rPr lang="en-US" err="1"/>
              <a:t>HeartFlow</a:t>
            </a:r>
            <a:r>
              <a:rPr lang="en-US"/>
              <a:t>, </a:t>
            </a:r>
            <a:r>
              <a:rPr lang="en-US" err="1"/>
              <a:t>Elucid</a:t>
            </a:r>
            <a:endParaRPr lang="en-US"/>
          </a:p>
          <a:p>
            <a:r>
              <a:rPr lang="en-US"/>
              <a:t>Direct to consumer - analysis</a:t>
            </a:r>
          </a:p>
        </p:txBody>
      </p:sp>
      <p:sp>
        <p:nvSpPr>
          <p:cNvPr id="5" name="Slide Number Placeholder 4">
            <a:extLst>
              <a:ext uri="{FF2B5EF4-FFF2-40B4-BE49-F238E27FC236}">
                <a16:creationId xmlns:a16="http://schemas.microsoft.com/office/drawing/2014/main" id="{D9C978D0-F98B-36AA-FD93-6135DDA836A5}"/>
              </a:ext>
            </a:extLst>
          </p:cNvPr>
          <p:cNvSpPr>
            <a:spLocks noGrp="1"/>
          </p:cNvSpPr>
          <p:nvPr>
            <p:ph type="sldNum" sz="quarter" idx="5"/>
          </p:nvPr>
        </p:nvSpPr>
        <p:spPr/>
        <p:txBody>
          <a:bodyPr/>
          <a:lstStyle/>
          <a:p>
            <a:fld id="{4BE9766D-6ADE-8F48-AC02-3CF320B35CD8}" type="slidenum">
              <a:rPr lang="en-US" smtClean="0"/>
              <a:t>67</a:t>
            </a:fld>
            <a:endParaRPr lang="en-US"/>
          </a:p>
        </p:txBody>
      </p:sp>
    </p:spTree>
    <p:extLst>
      <p:ext uri="{BB962C8B-B14F-4D97-AF65-F5344CB8AC3E}">
        <p14:creationId xmlns:p14="http://schemas.microsoft.com/office/powerpoint/2010/main" val="2332814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67FE21E9-0827-1264-C475-32BC9CFB6467}"/>
              </a:ext>
            </a:extLst>
          </p:cNvPr>
          <p:cNvSpPr>
            <a:spLocks noGrp="1"/>
          </p:cNvSpPr>
          <p:nvPr>
            <p:ph type="sldNum" sz="quarter" idx="5"/>
          </p:nvPr>
        </p:nvSpPr>
        <p:spPr/>
        <p:txBody>
          <a:bodyPr/>
          <a:lstStyle/>
          <a:p>
            <a:fld id="{4BE9766D-6ADE-8F48-AC02-3CF320B35CD8}" type="slidenum">
              <a:rPr lang="en-US" smtClean="0"/>
              <a:t>68</a:t>
            </a:fld>
            <a:endParaRPr lang="en-US"/>
          </a:p>
        </p:txBody>
      </p:sp>
    </p:spTree>
    <p:extLst>
      <p:ext uri="{BB962C8B-B14F-4D97-AF65-F5344CB8AC3E}">
        <p14:creationId xmlns:p14="http://schemas.microsoft.com/office/powerpoint/2010/main" val="640039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a:p>
            <a:endParaRPr lang="en-US"/>
          </a:p>
          <a:p>
            <a:r>
              <a:rPr lang="en-US"/>
              <a:t>Conceptually makes sense – efficacy x clinical trials</a:t>
            </a:r>
          </a:p>
        </p:txBody>
      </p:sp>
      <p:sp>
        <p:nvSpPr>
          <p:cNvPr id="5" name="Slide Number Placeholder 4">
            <a:extLst>
              <a:ext uri="{FF2B5EF4-FFF2-40B4-BE49-F238E27FC236}">
                <a16:creationId xmlns:a16="http://schemas.microsoft.com/office/drawing/2014/main" id="{CB48AD87-D073-31DD-27DC-F1760E8B8622}"/>
              </a:ext>
            </a:extLst>
          </p:cNvPr>
          <p:cNvSpPr>
            <a:spLocks noGrp="1"/>
          </p:cNvSpPr>
          <p:nvPr>
            <p:ph type="sldNum" sz="quarter" idx="5"/>
          </p:nvPr>
        </p:nvSpPr>
        <p:spPr/>
        <p:txBody>
          <a:bodyPr/>
          <a:lstStyle/>
          <a:p>
            <a:fld id="{4BE9766D-6ADE-8F48-AC02-3CF320B35CD8}" type="slidenum">
              <a:rPr lang="en-US" smtClean="0"/>
              <a:t>69</a:t>
            </a:fld>
            <a:endParaRPr lang="en-US"/>
          </a:p>
        </p:txBody>
      </p:sp>
    </p:spTree>
    <p:extLst>
      <p:ext uri="{BB962C8B-B14F-4D97-AF65-F5344CB8AC3E}">
        <p14:creationId xmlns:p14="http://schemas.microsoft.com/office/powerpoint/2010/main" val="3071332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7281A69C-DEA3-E803-8D1B-855E9661B337}"/>
              </a:ext>
            </a:extLst>
          </p:cNvPr>
          <p:cNvSpPr>
            <a:spLocks noGrp="1"/>
          </p:cNvSpPr>
          <p:nvPr>
            <p:ph type="sldNum" sz="quarter" idx="5"/>
          </p:nvPr>
        </p:nvSpPr>
        <p:spPr/>
        <p:txBody>
          <a:bodyPr/>
          <a:lstStyle/>
          <a:p>
            <a:fld id="{4BE9766D-6ADE-8F48-AC02-3CF320B35CD8}" type="slidenum">
              <a:rPr lang="en-US" smtClean="0"/>
              <a:t>71</a:t>
            </a:fld>
            <a:endParaRPr lang="en-US"/>
          </a:p>
        </p:txBody>
      </p:sp>
    </p:spTree>
    <p:extLst>
      <p:ext uri="{BB962C8B-B14F-4D97-AF65-F5344CB8AC3E}">
        <p14:creationId xmlns:p14="http://schemas.microsoft.com/office/powerpoint/2010/main" val="2619240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E4721E05-472F-A4EF-26DF-DBBC8F97EEFC}"/>
              </a:ext>
            </a:extLst>
          </p:cNvPr>
          <p:cNvSpPr>
            <a:spLocks noGrp="1"/>
          </p:cNvSpPr>
          <p:nvPr>
            <p:ph type="sldNum" sz="quarter" idx="5"/>
          </p:nvPr>
        </p:nvSpPr>
        <p:spPr/>
        <p:txBody>
          <a:bodyPr/>
          <a:lstStyle/>
          <a:p>
            <a:fld id="{4BE9766D-6ADE-8F48-AC02-3CF320B35CD8}" type="slidenum">
              <a:rPr lang="en-US" smtClean="0"/>
              <a:t>72</a:t>
            </a:fld>
            <a:endParaRPr lang="en-US"/>
          </a:p>
        </p:txBody>
      </p:sp>
    </p:spTree>
    <p:extLst>
      <p:ext uri="{BB962C8B-B14F-4D97-AF65-F5344CB8AC3E}">
        <p14:creationId xmlns:p14="http://schemas.microsoft.com/office/powerpoint/2010/main" val="216195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pitchFamily="2" charset="0"/>
              </a:rPr>
              <a:t>539 patients referred for suspected stable CAD who underwent CCTA imaging between 2008 and 2014.</a:t>
            </a:r>
          </a:p>
          <a:p>
            <a:r>
              <a:rPr lang="en-US" b="0" i="0">
                <a:solidFill>
                  <a:srgbClr val="000000"/>
                </a:solidFill>
                <a:effectLst/>
                <a:latin typeface="Times" pitchFamily="2" charset="0"/>
              </a:rPr>
              <a:t>The primary MACE outcome was a composite of nonfatal myocardial infarction, nonfatal stroke, coronary revascularization and all-cause mortality.</a:t>
            </a:r>
            <a:endParaRPr lang="en-US"/>
          </a:p>
        </p:txBody>
      </p:sp>
      <p:sp>
        <p:nvSpPr>
          <p:cNvPr id="5" name="Slide Number Placeholder 4">
            <a:extLst>
              <a:ext uri="{FF2B5EF4-FFF2-40B4-BE49-F238E27FC236}">
                <a16:creationId xmlns:a16="http://schemas.microsoft.com/office/drawing/2014/main" id="{D7E785D3-3D17-C910-92A7-FAF14B79C71F}"/>
              </a:ext>
            </a:extLst>
          </p:cNvPr>
          <p:cNvSpPr>
            <a:spLocks noGrp="1"/>
          </p:cNvSpPr>
          <p:nvPr>
            <p:ph type="sldNum" sz="quarter" idx="5"/>
          </p:nvPr>
        </p:nvSpPr>
        <p:spPr/>
        <p:txBody>
          <a:bodyPr/>
          <a:lstStyle/>
          <a:p>
            <a:fld id="{4BE9766D-6ADE-8F48-AC02-3CF320B35CD8}" type="slidenum">
              <a:rPr lang="en-US" smtClean="0"/>
              <a:t>73</a:t>
            </a:fld>
            <a:endParaRPr lang="en-US"/>
          </a:p>
        </p:txBody>
      </p:sp>
    </p:spTree>
    <p:extLst>
      <p:ext uri="{BB962C8B-B14F-4D97-AF65-F5344CB8AC3E}">
        <p14:creationId xmlns:p14="http://schemas.microsoft.com/office/powerpoint/2010/main" val="3350648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where is Photon counting CT comes into the picture</a:t>
            </a:r>
          </a:p>
        </p:txBody>
      </p:sp>
      <p:sp>
        <p:nvSpPr>
          <p:cNvPr id="5" name="Slide Number Placeholder 4">
            <a:extLst>
              <a:ext uri="{FF2B5EF4-FFF2-40B4-BE49-F238E27FC236}">
                <a16:creationId xmlns:a16="http://schemas.microsoft.com/office/drawing/2014/main" id="{360B7106-E3D6-5366-C455-11936CC625DF}"/>
              </a:ext>
            </a:extLst>
          </p:cNvPr>
          <p:cNvSpPr>
            <a:spLocks noGrp="1"/>
          </p:cNvSpPr>
          <p:nvPr>
            <p:ph type="sldNum" sz="quarter" idx="5"/>
          </p:nvPr>
        </p:nvSpPr>
        <p:spPr/>
        <p:txBody>
          <a:bodyPr/>
          <a:lstStyle/>
          <a:p>
            <a:fld id="{4BE9766D-6ADE-8F48-AC02-3CF320B35CD8}" type="slidenum">
              <a:rPr lang="en-US" smtClean="0"/>
              <a:t>74</a:t>
            </a:fld>
            <a:endParaRPr lang="en-US"/>
          </a:p>
        </p:txBody>
      </p:sp>
    </p:spTree>
    <p:extLst>
      <p:ext uri="{BB962C8B-B14F-4D97-AF65-F5344CB8AC3E}">
        <p14:creationId xmlns:p14="http://schemas.microsoft.com/office/powerpoint/2010/main" val="2163153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photon detectors were initially developed for use in CERN’s Large Hadron Collider, and now have found their way into medicine</a:t>
            </a:r>
          </a:p>
          <a:p>
            <a:r>
              <a:rPr lang="en-US" dirty="0"/>
              <a:t>Shown here are schematics for a conventional CT scanner and photon counting CT scanner. And to put it in the simplest way, the conventional scanners detect the </a:t>
            </a:r>
            <a:r>
              <a:rPr lang="en-US" dirty="0" err="1"/>
              <a:t>xrays</a:t>
            </a:r>
            <a:r>
              <a:rPr lang="en-US" dirty="0"/>
              <a:t>, aggregate them and then convert them in to light, a 2 step process where data is lost, whereas photon counting detectors can directly measure the energy each individual photon and converts it into an image. </a:t>
            </a:r>
          </a:p>
          <a:p>
            <a:r>
              <a:rPr lang="en-US" dirty="0"/>
              <a:t>Another way to think about is taking a continuous variable and breaking it down into deciles for current scanners vs. photon counting which continues to treat it as individual data-points.</a:t>
            </a:r>
          </a:p>
        </p:txBody>
      </p:sp>
      <p:sp>
        <p:nvSpPr>
          <p:cNvPr id="5" name="Slide Number Placeholder 4">
            <a:extLst>
              <a:ext uri="{FF2B5EF4-FFF2-40B4-BE49-F238E27FC236}">
                <a16:creationId xmlns:a16="http://schemas.microsoft.com/office/drawing/2014/main" id="{D8F14858-DAD2-C301-C686-2E2574A9328C}"/>
              </a:ext>
            </a:extLst>
          </p:cNvPr>
          <p:cNvSpPr>
            <a:spLocks noGrp="1"/>
          </p:cNvSpPr>
          <p:nvPr>
            <p:ph type="sldNum" sz="quarter" idx="5"/>
          </p:nvPr>
        </p:nvSpPr>
        <p:spPr/>
        <p:txBody>
          <a:bodyPr/>
          <a:lstStyle/>
          <a:p>
            <a:fld id="{4BE9766D-6ADE-8F48-AC02-3CF320B35CD8}" type="slidenum">
              <a:rPr lang="en-US" smtClean="0"/>
              <a:t>75</a:t>
            </a:fld>
            <a:endParaRPr lang="en-US"/>
          </a:p>
        </p:txBody>
      </p:sp>
    </p:spTree>
    <p:extLst>
      <p:ext uri="{BB962C8B-B14F-4D97-AF65-F5344CB8AC3E}">
        <p14:creationId xmlns:p14="http://schemas.microsoft.com/office/powerpoint/2010/main" val="1758343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is a comparison of conventional </a:t>
            </a:r>
            <a:r>
              <a:rPr lang="en-US" dirty="0" err="1"/>
              <a:t>ct</a:t>
            </a:r>
            <a:r>
              <a:rPr lang="en-US" dirty="0"/>
              <a:t> and photon counting Ct and its 2 main modes of use – the standard mode and an ultra-high resolution mode. </a:t>
            </a:r>
          </a:p>
          <a:p>
            <a:r>
              <a:rPr lang="en-US" dirty="0"/>
              <a:t>And in general the photon counting CT gives us significantly higher spatial resolution compared to conventional CT for similar radiation and contrast use, except for the ultra high resolution mode, which gives us the highest resolution with a slice </a:t>
            </a:r>
            <a:r>
              <a:rPr lang="en-US" dirty="0" err="1"/>
              <a:t>thickess</a:t>
            </a:r>
            <a:r>
              <a:rPr lang="en-US" dirty="0"/>
              <a:t> of 0.2 mm. </a:t>
            </a:r>
          </a:p>
        </p:txBody>
      </p:sp>
    </p:spTree>
    <p:extLst>
      <p:ext uri="{BB962C8B-B14F-4D97-AF65-F5344CB8AC3E}">
        <p14:creationId xmlns:p14="http://schemas.microsoft.com/office/powerpoint/2010/main" val="4090170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with you some examples. On the left here is an image of </a:t>
            </a:r>
            <a:r>
              <a:rPr lang="en-US" dirty="0" err="1"/>
              <a:t>calcfied</a:t>
            </a:r>
            <a:r>
              <a:rPr lang="en-US" dirty="0"/>
              <a:t> plaque in the LAD obtained using conventional and on the right, the same lesion was evaluation using photon counting CT. And I hope you can notice the much higher spatial resolution and the reduction in blooming artifact which enables better assessment of the vessel lumen. </a:t>
            </a:r>
          </a:p>
        </p:txBody>
      </p:sp>
    </p:spTree>
    <p:extLst>
      <p:ext uri="{BB962C8B-B14F-4D97-AF65-F5344CB8AC3E}">
        <p14:creationId xmlns:p14="http://schemas.microsoft.com/office/powerpoint/2010/main" val="279436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F0B1377F-8E1A-5C33-76DC-9F95C73D05D9}"/>
              </a:ext>
            </a:extLst>
          </p:cNvPr>
          <p:cNvSpPr>
            <a:spLocks noGrp="1"/>
          </p:cNvSpPr>
          <p:nvPr>
            <p:ph type="sldNum" sz="quarter" idx="5"/>
          </p:nvPr>
        </p:nvSpPr>
        <p:spPr/>
        <p:txBody>
          <a:bodyPr/>
          <a:lstStyle/>
          <a:p>
            <a:fld id="{4BE9766D-6ADE-8F48-AC02-3CF320B35CD8}" type="slidenum">
              <a:rPr lang="en-US" smtClean="0"/>
              <a:t>12</a:t>
            </a:fld>
            <a:endParaRPr lang="en-US"/>
          </a:p>
        </p:txBody>
      </p:sp>
    </p:spTree>
    <p:extLst>
      <p:ext uri="{BB962C8B-B14F-4D97-AF65-F5344CB8AC3E}">
        <p14:creationId xmlns:p14="http://schemas.microsoft.com/office/powerpoint/2010/main" val="1606084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similar fashion we can evaluate stents. Show here is a curved reformat of an LAD showing a stent extending from the left main to LAD, and right at the ostium of the LAD these is a large amount of non-calcified plaque leading to in-stent restenosis</a:t>
            </a:r>
          </a:p>
        </p:txBody>
      </p:sp>
    </p:spTree>
    <p:extLst>
      <p:ext uri="{BB962C8B-B14F-4D97-AF65-F5344CB8AC3E}">
        <p14:creationId xmlns:p14="http://schemas.microsoft.com/office/powerpoint/2010/main" val="40057215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one of our cases, where this patient had undergone coronary CT in 2021 and this lesion which was previously reported as severe, was now classified as mild using the photon counting CT scanner. </a:t>
            </a:r>
          </a:p>
        </p:txBody>
      </p:sp>
    </p:spTree>
    <p:extLst>
      <p:ext uri="{BB962C8B-B14F-4D97-AF65-F5344CB8AC3E}">
        <p14:creationId xmlns:p14="http://schemas.microsoft.com/office/powerpoint/2010/main" val="2472517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curved reformat of his circumflex showing his proximal circumflex stent. </a:t>
            </a:r>
          </a:p>
        </p:txBody>
      </p:sp>
    </p:spTree>
    <p:extLst>
      <p:ext uri="{BB962C8B-B14F-4D97-AF65-F5344CB8AC3E}">
        <p14:creationId xmlns:p14="http://schemas.microsoft.com/office/powerpoint/2010/main" val="3106876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DF2F3-DBEB-4C34-1DD4-25A6F972B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16CA6-26ED-6EAF-4FFC-31F38A8D4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ACBDC-DE11-F9A6-C4AE-989D42BB8DBF}"/>
              </a:ext>
            </a:extLst>
          </p:cNvPr>
          <p:cNvSpPr>
            <a:spLocks noGrp="1"/>
          </p:cNvSpPr>
          <p:nvPr>
            <p:ph type="body" idx="1"/>
          </p:nvPr>
        </p:nvSpPr>
        <p:spPr/>
        <p:txBody>
          <a:bodyPr/>
          <a:lstStyle/>
          <a:p>
            <a:r>
              <a:rPr lang="en-US" dirty="0"/>
              <a:t>And this is where is Photon counting CT comes into the picture</a:t>
            </a:r>
          </a:p>
        </p:txBody>
      </p:sp>
      <p:sp>
        <p:nvSpPr>
          <p:cNvPr id="5" name="Slide Number Placeholder 4">
            <a:extLst>
              <a:ext uri="{FF2B5EF4-FFF2-40B4-BE49-F238E27FC236}">
                <a16:creationId xmlns:a16="http://schemas.microsoft.com/office/drawing/2014/main" id="{E8151135-3EE8-EA9C-6A11-E9088268A36F}"/>
              </a:ext>
            </a:extLst>
          </p:cNvPr>
          <p:cNvSpPr>
            <a:spLocks noGrp="1"/>
          </p:cNvSpPr>
          <p:nvPr>
            <p:ph type="sldNum" sz="quarter" idx="5"/>
          </p:nvPr>
        </p:nvSpPr>
        <p:spPr/>
        <p:txBody>
          <a:bodyPr/>
          <a:lstStyle/>
          <a:p>
            <a:fld id="{4BE9766D-6ADE-8F48-AC02-3CF320B35CD8}" type="slidenum">
              <a:rPr lang="en-US" smtClean="0"/>
              <a:t>81</a:t>
            </a:fld>
            <a:endParaRPr lang="en-US"/>
          </a:p>
        </p:txBody>
      </p:sp>
    </p:spTree>
    <p:extLst>
      <p:ext uri="{BB962C8B-B14F-4D97-AF65-F5344CB8AC3E}">
        <p14:creationId xmlns:p14="http://schemas.microsoft.com/office/powerpoint/2010/main" val="27310656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How It Works:</a:t>
            </a:r>
          </a:p>
          <a:p>
            <a:pPr>
              <a:buFont typeface="Arial" panose="020B0604020202020204" pitchFamily="34" charset="0"/>
              <a:buChar char="•"/>
            </a:pPr>
            <a:r>
              <a:rPr lang="en-US" b="1" dirty="0"/>
              <a:t>Rationale:</a:t>
            </a:r>
            <a:r>
              <a:rPr lang="en-US" dirty="0"/>
              <a:t> Inflammation from coronary artery disease (CAD) alters the composition of </a:t>
            </a:r>
            <a:r>
              <a:rPr lang="en-US" dirty="0" err="1"/>
              <a:t>pericoronary</a:t>
            </a:r>
            <a:r>
              <a:rPr lang="en-US" dirty="0"/>
              <a:t> adipose tissue, making it more hydrophilic (less lipid-dense), which increases CT attenuation (measured in Hounsfield units, HU).</a:t>
            </a:r>
          </a:p>
          <a:p>
            <a:pPr>
              <a:buFont typeface="Arial" panose="020B0604020202020204" pitchFamily="34" charset="0"/>
              <a:buChar char="•"/>
            </a:pPr>
            <a:r>
              <a:rPr lang="en-US" b="1" dirty="0"/>
              <a:t>Measurement:</a:t>
            </a:r>
            <a:r>
              <a:rPr lang="en-US" dirty="0"/>
              <a:t> The FAI quantifies these changes by assessing the CT attenuation of fat surrounding the coronary arteries, particularly the </a:t>
            </a:r>
            <a:r>
              <a:rPr lang="en-US" b="1" dirty="0"/>
              <a:t>proximal segments of major coronary arteries (e.g., LAD, RCA, </a:t>
            </a:r>
            <a:r>
              <a:rPr lang="en-US" b="1" dirty="0" err="1"/>
              <a:t>LCx</a:t>
            </a:r>
            <a:r>
              <a:rPr lang="en-US" b="1" dirty="0"/>
              <a:t>).</a:t>
            </a:r>
            <a:endParaRPr lang="en-US" dirty="0"/>
          </a:p>
          <a:p>
            <a:pPr>
              <a:buNone/>
            </a:pPr>
            <a:r>
              <a:rPr lang="en-US" b="1" dirty="0"/>
              <a:t>Clinical Significance:</a:t>
            </a:r>
          </a:p>
          <a:p>
            <a:pPr>
              <a:buFont typeface="Arial" panose="020B0604020202020204" pitchFamily="34" charset="0"/>
              <a:buChar char="•"/>
            </a:pPr>
            <a:r>
              <a:rPr lang="en-US" b="1" dirty="0"/>
              <a:t>Predicts Future Cardiac Events:</a:t>
            </a:r>
            <a:r>
              <a:rPr lang="en-US" dirty="0"/>
              <a:t> Higher FAI values are associated with increased risk of major adverse cardiovascular events (MACE), including myocardial infarction and death.</a:t>
            </a:r>
          </a:p>
          <a:p>
            <a:pPr>
              <a:buFont typeface="Arial" panose="020B0604020202020204" pitchFamily="34" charset="0"/>
              <a:buChar char="•"/>
            </a:pPr>
            <a:r>
              <a:rPr lang="en-US" b="1" dirty="0"/>
              <a:t>Identifies "Inflamed" Coronary Plaques:</a:t>
            </a:r>
            <a:r>
              <a:rPr lang="en-US" dirty="0"/>
              <a:t> Even in the absence of significant stenosis, elevated FAI can indicate active coronary inflammation, helping to detect vulnerable plaques.</a:t>
            </a:r>
          </a:p>
          <a:p>
            <a:endParaRPr lang="en-US" dirty="0"/>
          </a:p>
        </p:txBody>
      </p:sp>
      <p:sp>
        <p:nvSpPr>
          <p:cNvPr id="5" name="Slide Number Placeholder 4">
            <a:extLst>
              <a:ext uri="{FF2B5EF4-FFF2-40B4-BE49-F238E27FC236}">
                <a16:creationId xmlns:a16="http://schemas.microsoft.com/office/drawing/2014/main" id="{9B838468-B7F9-FDF2-3B27-02DEF2A3F2BD}"/>
              </a:ext>
            </a:extLst>
          </p:cNvPr>
          <p:cNvSpPr>
            <a:spLocks noGrp="1"/>
          </p:cNvSpPr>
          <p:nvPr>
            <p:ph type="sldNum" sz="quarter" idx="5"/>
          </p:nvPr>
        </p:nvSpPr>
        <p:spPr/>
        <p:txBody>
          <a:bodyPr/>
          <a:lstStyle/>
          <a:p>
            <a:fld id="{4BE9766D-6ADE-8F48-AC02-3CF320B35CD8}" type="slidenum">
              <a:rPr lang="en-US" smtClean="0"/>
              <a:t>82</a:t>
            </a:fld>
            <a:endParaRPr lang="en-US"/>
          </a:p>
        </p:txBody>
      </p:sp>
    </p:spTree>
    <p:extLst>
      <p:ext uri="{BB962C8B-B14F-4D97-AF65-F5344CB8AC3E}">
        <p14:creationId xmlns:p14="http://schemas.microsoft.com/office/powerpoint/2010/main" val="954485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3F136-BC6F-4B39-AA5E-D230EE807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2F5E2-81D4-965F-9734-295767C55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2E90C-5733-809B-7EA9-FC3B5F245353}"/>
              </a:ext>
            </a:extLst>
          </p:cNvPr>
          <p:cNvSpPr>
            <a:spLocks noGrp="1"/>
          </p:cNvSpPr>
          <p:nvPr>
            <p:ph type="body" idx="1"/>
          </p:nvPr>
        </p:nvSpPr>
        <p:spPr/>
        <p:txBody>
          <a:bodyPr/>
          <a:lstStyle/>
          <a:p>
            <a:pPr>
              <a:buNone/>
            </a:pPr>
            <a:r>
              <a:rPr lang="en-US" b="0" i="0" dirty="0">
                <a:solidFill>
                  <a:srgbClr val="2E2E2E"/>
                </a:solidFill>
                <a:effectLst/>
                <a:latin typeface="Source Sans Pro" panose="020F0502020204030204" pitchFamily="34" charset="0"/>
              </a:rPr>
              <a:t>This </a:t>
            </a:r>
            <a:r>
              <a:rPr lang="en-US" b="0" i="0" dirty="0" err="1">
                <a:solidFill>
                  <a:srgbClr val="2E2E2E"/>
                </a:solidFill>
                <a:effectLst/>
                <a:latin typeface="Source Sans Pro" panose="020F0502020204030204" pitchFamily="34" charset="0"/>
              </a:rPr>
              <a:t>multicentre</a:t>
            </a:r>
            <a:r>
              <a:rPr lang="en-US" b="0" i="0" dirty="0">
                <a:solidFill>
                  <a:srgbClr val="2E2E2E"/>
                </a:solidFill>
                <a:effectLst/>
                <a:latin typeface="Source Sans Pro" panose="020F0502020204030204" pitchFamily="34" charset="0"/>
              </a:rPr>
              <a:t>, longitudinal cohort study included 40 091 consecutive patients undergoing clinically indicated CCTA in eight UK hospitals, who were followed up for MACE (</a:t>
            </a:r>
            <a:r>
              <a:rPr lang="en-US" b="0" i="0" dirty="0" err="1">
                <a:solidFill>
                  <a:srgbClr val="2E2E2E"/>
                </a:solidFill>
                <a:effectLst/>
                <a:latin typeface="Source Sans Pro" panose="020F0502020204030204" pitchFamily="34" charset="0"/>
              </a:rPr>
              <a:t>ie</a:t>
            </a:r>
            <a:r>
              <a:rPr lang="en-US" b="0" i="0" dirty="0">
                <a:solidFill>
                  <a:srgbClr val="2E2E2E"/>
                </a:solidFill>
                <a:effectLst/>
                <a:latin typeface="Source Sans Pro" panose="020F0502020204030204" pitchFamily="34" charset="0"/>
              </a:rPr>
              <a:t>, myocardial infarction, new onset heart failure, or cardiac death) for a median of 2·7 years (IQR 1·4–5·3). The prognostic value of FAI Score in the presence and absence of obstructive CAD was evaluated in 3393 consecutive patients from the two hospitals with the longest follow-up (7·7 years [6·4–9·1]).</a:t>
            </a:r>
          </a:p>
          <a:p>
            <a:pPr>
              <a:buNone/>
            </a:pPr>
            <a:endParaRPr lang="en-US" b="0" i="0" dirty="0">
              <a:solidFill>
                <a:srgbClr val="2E2E2E"/>
              </a:solidFill>
              <a:effectLst/>
              <a:latin typeface="Source Sans Pro" panose="020F0502020204030204" pitchFamily="34" charset="0"/>
            </a:endParaRPr>
          </a:p>
          <a:p>
            <a:pPr>
              <a:buNone/>
            </a:pPr>
            <a:r>
              <a:rPr lang="en-US" b="0" i="0" dirty="0">
                <a:solidFill>
                  <a:srgbClr val="2E2E2E"/>
                </a:solidFill>
                <a:effectLst/>
                <a:latin typeface="Source Sans Pro" panose="020B0503030403020204" pitchFamily="34" charset="0"/>
              </a:rPr>
              <a:t>. Increased FAI Score in all the three coronary arteries had an additive impact on the risk for cardiac mortality (hazard ratio [HR] 29·8 [95% CI 13·9–63·9], p&lt;0·001) or MACE (12·6 [8·5–18·6], p&lt;0·001) comparing three vessels with an FAI Score in the top versus bottom quartile for each artery. FAI Score in any coronary artery predicted cardiac mortality and MACE independently from cardiovascular risk factors and the presence or extent of CAD.</a:t>
            </a:r>
            <a:endParaRPr lang="en-US" dirty="0"/>
          </a:p>
        </p:txBody>
      </p:sp>
      <p:sp>
        <p:nvSpPr>
          <p:cNvPr id="5" name="Slide Number Placeholder 4">
            <a:extLst>
              <a:ext uri="{FF2B5EF4-FFF2-40B4-BE49-F238E27FC236}">
                <a16:creationId xmlns:a16="http://schemas.microsoft.com/office/drawing/2014/main" id="{DD0588B8-6C6B-F588-691F-192002269CBC}"/>
              </a:ext>
            </a:extLst>
          </p:cNvPr>
          <p:cNvSpPr>
            <a:spLocks noGrp="1"/>
          </p:cNvSpPr>
          <p:nvPr>
            <p:ph type="sldNum" sz="quarter" idx="5"/>
          </p:nvPr>
        </p:nvSpPr>
        <p:spPr/>
        <p:txBody>
          <a:bodyPr/>
          <a:lstStyle/>
          <a:p>
            <a:fld id="{4BE9766D-6ADE-8F48-AC02-3CF320B35CD8}" type="slidenum">
              <a:rPr lang="en-US" smtClean="0"/>
              <a:t>83</a:t>
            </a:fld>
            <a:endParaRPr lang="en-US"/>
          </a:p>
        </p:txBody>
      </p:sp>
    </p:spTree>
    <p:extLst>
      <p:ext uri="{BB962C8B-B14F-4D97-AF65-F5344CB8AC3E}">
        <p14:creationId xmlns:p14="http://schemas.microsoft.com/office/powerpoint/2010/main" val="25967009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A81EA-2496-5A79-71D3-B8D69CF77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F6135-D9DB-B546-3AEE-D6B36B859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C55E8-3EE4-0C77-9A26-96ECC597205C}"/>
              </a:ext>
            </a:extLst>
          </p:cNvPr>
          <p:cNvSpPr>
            <a:spLocks noGrp="1"/>
          </p:cNvSpPr>
          <p:nvPr>
            <p:ph type="body" idx="1"/>
          </p:nvPr>
        </p:nvSpPr>
        <p:spPr/>
        <p:txBody>
          <a:bodyPr/>
          <a:lstStyle/>
          <a:p>
            <a:pPr marL="457200" indent="-457200">
              <a:lnSpc>
                <a:spcPct val="150000"/>
              </a:lnSpc>
              <a:buAutoNum type="arabicPeriod"/>
            </a:pPr>
            <a:r>
              <a:rPr lang="en-US" sz="1200">
                <a:solidFill>
                  <a:srgbClr val="002060"/>
                </a:solidFill>
                <a:latin typeface="Montserrat" pitchFamily="2" charset="77"/>
              </a:rPr>
              <a:t>Research: enrichment of trial populations for higher-risk patients, outcome for preventive therapy.</a:t>
            </a:r>
          </a:p>
          <a:p>
            <a:pPr marL="457200" indent="-457200">
              <a:lnSpc>
                <a:spcPct val="150000"/>
              </a:lnSpc>
              <a:buAutoNum type="arabicPeriod"/>
            </a:pPr>
            <a:r>
              <a:rPr lang="en-US" sz="1200">
                <a:solidFill>
                  <a:srgbClr val="002060"/>
                </a:solidFill>
                <a:latin typeface="Montserrat" pitchFamily="2" charset="77"/>
              </a:rPr>
              <a:t>Clinical: additional benefit over CAC score and semi-quantitative method. Clinical use yet to be determined.</a:t>
            </a:r>
          </a:p>
          <a:p>
            <a:endParaRPr lang="en-US"/>
          </a:p>
        </p:txBody>
      </p:sp>
      <p:sp>
        <p:nvSpPr>
          <p:cNvPr id="5" name="Slide Number Placeholder 4">
            <a:extLst>
              <a:ext uri="{FF2B5EF4-FFF2-40B4-BE49-F238E27FC236}">
                <a16:creationId xmlns:a16="http://schemas.microsoft.com/office/drawing/2014/main" id="{568976C7-D604-46EE-716E-22F789DDBE61}"/>
              </a:ext>
            </a:extLst>
          </p:cNvPr>
          <p:cNvSpPr>
            <a:spLocks noGrp="1"/>
          </p:cNvSpPr>
          <p:nvPr>
            <p:ph type="sldNum" sz="quarter" idx="5"/>
          </p:nvPr>
        </p:nvSpPr>
        <p:spPr/>
        <p:txBody>
          <a:bodyPr/>
          <a:lstStyle/>
          <a:p>
            <a:fld id="{4BE9766D-6ADE-8F48-AC02-3CF320B35CD8}" type="slidenum">
              <a:rPr lang="en-US" smtClean="0"/>
              <a:t>84</a:t>
            </a:fld>
            <a:endParaRPr lang="en-US"/>
          </a:p>
        </p:txBody>
      </p:sp>
    </p:spTree>
    <p:extLst>
      <p:ext uri="{BB962C8B-B14F-4D97-AF65-F5344CB8AC3E}">
        <p14:creationId xmlns:p14="http://schemas.microsoft.com/office/powerpoint/2010/main" val="2025945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300" dirty="0"/>
          </a:p>
        </p:txBody>
      </p:sp>
      <p:sp>
        <p:nvSpPr>
          <p:cNvPr id="4" name="Slide Number Placeholder 3">
            <a:extLst>
              <a:ext uri="{FF2B5EF4-FFF2-40B4-BE49-F238E27FC236}">
                <a16:creationId xmlns:a16="http://schemas.microsoft.com/office/drawing/2014/main" id="{5E8DEF55-278E-56EA-DCFB-A735B7DEE792}"/>
              </a:ext>
            </a:extLst>
          </p:cNvPr>
          <p:cNvSpPr>
            <a:spLocks noGrp="1"/>
          </p:cNvSpPr>
          <p:nvPr>
            <p:ph type="sldNum" sz="quarter" idx="5"/>
          </p:nvPr>
        </p:nvSpPr>
        <p:spPr/>
        <p:txBody>
          <a:bodyPr/>
          <a:lstStyle/>
          <a:p>
            <a:fld id="{4BE9766D-6ADE-8F48-AC02-3CF320B35CD8}" type="slidenum">
              <a:rPr lang="en-US" smtClean="0"/>
              <a:t>85</a:t>
            </a:fld>
            <a:endParaRPr lang="en-US"/>
          </a:p>
        </p:txBody>
      </p:sp>
    </p:spTree>
    <p:extLst>
      <p:ext uri="{BB962C8B-B14F-4D97-AF65-F5344CB8AC3E}">
        <p14:creationId xmlns:p14="http://schemas.microsoft.com/office/powerpoint/2010/main" val="70204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E0D36BD1-667C-4D0F-CF44-4D00A0600B6E}"/>
              </a:ext>
            </a:extLst>
          </p:cNvPr>
          <p:cNvSpPr>
            <a:spLocks noGrp="1"/>
          </p:cNvSpPr>
          <p:nvPr>
            <p:ph type="sldNum" sz="quarter" idx="5"/>
          </p:nvPr>
        </p:nvSpPr>
        <p:spPr/>
        <p:txBody>
          <a:bodyPr/>
          <a:lstStyle/>
          <a:p>
            <a:fld id="{4BE9766D-6ADE-8F48-AC02-3CF320B35CD8}" type="slidenum">
              <a:rPr lang="en-US" smtClean="0"/>
              <a:t>13</a:t>
            </a:fld>
            <a:endParaRPr lang="en-US"/>
          </a:p>
        </p:txBody>
      </p:sp>
    </p:spTree>
    <p:extLst>
      <p:ext uri="{BB962C8B-B14F-4D97-AF65-F5344CB8AC3E}">
        <p14:creationId xmlns:p14="http://schemas.microsoft.com/office/powerpoint/2010/main" val="33455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past year</a:t>
            </a:r>
          </a:p>
        </p:txBody>
      </p:sp>
      <p:sp>
        <p:nvSpPr>
          <p:cNvPr id="5" name="Slide Number Placeholder 4">
            <a:extLst>
              <a:ext uri="{FF2B5EF4-FFF2-40B4-BE49-F238E27FC236}">
                <a16:creationId xmlns:a16="http://schemas.microsoft.com/office/drawing/2014/main" id="{CCE9A7A9-DFAA-66E4-FE89-308DC867FA74}"/>
              </a:ext>
            </a:extLst>
          </p:cNvPr>
          <p:cNvSpPr>
            <a:spLocks noGrp="1"/>
          </p:cNvSpPr>
          <p:nvPr>
            <p:ph type="sldNum" sz="quarter" idx="5"/>
          </p:nvPr>
        </p:nvSpPr>
        <p:spPr/>
        <p:txBody>
          <a:bodyPr/>
          <a:lstStyle/>
          <a:p>
            <a:fld id="{4BE9766D-6ADE-8F48-AC02-3CF320B35CD8}" type="slidenum">
              <a:rPr lang="en-US" smtClean="0"/>
              <a:t>14</a:t>
            </a:fld>
            <a:endParaRPr lang="en-US"/>
          </a:p>
        </p:txBody>
      </p:sp>
    </p:spTree>
    <p:extLst>
      <p:ext uri="{BB962C8B-B14F-4D97-AF65-F5344CB8AC3E}">
        <p14:creationId xmlns:p14="http://schemas.microsoft.com/office/powerpoint/2010/main" val="260135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17920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Arial" pitchFamily="34" charset="0"/>
              <a:ea typeface="ＭＳ Ｐゴシック" pitchFamily="34" charset="-128"/>
            </a:endParaRPr>
          </a:p>
        </p:txBody>
      </p:sp>
      <p:sp>
        <p:nvSpPr>
          <p:cNvPr id="2" name="Slide Number Placeholder 1">
            <a:extLst>
              <a:ext uri="{FF2B5EF4-FFF2-40B4-BE49-F238E27FC236}">
                <a16:creationId xmlns:a16="http://schemas.microsoft.com/office/drawing/2014/main" id="{F41B519D-B48C-7431-53C0-CAF6A314CF0E}"/>
              </a:ext>
            </a:extLst>
          </p:cNvPr>
          <p:cNvSpPr>
            <a:spLocks noGrp="1"/>
          </p:cNvSpPr>
          <p:nvPr>
            <p:ph type="sldNum" sz="quarter" idx="5"/>
          </p:nvPr>
        </p:nvSpPr>
        <p:spPr/>
        <p:txBody>
          <a:bodyPr/>
          <a:lstStyle/>
          <a:p>
            <a:fld id="{4BE9766D-6ADE-8F48-AC02-3CF320B35CD8}" type="slidenum">
              <a:rPr lang="en-US" smtClean="0"/>
              <a:t>15</a:t>
            </a:fld>
            <a:endParaRPr lang="en-US"/>
          </a:p>
        </p:txBody>
      </p:sp>
    </p:spTree>
    <p:extLst>
      <p:ext uri="{BB962C8B-B14F-4D97-AF65-F5344CB8AC3E}">
        <p14:creationId xmlns:p14="http://schemas.microsoft.com/office/powerpoint/2010/main" val="330635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41.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6.xml"/><Relationship Id="rId4" Type="http://schemas.openxmlformats.org/officeDocument/2006/relationships/image" Target="../media/image41.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9FEAF5-D787-5A47-A4A3-4F215D39D70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9FD3A2C-09F3-D34C-AF15-E0A02BCA5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A7BDBDD-0192-D74A-8A1E-2BA5296B4413}"/>
              </a:ext>
            </a:extLst>
          </p:cNvPr>
          <p:cNvSpPr>
            <a:spLocks noGrp="1"/>
          </p:cNvSpPr>
          <p:nvPr>
            <p:ph type="dt" sz="half" idx="10"/>
          </p:nvPr>
        </p:nvSpPr>
        <p:spPr/>
        <p:txBody>
          <a:bodyPr/>
          <a:lstStyle/>
          <a:p>
            <a:endParaRPr lang="pt-BR"/>
          </a:p>
        </p:txBody>
      </p:sp>
      <p:sp>
        <p:nvSpPr>
          <p:cNvPr id="5" name="Espaço Reservado para Rodapé 4">
            <a:extLst>
              <a:ext uri="{FF2B5EF4-FFF2-40B4-BE49-F238E27FC236}">
                <a16:creationId xmlns:a16="http://schemas.microsoft.com/office/drawing/2014/main" id="{27B65FBE-085D-1840-BAE2-1FE8F8E6497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290DF24-8953-BA46-AF6A-D8FC9D6B39BA}"/>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24304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50FEF-A5C4-344A-8293-6CA0E6EF8C5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98F467F-B017-4D43-A3B5-D7251801152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37B4C91-C8CC-EE45-84E7-3F07C5F51F0D}"/>
              </a:ext>
            </a:extLst>
          </p:cNvPr>
          <p:cNvSpPr>
            <a:spLocks noGrp="1"/>
          </p:cNvSpPr>
          <p:nvPr>
            <p:ph type="dt" sz="half" idx="10"/>
          </p:nvPr>
        </p:nvSpPr>
        <p:spPr/>
        <p:txBody>
          <a:bodyPr/>
          <a:lstStyle/>
          <a:p>
            <a:endParaRPr lang="pt-BR"/>
          </a:p>
        </p:txBody>
      </p:sp>
      <p:sp>
        <p:nvSpPr>
          <p:cNvPr id="5" name="Espaço Reservado para Rodapé 4">
            <a:extLst>
              <a:ext uri="{FF2B5EF4-FFF2-40B4-BE49-F238E27FC236}">
                <a16:creationId xmlns:a16="http://schemas.microsoft.com/office/drawing/2014/main" id="{9FE69A15-6810-7D47-9E2E-F3A138EA06B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B8ED3C-CDC1-F14E-A951-33FC38E668F7}"/>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418525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8122247-2A85-AF43-8857-592B64C21A1E}"/>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3B3C8C7-7371-374D-90A2-B02A6331D1D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57D4B11-3DF9-CB4D-B40F-DC6633CD0F2F}"/>
              </a:ext>
            </a:extLst>
          </p:cNvPr>
          <p:cNvSpPr>
            <a:spLocks noGrp="1"/>
          </p:cNvSpPr>
          <p:nvPr>
            <p:ph type="dt" sz="half" idx="10"/>
          </p:nvPr>
        </p:nvSpPr>
        <p:spPr/>
        <p:txBody>
          <a:bodyPr/>
          <a:lstStyle/>
          <a:p>
            <a:endParaRPr lang="pt-BR"/>
          </a:p>
        </p:txBody>
      </p:sp>
      <p:sp>
        <p:nvSpPr>
          <p:cNvPr id="5" name="Espaço Reservado para Rodapé 4">
            <a:extLst>
              <a:ext uri="{FF2B5EF4-FFF2-40B4-BE49-F238E27FC236}">
                <a16:creationId xmlns:a16="http://schemas.microsoft.com/office/drawing/2014/main" id="{5506875D-C985-3147-BEEE-FDB1F336D0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4929970-C383-4B47-B953-40789F8F9B1E}"/>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4138244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056E32-C7EA-435D-99A7-C82ACF1A0C14}" type="slidenum">
              <a:rPr lang="en-US" smtClean="0"/>
              <a:t>‹#›</a:t>
            </a:fld>
            <a:endParaRPr lang="en-US"/>
          </a:p>
        </p:txBody>
      </p:sp>
      <p:cxnSp>
        <p:nvCxnSpPr>
          <p:cNvPr id="7" name="Straight Connector 6"/>
          <p:cNvCxnSpPr/>
          <p:nvPr userDrawn="1"/>
        </p:nvCxnSpPr>
        <p:spPr>
          <a:xfrm flipH="1" flipV="1">
            <a:off x="-123053" y="6347162"/>
            <a:ext cx="8276453" cy="9188"/>
          </a:xfrm>
          <a:prstGeom prst="line">
            <a:avLst/>
          </a:prstGeom>
          <a:ln w="38100">
            <a:solidFill>
              <a:srgbClr val="8B0E0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 idx="3"/>
          </p:cNvCxnSpPr>
          <p:nvPr userDrawn="1"/>
        </p:nvCxnSpPr>
        <p:spPr>
          <a:xfrm flipH="1">
            <a:off x="11491415" y="6347162"/>
            <a:ext cx="1497475" cy="3492"/>
          </a:xfrm>
          <a:prstGeom prst="line">
            <a:avLst/>
          </a:prstGeom>
          <a:ln w="38100">
            <a:solidFill>
              <a:srgbClr val="8B0E0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4721" y="5903235"/>
            <a:ext cx="3146694" cy="894837"/>
          </a:xfrm>
          <a:prstGeom prst="rect">
            <a:avLst/>
          </a:prstGeom>
        </p:spPr>
      </p:pic>
    </p:spTree>
    <p:extLst>
      <p:ext uri="{BB962C8B-B14F-4D97-AF65-F5344CB8AC3E}">
        <p14:creationId xmlns:p14="http://schemas.microsoft.com/office/powerpoint/2010/main" val="3716705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69727" y="1127034"/>
            <a:ext cx="4034624" cy="3409549"/>
          </a:xfrm>
        </p:spPr>
        <p:txBody>
          <a:bodyPr>
            <a:normAutofit/>
          </a:bodyPr>
          <a:lstStyle>
            <a:lvl1pPr>
              <a:defRPr sz="6600"/>
            </a:lvl1pPr>
          </a:lstStyle>
          <a:p>
            <a:r>
              <a:rPr lang="en-US"/>
              <a:t>Title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056E32-C7EA-435D-99A7-C82ACF1A0C14}" type="slidenum">
              <a:rPr lang="en-US" smtClean="0"/>
              <a:t>‹#›</a:t>
            </a:fld>
            <a:endParaRPr lang="en-US"/>
          </a:p>
        </p:txBody>
      </p:sp>
      <p:pic>
        <p:nvPicPr>
          <p:cNvPr id="13" name="Picture 12"/>
          <p:cNvPicPr>
            <a:picLocks noChangeAspect="1"/>
          </p:cNvPicPr>
          <p:nvPr userDrawn="1"/>
        </p:nvPicPr>
        <p:blipFill>
          <a:blip r:embed="rId2"/>
          <a:stretch>
            <a:fillRect/>
          </a:stretch>
        </p:blipFill>
        <p:spPr>
          <a:xfrm>
            <a:off x="152400" y="2215166"/>
            <a:ext cx="4642834" cy="4642834"/>
          </a:xfrm>
          <a:prstGeom prst="rect">
            <a:avLst/>
          </a:prstGeom>
        </p:spPr>
      </p:pic>
      <p:pic>
        <p:nvPicPr>
          <p:cNvPr id="14" name="Picture 13"/>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84000"/>
                    </a14:imgEffect>
                    <a14:imgEffect>
                      <a14:brightnessContrast contrast="-6000"/>
                    </a14:imgEffect>
                  </a14:imgLayer>
                </a14:imgProps>
              </a:ext>
            </a:extLst>
          </a:blip>
          <a:srcRect l="-2752" r="2752"/>
          <a:stretch/>
        </p:blipFill>
        <p:spPr>
          <a:xfrm>
            <a:off x="4751691" y="3535392"/>
            <a:ext cx="3322608" cy="3322608"/>
          </a:xfrm>
          <a:prstGeom prst="rect">
            <a:avLst/>
          </a:prstGeom>
        </p:spPr>
      </p:pic>
      <p:pic>
        <p:nvPicPr>
          <p:cNvPr id="15" name="Picture 14"/>
          <p:cNvPicPr>
            <a:picLocks noChangeAspect="1"/>
          </p:cNvPicPr>
          <p:nvPr userDrawn="1"/>
        </p:nvPicPr>
        <p:blipFill>
          <a:blip r:embed="rId2"/>
          <a:stretch>
            <a:fillRect/>
          </a:stretch>
        </p:blipFill>
        <p:spPr>
          <a:xfrm rot="10800000">
            <a:off x="1685321" y="-209071"/>
            <a:ext cx="6219825" cy="6219825"/>
          </a:xfrm>
          <a:prstGeom prst="rect">
            <a:avLst/>
          </a:prstGeom>
        </p:spPr>
      </p:pic>
      <p:sp>
        <p:nvSpPr>
          <p:cNvPr id="16" name="Subtitle 2"/>
          <p:cNvSpPr>
            <a:spLocks noGrp="1"/>
          </p:cNvSpPr>
          <p:nvPr>
            <p:ph type="subTitle" idx="1"/>
          </p:nvPr>
        </p:nvSpPr>
        <p:spPr>
          <a:xfrm>
            <a:off x="7778010" y="4205174"/>
            <a:ext cx="398432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950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56E32-C7EA-435D-99A7-C82ACF1A0C1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4721" y="5903235"/>
            <a:ext cx="3146694" cy="894837"/>
          </a:xfrm>
          <a:prstGeom prst="rect">
            <a:avLst/>
          </a:prstGeom>
        </p:spPr>
      </p:pic>
      <p:cxnSp>
        <p:nvCxnSpPr>
          <p:cNvPr id="8" name="Straight Connector 7"/>
          <p:cNvCxnSpPr/>
          <p:nvPr userDrawn="1"/>
        </p:nvCxnSpPr>
        <p:spPr>
          <a:xfrm flipH="1" flipV="1">
            <a:off x="-123053" y="6347162"/>
            <a:ext cx="8276453" cy="9188"/>
          </a:xfrm>
          <a:prstGeom prst="line">
            <a:avLst/>
          </a:prstGeom>
          <a:ln w="38100">
            <a:solidFill>
              <a:srgbClr val="8B0E0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7" idx="3"/>
          </p:cNvCxnSpPr>
          <p:nvPr userDrawn="1"/>
        </p:nvCxnSpPr>
        <p:spPr>
          <a:xfrm flipH="1">
            <a:off x="11491415" y="6347162"/>
            <a:ext cx="1497475" cy="3492"/>
          </a:xfrm>
          <a:prstGeom prst="line">
            <a:avLst/>
          </a:prstGeom>
          <a:ln w="38100">
            <a:solidFill>
              <a:srgbClr val="8B0E0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140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056E32-C7EA-435D-99A7-C82ACF1A0C14}" type="slidenum">
              <a:rPr lang="en-US" smtClean="0"/>
              <a:t>‹#›</a:t>
            </a:fld>
            <a:endParaRPr lang="en-US"/>
          </a:p>
        </p:txBody>
      </p:sp>
      <p:cxnSp>
        <p:nvCxnSpPr>
          <p:cNvPr id="7" name="Straight Connector 6"/>
          <p:cNvCxnSpPr/>
          <p:nvPr userDrawn="1"/>
        </p:nvCxnSpPr>
        <p:spPr>
          <a:xfrm flipH="1" flipV="1">
            <a:off x="-123053" y="6347162"/>
            <a:ext cx="8276453" cy="9188"/>
          </a:xfrm>
          <a:prstGeom prst="line">
            <a:avLst/>
          </a:prstGeom>
          <a:ln w="38100">
            <a:solidFill>
              <a:srgbClr val="8B0E0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 idx="3"/>
          </p:cNvCxnSpPr>
          <p:nvPr userDrawn="1"/>
        </p:nvCxnSpPr>
        <p:spPr>
          <a:xfrm flipH="1">
            <a:off x="11491415" y="6347162"/>
            <a:ext cx="1497475" cy="3492"/>
          </a:xfrm>
          <a:prstGeom prst="line">
            <a:avLst/>
          </a:prstGeom>
          <a:ln w="38100">
            <a:solidFill>
              <a:srgbClr val="8B0E0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4721" y="5903235"/>
            <a:ext cx="3146694" cy="894837"/>
          </a:xfrm>
          <a:prstGeom prst="rect">
            <a:avLst/>
          </a:prstGeom>
        </p:spPr>
      </p:pic>
    </p:spTree>
    <p:extLst>
      <p:ext uri="{BB962C8B-B14F-4D97-AF65-F5344CB8AC3E}">
        <p14:creationId xmlns:p14="http://schemas.microsoft.com/office/powerpoint/2010/main" val="425294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CC57A2-975C-BA49-8B30-1ACA2A1C4CE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144F99A-8159-CE40-89F0-2AB20F75E0C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A2B59C5-A118-7941-95D7-FD12AB1037E9}"/>
              </a:ext>
            </a:extLst>
          </p:cNvPr>
          <p:cNvSpPr>
            <a:spLocks noGrp="1"/>
          </p:cNvSpPr>
          <p:nvPr>
            <p:ph type="dt" sz="half" idx="10"/>
          </p:nvPr>
        </p:nvSpPr>
        <p:spPr/>
        <p:txBody>
          <a:bodyPr/>
          <a:lstStyle/>
          <a:p>
            <a:endParaRPr lang="pt-BR"/>
          </a:p>
        </p:txBody>
      </p:sp>
      <p:sp>
        <p:nvSpPr>
          <p:cNvPr id="5" name="Espaço Reservado para Rodapé 4">
            <a:extLst>
              <a:ext uri="{FF2B5EF4-FFF2-40B4-BE49-F238E27FC236}">
                <a16:creationId xmlns:a16="http://schemas.microsoft.com/office/drawing/2014/main" id="{7CA44574-5870-7349-8472-A283653587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AC4ED69-8B2D-0149-8FEE-D65DEBF4E130}"/>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1051020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CA4FF-4B03-9946-820B-52D38338E0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00BAB4E-CD90-F643-957D-96F2BB38B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8C1FC5-0216-1D46-9334-0B682C146FDE}"/>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355052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CEB6-D53C-E847-9CE3-842FEFB1D7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9A86CC-72A7-F54E-9CA5-A61D6008B5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631BA2-C63F-D94F-8FF0-436CE471E8D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B333DF-B57C-EE4E-9D28-9A2859FAA7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0E69F0-657C-D745-8233-806FC94F966F}"/>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194689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E20C-8770-E146-B949-7913DBB5C6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05E38-566B-1749-AE9C-41C2301069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E705B-6DBD-8046-A637-3FF564F65E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FE89084-D2F9-164D-A28A-767828DF18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4F991-C715-AD41-A821-F1AE0F2288C9}"/>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199169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CC57A2-975C-BA49-8B30-1ACA2A1C4CE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144F99A-8159-CE40-89F0-2AB20F75E0C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A2B59C5-A118-7941-95D7-FD12AB1037E9}"/>
              </a:ext>
            </a:extLst>
          </p:cNvPr>
          <p:cNvSpPr>
            <a:spLocks noGrp="1"/>
          </p:cNvSpPr>
          <p:nvPr>
            <p:ph type="dt" sz="half" idx="10"/>
          </p:nvPr>
        </p:nvSpPr>
        <p:spPr/>
        <p:txBody>
          <a:bodyPr/>
          <a:lstStyle/>
          <a:p>
            <a:endParaRPr lang="pt-BR"/>
          </a:p>
        </p:txBody>
      </p:sp>
      <p:sp>
        <p:nvSpPr>
          <p:cNvPr id="5" name="Espaço Reservado para Rodapé 4">
            <a:extLst>
              <a:ext uri="{FF2B5EF4-FFF2-40B4-BE49-F238E27FC236}">
                <a16:creationId xmlns:a16="http://schemas.microsoft.com/office/drawing/2014/main" id="{7CA44574-5870-7349-8472-A283653587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AC4ED69-8B2D-0149-8FEE-D65DEBF4E130}"/>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2193136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1E98-91B8-1D44-9E84-7F3B70727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5EC7-74D2-7044-A460-FEBF961A92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A372D9-7EEB-9041-AD49-7BF9AB6B7E5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CE5A20-275D-2E49-99D2-819FF3ABF5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DE56D7-13C8-4A4B-81BD-4A067787EF8D}"/>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1543605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EB1F-3FDD-9C41-A55F-CA75D51BA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57284-CEA7-CB49-88AF-CC3356E41A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839E45-5C9F-974F-A174-77683424B7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D3C3A-536A-FD42-BB76-0BF3FB84C8D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C1582EE-F71D-2547-80FF-10A04CFDBB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EBADE9-36CD-B045-B08C-AA0C04FFE4AD}"/>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3442525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5699-B04C-A240-BC1D-B382598300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6A9392-145D-1C4B-867A-F2ADDCECD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66C27F-3A77-F242-8888-7F8F43A072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EC34C0-ED55-4E45-B662-304E81074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DC17FB-6D6C-784E-8344-FCC03C5812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08409A-8E37-5E48-AFDB-7C784DBB1DE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AAC3772-E7BE-F147-A4A8-FE80B0ABFB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4AAEE2-FFF4-A14D-BECC-0A77BC245BB2}"/>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567416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5F5E-BBB1-4444-9DA3-1CA64A5ABA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07B9F7-104F-C446-A124-F808F4E98C3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28E93A8-4E40-5540-AA84-6B2ADF27AA9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8A211C-E4FE-C042-A1CE-C9B5A7DC5E82}"/>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443805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3B8B7-12DF-F64C-8D19-CA01DC307CA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C888538-3B2A-1946-9FB7-D148BD3415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CB0550-9014-0D4F-8727-277523CC3BB8}"/>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1339454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3303-4238-DA4D-9F11-9E87BDAEB4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17075-02F4-974E-B908-EBC6B84DA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EF5FB7-E42A-544A-95D5-A3B63BE021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C1B7A4-7757-674B-B55D-2358709351F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5E031B9-DA85-2848-9E3F-1E027B2EED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D9885A-46AF-AA46-899D-B8AA7DE3763F}"/>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86722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EB36-4200-EE4E-ABC0-6AD1CE70F5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56BEAB-F88F-F342-8B87-263DD4D77A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6E9918-0D71-2E42-8905-00F7AA7AE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5FC8F5-A0DC-BC46-BCAB-FCF6EFEEC7B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0C3B048-EA87-9247-A69A-DD99A44FD7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E68778-923A-B64F-9B0E-FE1AF9DF96F5}"/>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3960308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3D6A-B3D0-754B-8E00-C756246093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E2A078-604B-3241-B427-1AA1D4B0D9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5AF2E-DA32-DD48-AA9C-9A848EFA48C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16AA4A5-2447-1F4B-8D8A-A528E83F2B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3DF9F8-F627-8B4E-97A3-DDBFC3AA82F1}"/>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224498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09A55-151D-9E40-AAE4-335E99EB75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AD18B-90B6-7849-9327-2D2E2CC41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30609-13D3-4F46-AB4D-196197C0A0D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E76A1A7-D519-684E-A63C-7319CBE688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82B140-AEAF-094C-96BE-0C69664612AE}"/>
              </a:ext>
            </a:extLst>
          </p:cNvPr>
          <p:cNvSpPr>
            <a:spLocks noGrp="1"/>
          </p:cNvSpPr>
          <p:nvPr>
            <p:ph type="sldNum" sz="quarter" idx="12"/>
          </p:nvPr>
        </p:nvSpPr>
        <p:spPr/>
        <p:txBody>
          <a:bodyPr/>
          <a:lstStyle/>
          <a:p>
            <a:fld id="{AE6704B0-2FA5-FB41-BE71-0EB2DBDB6D74}" type="slidenum">
              <a:rPr lang="en-US" smtClean="0"/>
              <a:t>‹#›</a:t>
            </a:fld>
            <a:endParaRPr lang="en-US" dirty="0"/>
          </a:p>
        </p:txBody>
      </p:sp>
    </p:spTree>
    <p:extLst>
      <p:ext uri="{BB962C8B-B14F-4D97-AF65-F5344CB8AC3E}">
        <p14:creationId xmlns:p14="http://schemas.microsoft.com/office/powerpoint/2010/main" val="1825046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99026" cy="455676"/>
          </a:xfrm>
          <a:prstGeom prst="rect">
            <a:avLst/>
          </a:prstGeom>
        </p:spPr>
      </p:pic>
    </p:spTree>
    <p:extLst>
      <p:ext uri="{BB962C8B-B14F-4D97-AF65-F5344CB8AC3E}">
        <p14:creationId xmlns:p14="http://schemas.microsoft.com/office/powerpoint/2010/main" val="355816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E554D-9714-A647-8258-264B8F3D7C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75CCD8A-FE10-1146-A8BD-A59FFEEE4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3EFB6CB-08ED-D846-A004-BABC3F062651}"/>
              </a:ext>
            </a:extLst>
          </p:cNvPr>
          <p:cNvSpPr>
            <a:spLocks noGrp="1"/>
          </p:cNvSpPr>
          <p:nvPr>
            <p:ph type="dt" sz="half" idx="10"/>
          </p:nvPr>
        </p:nvSpPr>
        <p:spPr/>
        <p:txBody>
          <a:bodyPr/>
          <a:lstStyle/>
          <a:p>
            <a:endParaRPr lang="pt-BR"/>
          </a:p>
        </p:txBody>
      </p:sp>
      <p:sp>
        <p:nvSpPr>
          <p:cNvPr id="5" name="Espaço Reservado para Rodapé 4">
            <a:extLst>
              <a:ext uri="{FF2B5EF4-FFF2-40B4-BE49-F238E27FC236}">
                <a16:creationId xmlns:a16="http://schemas.microsoft.com/office/drawing/2014/main" id="{49FF573D-E0A2-004F-B28D-A3FC7E9C6C3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53DFEAB-EB8C-2F4D-B4BC-A78118E3F4DD}"/>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26006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7302A37-C29E-D747-9D9C-9D2A3A273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773446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McLe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9F60402-97A1-9B49-9740-AAC2D9C3A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3212344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AB715D2F-359A-2643-88EC-FBF9E043B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3569811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Spaulding Rehabilita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3FD23B6-59E9-BD42-906A-61D6D9E9EB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3589279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666896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B84F40C2-47BF-1D45-8046-56E657973F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75304" cy="438150"/>
          </a:xfrm>
          <a:prstGeom prst="rect">
            <a:avLst/>
          </a:prstGeom>
        </p:spPr>
      </p:pic>
    </p:spTree>
    <p:extLst>
      <p:ext uri="{BB962C8B-B14F-4D97-AF65-F5344CB8AC3E}">
        <p14:creationId xmlns:p14="http://schemas.microsoft.com/office/powerpoint/2010/main" val="3561230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Faulkner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3B844704-BF7D-2C4C-9CD5-FBF2A5681B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57778" cy="455676"/>
          </a:xfrm>
          <a:prstGeom prst="rect">
            <a:avLst/>
          </a:prstGeom>
        </p:spPr>
      </p:pic>
    </p:spTree>
    <p:extLst>
      <p:ext uri="{BB962C8B-B14F-4D97-AF65-F5344CB8AC3E}">
        <p14:creationId xmlns:p14="http://schemas.microsoft.com/office/powerpoint/2010/main" val="325602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Cooley Dickinson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BF998455-46E5-2646-9BCC-E190015AD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9470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Martha's Vineyard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ED8FAB-528C-7842-922E-B45D0D662D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533123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entworth-Douglas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9748CD2-297A-4B40-85A7-E1097F3D7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752136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8EB54-B103-6C4C-91BC-F862747E58D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F9168DB-E713-5E40-8CC9-EAB439985A9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8F74396-C3A5-CD46-BF72-DD38659FC4D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CACB562-2D68-E145-9064-2C658F7A99FD}"/>
              </a:ext>
            </a:extLst>
          </p:cNvPr>
          <p:cNvSpPr>
            <a:spLocks noGrp="1"/>
          </p:cNvSpPr>
          <p:nvPr>
            <p:ph type="dt" sz="half" idx="10"/>
          </p:nvPr>
        </p:nvSpPr>
        <p:spPr/>
        <p:txBody>
          <a:bodyPr/>
          <a:lstStyle/>
          <a:p>
            <a:endParaRPr lang="pt-BR"/>
          </a:p>
        </p:txBody>
      </p:sp>
      <p:sp>
        <p:nvSpPr>
          <p:cNvPr id="6" name="Espaço Reservado para Rodapé 5">
            <a:extLst>
              <a:ext uri="{FF2B5EF4-FFF2-40B4-BE49-F238E27FC236}">
                <a16:creationId xmlns:a16="http://schemas.microsoft.com/office/drawing/2014/main" id="{AE963A3C-D251-7B4B-9522-27F66BCFAEF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FCFE4FC-D935-7D4A-A78A-2FFC5DC0780C}"/>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1741582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Nantucket Cottage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AB035D-C24A-5848-BA09-4028CB4638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325829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Newton-Wellesley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0677DBBC-8D99-FC41-92FA-B23927748B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751394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Salem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BD23AD4-54C3-F348-8666-D1E07B95D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977321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Urgent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D292CBA6-E9F4-4B47-BCEB-F05290DF28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798104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Home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5DF6FCAD-1764-CF41-B397-F9A62A2D6C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3627207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Healthcar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055F566E-71D8-904F-A69E-F75E35169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4018420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CD8716DD-CDEC-3747-B9EB-0101C7398670}"/>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1550902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87E5F-915B-458F-A1A0-A4CEE5A3CF9C}" type="slidenum">
              <a:rPr lang="en-US" smtClean="0"/>
              <a:t>‹#›</a:t>
            </a:fld>
            <a:endParaRPr lang="en-US"/>
          </a:p>
        </p:txBody>
      </p:sp>
    </p:spTree>
    <p:extLst>
      <p:ext uri="{BB962C8B-B14F-4D97-AF65-F5344CB8AC3E}">
        <p14:creationId xmlns:p14="http://schemas.microsoft.com/office/powerpoint/2010/main" val="1495665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87E5F-915B-458F-A1A0-A4CEE5A3CF9C}" type="slidenum">
              <a:rPr lang="en-US" smtClean="0"/>
              <a:t>‹#›</a:t>
            </a:fld>
            <a:endParaRPr lang="en-US"/>
          </a:p>
        </p:txBody>
      </p:sp>
    </p:spTree>
    <p:extLst>
      <p:ext uri="{BB962C8B-B14F-4D97-AF65-F5344CB8AC3E}">
        <p14:creationId xmlns:p14="http://schemas.microsoft.com/office/powerpoint/2010/main" val="1256194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D885-CF21-674E-BCA6-3370F3386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7529B3-6446-5B44-8111-E7C8B9FD3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BA987-6461-DC46-98E5-80209A90E1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D0F596-88B8-C743-A9F8-100E421F4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6AFBA-CEA2-AA4F-8BFD-01357772CD5C}"/>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223427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A4235-04B1-344F-9AD3-3C048D551A8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8ADC48E-254D-954C-A429-040AF9107E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5325447-F618-4F42-99D6-6196F85639C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2AF09A9-1EA1-644C-9E4B-5D28D3376E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2828878C-03EC-C844-B50D-1ED2E88002B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AAE4C7E-632B-D64D-B5C5-8038CD7DF5BB}"/>
              </a:ext>
            </a:extLst>
          </p:cNvPr>
          <p:cNvSpPr>
            <a:spLocks noGrp="1"/>
          </p:cNvSpPr>
          <p:nvPr>
            <p:ph type="dt" sz="half" idx="10"/>
          </p:nvPr>
        </p:nvSpPr>
        <p:spPr/>
        <p:txBody>
          <a:bodyPr/>
          <a:lstStyle/>
          <a:p>
            <a:endParaRPr lang="pt-BR"/>
          </a:p>
        </p:txBody>
      </p:sp>
      <p:sp>
        <p:nvSpPr>
          <p:cNvPr id="8" name="Espaço Reservado para Rodapé 7">
            <a:extLst>
              <a:ext uri="{FF2B5EF4-FFF2-40B4-BE49-F238E27FC236}">
                <a16:creationId xmlns:a16="http://schemas.microsoft.com/office/drawing/2014/main" id="{5C4C31BD-B621-9C46-B9CB-61A26F6544C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86A3742-B3B5-7848-BDCF-FB98E948A9DD}"/>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3522343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1AA0C8-A806-4EBA-950A-91B9B10D0F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19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CA4FF-4B03-9946-820B-52D38338E0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00BAB4E-CD90-F643-957D-96F2BB38B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8C1FC5-0216-1D46-9334-0B682C146FDE}"/>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845368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5741184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D885-CF21-674E-BCA6-3370F3386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7529B3-6446-5B44-8111-E7C8B9FD3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BA987-6461-DC46-98E5-80209A90E1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D0F596-88B8-C743-A9F8-100E421F4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6AFBA-CEA2-AA4F-8BFD-01357772CD5C}"/>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2470051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8E89-047B-4948-88BF-7768468A35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B4BE5-C8BC-C148-B7F3-FC4D3C6F0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12AAC-BDF6-854B-AE9C-A324B86B5E6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49EEC8-4E7E-0A41-9117-130C8A7A8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F7EE0-9DD7-E244-9286-B075B2973047}"/>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2033394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EAE4-E587-9040-B482-51EDD92EF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8FF95-4752-D34E-A27F-7E5A5EF5C6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279808-30D7-164E-A755-93E29AE85A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9D3660-EA70-0E45-8804-071E1F5F1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F4ECE-1C53-4B49-A55A-E4B389A86467}"/>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4199379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8E3C-3B06-EA45-A625-75F688F9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1A0A7-FFEB-7648-9C32-6A1A3C3796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B9A04-E27B-E145-ACFB-C3C5887B53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2E43C7-2672-1542-A92D-26DCD5C345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F9A2576-027A-0149-8E4B-F8E9692601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E6BFC-E06E-124E-8CC0-24EB9E1EC532}"/>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2877525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FDCE-075A-6C40-AB7F-2DBAA57131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19E82-A15A-B844-8EC5-661B950C7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195DF1-F241-1A4B-A504-C09EF8BB29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95448-31B7-2347-B1F7-C64C1675A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1128F-D7DE-B64B-AF72-7508A303B4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F4AA66-4BDA-F04A-9E02-83A99689DF8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09A93B9-4F43-AB4E-AE59-06F43B9960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5D3746-A9C0-7A48-ADEF-60F35635285C}"/>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893991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2C6A-9232-D843-86D8-84E28A0D9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7E5252-126A-ED4A-A81F-138DA73D607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DCDD54-E0D1-8749-A5B8-03E1B84FD0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78905E-E99D-DA48-B01E-23C567ECE5E4}"/>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19256234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CA4FF-4B03-9946-820B-52D38338E0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00BAB4E-CD90-F643-957D-96F2BB38B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8C1FC5-0216-1D46-9334-0B682C146FDE}"/>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157957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25C390-5452-7A49-9AA9-7E3956AA12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A1FA738-20F4-1248-8AF1-120901B53B0E}"/>
              </a:ext>
            </a:extLst>
          </p:cNvPr>
          <p:cNvSpPr>
            <a:spLocks noGrp="1"/>
          </p:cNvSpPr>
          <p:nvPr>
            <p:ph type="dt" sz="half" idx="10"/>
          </p:nvPr>
        </p:nvSpPr>
        <p:spPr/>
        <p:txBody>
          <a:bodyPr/>
          <a:lstStyle/>
          <a:p>
            <a:endParaRPr lang="pt-BR"/>
          </a:p>
        </p:txBody>
      </p:sp>
      <p:sp>
        <p:nvSpPr>
          <p:cNvPr id="4" name="Espaço Reservado para Rodapé 3">
            <a:extLst>
              <a:ext uri="{FF2B5EF4-FFF2-40B4-BE49-F238E27FC236}">
                <a16:creationId xmlns:a16="http://schemas.microsoft.com/office/drawing/2014/main" id="{0C1D6398-F315-CE4D-B774-BEDF638D0E3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F0D297D-9734-DD4D-9453-99526B3E68B7}"/>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900777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11CA-7F05-8C40-A276-293EF9489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10E40D-8587-774A-B4F2-D3E270688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8971C-CF66-DA49-BC1A-7566A95F5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65349-9D68-E642-99CF-06B9D2AE546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878D3F0-A177-664F-ACB9-0CC27D855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DB423-39AA-034D-9F38-7B7B18B9AD28}"/>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673087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48E7-43EA-E84B-ACA6-979277853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B1827-32E6-9D47-96C2-E218E5B972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B9ACBE-2647-4E45-A0AB-9667646D7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4587E-EE0B-8045-8661-D1A4EE81367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59AEF8-9CC7-DC49-A931-397808508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25C22-6CC3-2A4B-A50A-DC1C11AF2C4A}"/>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3940437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8E2-4ACD-9E4B-BEFA-5A43620C6E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9DB62-CDA9-7142-AC4E-76E5B6688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3931C-B6EC-F341-A6E9-F2D6362BD5B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27DC26-DA5F-9740-97BD-5737B33AD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78DDD-3ECA-EF40-BA97-C8E36C073873}"/>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2102582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E1A64-6E8A-0342-9BB4-C238B1EAA2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43CA6-913A-4147-82B6-0B1EC901FF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17AE0-051B-8548-831A-1591BB3268E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D244722-D976-7C40-936E-8FAE2626B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A6A84-AE9B-0449-ACCC-FD2547D220B9}"/>
              </a:ext>
            </a:extLst>
          </p:cNvPr>
          <p:cNvSpPr>
            <a:spLocks noGrp="1"/>
          </p:cNvSpPr>
          <p:nvPr>
            <p:ph type="sldNum" sz="quarter" idx="12"/>
          </p:nvPr>
        </p:nvSpPr>
        <p:spPr/>
        <p:txBody>
          <a:bodyPr/>
          <a:lstStyle/>
          <a:p>
            <a:fld id="{A425E96E-3250-114D-9DC1-E1A1889BB58C}" type="slidenum">
              <a:rPr lang="en-US" smtClean="0"/>
              <a:t>‹#›</a:t>
            </a:fld>
            <a:endParaRPr lang="en-US"/>
          </a:p>
        </p:txBody>
      </p:sp>
    </p:spTree>
    <p:extLst>
      <p:ext uri="{BB962C8B-B14F-4D97-AF65-F5344CB8AC3E}">
        <p14:creationId xmlns:p14="http://schemas.microsoft.com/office/powerpoint/2010/main" val="4279247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rPr dirty="0" err="1"/>
              <a:t>Texte</a:t>
            </a:r>
            <a:r>
              <a:rPr dirty="0"/>
              <a:t> du </a:t>
            </a:r>
            <a:r>
              <a:rPr dirty="0" err="1"/>
              <a:t>titre</a:t>
            </a:r>
            <a:endParaRPr dirty="0"/>
          </a:p>
        </p:txBody>
      </p:sp>
      <p:sp>
        <p:nvSpPr>
          <p:cNvPr id="30" name="Texte niveau 1…"/>
          <p:cNvSpPr txBox="1">
            <a:spLocks noGrp="1"/>
          </p:cNvSpPr>
          <p:nvPr>
            <p:ph type="body" idx="1"/>
          </p:nvPr>
        </p:nvSpPr>
        <p:spPr>
          <a:xfrm>
            <a:off x="609600" y="1600200"/>
            <a:ext cx="10972800" cy="4008120"/>
          </a:xfrm>
          <a:prstGeom prst="rect">
            <a:avLst/>
          </a:prstGeom>
        </p:spPr>
        <p:txBody>
          <a:bodyPr/>
          <a:lstStyle/>
          <a:p>
            <a:r>
              <a:rPr dirty="0" err="1"/>
              <a:t>Texte</a:t>
            </a:r>
            <a:r>
              <a:rPr dirty="0"/>
              <a:t> </a:t>
            </a:r>
            <a:r>
              <a:rPr dirty="0" err="1"/>
              <a:t>niveau</a:t>
            </a:r>
            <a:r>
              <a:rPr dirty="0"/>
              <a:t> 1</a:t>
            </a:r>
          </a:p>
          <a:p>
            <a:pPr lvl="1"/>
            <a:r>
              <a:rPr dirty="0" err="1"/>
              <a:t>Texte</a:t>
            </a:r>
            <a:r>
              <a:rPr dirty="0"/>
              <a:t> </a:t>
            </a:r>
            <a:r>
              <a:rPr dirty="0" err="1"/>
              <a:t>niveau</a:t>
            </a:r>
            <a:r>
              <a:rPr dirty="0"/>
              <a:t> 2</a:t>
            </a:r>
          </a:p>
          <a:p>
            <a:pPr lvl="2"/>
            <a:r>
              <a:rPr dirty="0" err="1"/>
              <a:t>Texte</a:t>
            </a:r>
            <a:r>
              <a:rPr dirty="0"/>
              <a:t> </a:t>
            </a:r>
            <a:r>
              <a:rPr dirty="0" err="1"/>
              <a:t>niveau</a:t>
            </a:r>
            <a:r>
              <a:rPr dirty="0"/>
              <a:t> 3</a:t>
            </a:r>
          </a:p>
          <a:p>
            <a:pPr lvl="3"/>
            <a:r>
              <a:rPr dirty="0" err="1"/>
              <a:t>Texte</a:t>
            </a:r>
            <a:r>
              <a:rPr dirty="0"/>
              <a:t> </a:t>
            </a:r>
            <a:r>
              <a:rPr dirty="0" err="1"/>
              <a:t>niveau</a:t>
            </a:r>
            <a:r>
              <a:rPr dirty="0"/>
              <a:t> 4</a:t>
            </a:r>
          </a:p>
          <a:p>
            <a:pPr lvl="4"/>
            <a:r>
              <a:rPr dirty="0" err="1"/>
              <a:t>Texte</a:t>
            </a:r>
            <a:r>
              <a:rPr dirty="0"/>
              <a:t> </a:t>
            </a:r>
            <a:r>
              <a:rPr dirty="0" err="1"/>
              <a:t>niveau</a:t>
            </a:r>
            <a:r>
              <a:rPr dirty="0"/>
              <a:t>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1783434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CD8716DD-CDEC-3747-B9EB-0101C7398670}"/>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1103248" y="6362188"/>
            <a:ext cx="6585619" cy="153888"/>
          </a:xfrm>
        </p:spPr>
        <p:txBody>
          <a:bodyPr/>
          <a:lstStyle>
            <a:lvl1pPr algn="l">
              <a:defRPr/>
            </a:lvl1pPr>
          </a:lstStyle>
          <a:p>
            <a:endParaRPr lang="en-US"/>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2325885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9045925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592895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6525-12D9-4A93-D7F4-917524369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B9CAD-AA62-D276-A76D-4E1CDE18B2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BBFCB-453A-9A7B-DC3A-2B91FC46EC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4AB430-69A3-C33C-6EFE-038389D4E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267A5-CDDF-3AE9-83BD-C2895BD50FA4}"/>
              </a:ext>
            </a:extLst>
          </p:cNvPr>
          <p:cNvSpPr>
            <a:spLocks noGrp="1"/>
          </p:cNvSpPr>
          <p:nvPr>
            <p:ph type="sldNum" sz="quarter" idx="12"/>
          </p:nvPr>
        </p:nvSpPr>
        <p:spPr/>
        <p:txBody>
          <a:bodyPr/>
          <a:lstStyle/>
          <a:p>
            <a:fld id="{EA4A7557-64B0-42D0-873D-D0336F70A488}" type="slidenum">
              <a:rPr lang="en-US" smtClean="0"/>
              <a:t>‹#›</a:t>
            </a:fld>
            <a:endParaRPr lang="en-US"/>
          </a:p>
        </p:txBody>
      </p:sp>
    </p:spTree>
    <p:extLst>
      <p:ext uri="{BB962C8B-B14F-4D97-AF65-F5344CB8AC3E}">
        <p14:creationId xmlns:p14="http://schemas.microsoft.com/office/powerpoint/2010/main" val="1790043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462847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2D654DD-1762-6B44-93EB-31765C2AF974}"/>
              </a:ext>
            </a:extLst>
          </p:cNvPr>
          <p:cNvSpPr>
            <a:spLocks noGrp="1"/>
          </p:cNvSpPr>
          <p:nvPr>
            <p:ph type="dt" sz="half" idx="10"/>
          </p:nvPr>
        </p:nvSpPr>
        <p:spPr/>
        <p:txBody>
          <a:bodyPr/>
          <a:lstStyle/>
          <a:p>
            <a:endParaRPr lang="pt-BR"/>
          </a:p>
        </p:txBody>
      </p:sp>
      <p:sp>
        <p:nvSpPr>
          <p:cNvPr id="3" name="Espaço Reservado para Rodapé 2">
            <a:extLst>
              <a:ext uri="{FF2B5EF4-FFF2-40B4-BE49-F238E27FC236}">
                <a16:creationId xmlns:a16="http://schemas.microsoft.com/office/drawing/2014/main" id="{D254486B-D732-4E4F-BCB1-FA1D5F40EF8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FFC1FBA-0039-BC4A-BB94-43EFDA9E8D09}"/>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3153719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237189645"/>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240863676"/>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744535190"/>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6A9E-A50E-B981-3BC7-AE5FD4A93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714A51-E0A3-0C8D-C5E2-5B7D3A364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281E1-B0C6-C55D-AA8E-1127024E9B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CC9D2C0-3C7B-0ADD-7E34-4EE2ED70E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49648-1CD4-98BD-3DA8-9499A80478CA}"/>
              </a:ext>
            </a:extLst>
          </p:cNvPr>
          <p:cNvSpPr>
            <a:spLocks noGrp="1"/>
          </p:cNvSpPr>
          <p:nvPr>
            <p:ph type="sldNum" sz="quarter" idx="12"/>
          </p:nvPr>
        </p:nvSpPr>
        <p:spPr/>
        <p:txBody>
          <a:bodyPr/>
          <a:lstStyle/>
          <a:p>
            <a:fld id="{3C4DAEA2-46FB-4E38-B5A8-F8794F46B211}" type="slidenum">
              <a:rPr lang="en-US" smtClean="0"/>
              <a:t>‹#›</a:t>
            </a:fld>
            <a:endParaRPr lang="en-US"/>
          </a:p>
        </p:txBody>
      </p:sp>
    </p:spTree>
    <p:extLst>
      <p:ext uri="{BB962C8B-B14F-4D97-AF65-F5344CB8AC3E}">
        <p14:creationId xmlns:p14="http://schemas.microsoft.com/office/powerpoint/2010/main" val="2560046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CF427-B6AD-4B55-A131-2B32BEC7772D}" type="slidenum">
              <a:rPr lang="en-US" smtClean="0"/>
              <a:t>‹#›</a:t>
            </a:fld>
            <a:endParaRPr lang="en-US"/>
          </a:p>
        </p:txBody>
      </p:sp>
    </p:spTree>
    <p:extLst>
      <p:ext uri="{BB962C8B-B14F-4D97-AF65-F5344CB8AC3E}">
        <p14:creationId xmlns:p14="http://schemas.microsoft.com/office/powerpoint/2010/main" val="3766171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mp; Content MASTER">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419102" y="225607"/>
            <a:ext cx="11375136" cy="136199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defRPr sz="3600"/>
            </a:lvl1pPr>
          </a:lstStyle>
          <a:p>
            <a:pPr lvl="0"/>
            <a:r>
              <a:rPr lang="en-GB" altLang="en-US" dirty="0"/>
              <a:t>Click to edit Master title style</a:t>
            </a:r>
          </a:p>
        </p:txBody>
      </p:sp>
      <p:cxnSp>
        <p:nvCxnSpPr>
          <p:cNvPr id="8" name="Straight Connector 7"/>
          <p:cNvCxnSpPr/>
          <p:nvPr userDrawn="1"/>
        </p:nvCxnSpPr>
        <p:spPr>
          <a:xfrm flipV="1">
            <a:off x="275714" y="217250"/>
            <a:ext cx="0" cy="1370347"/>
          </a:xfrm>
          <a:prstGeom prst="line">
            <a:avLst/>
          </a:prstGeom>
          <a:ln w="57150" cmpd="sng">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5" name="Rectangle 5"/>
          <p:cNvSpPr>
            <a:spLocks noGrp="1" noChangeArrowheads="1"/>
          </p:cNvSpPr>
          <p:nvPr>
            <p:ph idx="1"/>
          </p:nvPr>
        </p:nvSpPr>
        <p:spPr bwMode="auto">
          <a:xfrm>
            <a:off x="419102" y="1825806"/>
            <a:ext cx="11377084" cy="45720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132233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84F6C2-EFDE-C949-980C-D71392CD876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539493C-EE19-9E4E-B05E-252898080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63B623E-3DEA-7B45-A036-9DD262CC9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C9390D4-6F66-9A4F-AC35-6C5E7B0205D8}"/>
              </a:ext>
            </a:extLst>
          </p:cNvPr>
          <p:cNvSpPr>
            <a:spLocks noGrp="1"/>
          </p:cNvSpPr>
          <p:nvPr>
            <p:ph type="dt" sz="half" idx="10"/>
          </p:nvPr>
        </p:nvSpPr>
        <p:spPr/>
        <p:txBody>
          <a:bodyPr/>
          <a:lstStyle/>
          <a:p>
            <a:endParaRPr lang="pt-BR"/>
          </a:p>
        </p:txBody>
      </p:sp>
      <p:sp>
        <p:nvSpPr>
          <p:cNvPr id="6" name="Espaço Reservado para Rodapé 5">
            <a:extLst>
              <a:ext uri="{FF2B5EF4-FFF2-40B4-BE49-F238E27FC236}">
                <a16:creationId xmlns:a16="http://schemas.microsoft.com/office/drawing/2014/main" id="{E6082B53-0384-A94E-93FE-78EDD034538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92B923C-0FFB-C447-9639-0A6BC96A4271}"/>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238629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03AE8-D2BF-4E48-AB4B-3DFD53F66ED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7144FBC-9CDB-5A44-8953-D6AA98A528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0DA0AAF-0D98-1E43-8E5B-4BD694D7C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A1AF0B5-58AC-7B48-81D8-BB9A628D9C01}"/>
              </a:ext>
            </a:extLst>
          </p:cNvPr>
          <p:cNvSpPr>
            <a:spLocks noGrp="1"/>
          </p:cNvSpPr>
          <p:nvPr>
            <p:ph type="dt" sz="half" idx="10"/>
          </p:nvPr>
        </p:nvSpPr>
        <p:spPr/>
        <p:txBody>
          <a:bodyPr/>
          <a:lstStyle/>
          <a:p>
            <a:endParaRPr lang="pt-BR"/>
          </a:p>
        </p:txBody>
      </p:sp>
      <p:sp>
        <p:nvSpPr>
          <p:cNvPr id="6" name="Espaço Reservado para Rodapé 5">
            <a:extLst>
              <a:ext uri="{FF2B5EF4-FFF2-40B4-BE49-F238E27FC236}">
                <a16:creationId xmlns:a16="http://schemas.microsoft.com/office/drawing/2014/main" id="{38617B4A-1DB5-524F-8F02-DDBBD9EBCE4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4D5FA84-E42E-A44D-BD47-D24E7BC4FAE4}"/>
              </a:ext>
            </a:extLst>
          </p:cNvPr>
          <p:cNvSpPr>
            <a:spLocks noGrp="1"/>
          </p:cNvSpPr>
          <p:nvPr>
            <p:ph type="sldNum" sz="quarter" idx="12"/>
          </p:nvPr>
        </p:nvSpPr>
        <p:spPr/>
        <p:txBody>
          <a:bodyPr/>
          <a:lstStyle/>
          <a:p>
            <a:fld id="{797DA181-DBA7-2B47-A49E-4A6BB5CDFDAD}" type="slidenum">
              <a:rPr lang="pt-BR" smtClean="0"/>
              <a:t>‹#›</a:t>
            </a:fld>
            <a:endParaRPr lang="pt-BR"/>
          </a:p>
        </p:txBody>
      </p:sp>
    </p:spTree>
    <p:extLst>
      <p:ext uri="{BB962C8B-B14F-4D97-AF65-F5344CB8AC3E}">
        <p14:creationId xmlns:p14="http://schemas.microsoft.com/office/powerpoint/2010/main" val="412792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ags" Target="../tags/tag1.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4.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oleObject" Target="../embeddings/oleObject1.bin"/><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image" Target="../media/image4.emf"/><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oleObject" Target="../embeddings/oleObject1.bin"/><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85C2C56-2B45-3A4E-ABBB-59C2A312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80EDC8C-69E8-944E-BD33-A7E758A8A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E92D40D-6806-244D-8ECA-2B03FA49D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Espaço Reservado para Rodapé 4">
            <a:extLst>
              <a:ext uri="{FF2B5EF4-FFF2-40B4-BE49-F238E27FC236}">
                <a16:creationId xmlns:a16="http://schemas.microsoft.com/office/drawing/2014/main" id="{40795452-E1C0-E945-94D9-09A56BCBE5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1F9B5F9-1196-424B-B018-C0E81B325A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DA181-DBA7-2B47-A49E-4A6BB5CDFDAD}" type="slidenum">
              <a:rPr lang="pt-BR" smtClean="0"/>
              <a:t>‹#›</a:t>
            </a:fld>
            <a:endParaRPr lang="pt-BR"/>
          </a:p>
        </p:txBody>
      </p:sp>
    </p:spTree>
    <p:extLst>
      <p:ext uri="{BB962C8B-B14F-4D97-AF65-F5344CB8AC3E}">
        <p14:creationId xmlns:p14="http://schemas.microsoft.com/office/powerpoint/2010/main" val="3469678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56E32-C7EA-435D-99A7-C82ACF1A0C14}" type="slidenum">
              <a:rPr lang="en-US" smtClean="0"/>
              <a:t>‹#›</a:t>
            </a:fld>
            <a:endParaRPr lang="en-US"/>
          </a:p>
        </p:txBody>
      </p:sp>
    </p:spTree>
    <p:extLst>
      <p:ext uri="{BB962C8B-B14F-4D97-AF65-F5344CB8AC3E}">
        <p14:creationId xmlns:p14="http://schemas.microsoft.com/office/powerpoint/2010/main" val="17697750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703"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47638-4B0E-F046-A457-D16C5CBC9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1DE93-6EF1-CB4F-928F-CA3859D22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83A9E-3A2C-2A46-BB31-BDD417EBE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C9D0215-ED6B-504E-8E14-45F8D0694A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DEA94BE-4D92-B148-9C8D-262289461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04B0-2FA5-FB41-BE71-0EB2DBDB6D74}" type="slidenum">
              <a:rPr lang="en-US" smtClean="0"/>
              <a:t>‹#›</a:t>
            </a:fld>
            <a:endParaRPr lang="en-US" dirty="0"/>
          </a:p>
        </p:txBody>
      </p:sp>
    </p:spTree>
    <p:extLst>
      <p:ext uri="{BB962C8B-B14F-4D97-AF65-F5344CB8AC3E}">
        <p14:creationId xmlns:p14="http://schemas.microsoft.com/office/powerpoint/2010/main" val="2080893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6"/>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530" imgH="531" progId="TCLayout.ActiveDocument.1">
                  <p:embed/>
                </p:oleObj>
              </mc:Choice>
              <mc:Fallback>
                <p:oleObj name="think-cell Slide" r:id="rId28"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20468489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Lst>
  <p:hf sldNum="0"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A0D0D-7124-574A-8209-18702198B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3D02BC-1292-0D49-8135-C264C6AE8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A805D-35C1-394A-A650-E2F9E247D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950EE67-CCF7-9540-A9EE-CDD536103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7FC53-B41E-1A4C-9346-BCB766CE3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5E96E-3250-114D-9DC1-E1A1889BB58C}" type="slidenum">
              <a:rPr lang="en-US" smtClean="0"/>
              <a:t>‹#›</a:t>
            </a:fld>
            <a:endParaRPr lang="en-US"/>
          </a:p>
        </p:txBody>
      </p:sp>
    </p:spTree>
    <p:extLst>
      <p:ext uri="{BB962C8B-B14F-4D97-AF65-F5344CB8AC3E}">
        <p14:creationId xmlns:p14="http://schemas.microsoft.com/office/powerpoint/2010/main" val="9317777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3"/>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30" imgH="531" progId="TCLayout.ActiveDocument.1">
                  <p:embed/>
                </p:oleObj>
              </mc:Choice>
              <mc:Fallback>
                <p:oleObj name="think-cell Slide" r:id="rId15"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21137225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2.mp4"/><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11" Type="http://schemas.openxmlformats.org/officeDocument/2006/relationships/image" Target="../media/image62.png"/><Relationship Id="rId5" Type="http://schemas.openxmlformats.org/officeDocument/2006/relationships/slideLayout" Target="../slideLayouts/slideLayout51.xml"/><Relationship Id="rId10" Type="http://schemas.openxmlformats.org/officeDocument/2006/relationships/image" Target="../media/image61.png"/><Relationship Id="rId4" Type="http://schemas.openxmlformats.org/officeDocument/2006/relationships/video" Target="../media/media2.mp4"/><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6.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6.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5.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47.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47.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71.xml"/><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66.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8" Type="http://schemas.openxmlformats.org/officeDocument/2006/relationships/hyperlink" Target="https://doi.org/10.1093/ehjci/jeac174" TargetMode="External"/><Relationship Id="rId3" Type="http://schemas.openxmlformats.org/officeDocument/2006/relationships/image" Target="../media/image46.png"/><Relationship Id="rId7" Type="http://schemas.openxmlformats.org/officeDocument/2006/relationships/image" Target="../media/image130.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8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Maglott_Shapiro.jpg">
            <a:extLst>
              <a:ext uri="{FF2B5EF4-FFF2-40B4-BE49-F238E27FC236}">
                <a16:creationId xmlns:a16="http://schemas.microsoft.com/office/drawing/2014/main" id="{DA3936DE-0BCA-D941-8963-652D138A9DF7}"/>
              </a:ext>
            </a:extLst>
          </p:cNvPr>
          <p:cNvPicPr>
            <a:picLocks noChangeAspect="1"/>
          </p:cNvPicPr>
          <p:nvPr/>
        </p:nvPicPr>
        <p:blipFill rotWithShape="1">
          <a:blip r:embed="rId3">
            <a:extLst>
              <a:ext uri="{28A0092B-C50C-407E-A947-70E740481C1C}">
                <a14:useLocalDpi xmlns:a14="http://schemas.microsoft.com/office/drawing/2010/main" val="0"/>
              </a:ext>
            </a:extLst>
          </a:blip>
          <a:srcRect t="7715" b="7715"/>
          <a:stretch/>
        </p:blipFill>
        <p:spPr>
          <a:xfrm>
            <a:off x="21" y="5517"/>
            <a:ext cx="12191980" cy="6856718"/>
          </a:xfrm>
          <a:prstGeom prst="rect">
            <a:avLst/>
          </a:prstGeom>
        </p:spPr>
      </p:pic>
      <p:sp>
        <p:nvSpPr>
          <p:cNvPr id="6" name="Rectangle 2">
            <a:extLst>
              <a:ext uri="{FF2B5EF4-FFF2-40B4-BE49-F238E27FC236}">
                <a16:creationId xmlns:a16="http://schemas.microsoft.com/office/drawing/2014/main" id="{E8335B20-8D9E-0948-9240-5CA83EFF23BA}"/>
              </a:ext>
            </a:extLst>
          </p:cNvPr>
          <p:cNvSpPr/>
          <p:nvPr/>
        </p:nvSpPr>
        <p:spPr>
          <a:xfrm>
            <a:off x="6516414" y="5908849"/>
            <a:ext cx="5675587" cy="685970"/>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3">
            <a:extLst>
              <a:ext uri="{FF2B5EF4-FFF2-40B4-BE49-F238E27FC236}">
                <a16:creationId xmlns:a16="http://schemas.microsoft.com/office/drawing/2014/main" id="{C481798E-F477-1843-8E95-4F82865DEB78}"/>
              </a:ext>
            </a:extLst>
          </p:cNvPr>
          <p:cNvSpPr/>
          <p:nvPr/>
        </p:nvSpPr>
        <p:spPr>
          <a:xfrm>
            <a:off x="6516414" y="3331779"/>
            <a:ext cx="5675587" cy="2520299"/>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23E97CF-66C5-B14D-900A-74737D5C0D19}"/>
              </a:ext>
            </a:extLst>
          </p:cNvPr>
          <p:cNvSpPr txBox="1">
            <a:spLocks/>
          </p:cNvSpPr>
          <p:nvPr/>
        </p:nvSpPr>
        <p:spPr>
          <a:xfrm>
            <a:off x="6642538" y="4137115"/>
            <a:ext cx="5492227" cy="511650"/>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0" kern="1200" cap="none">
                <a:solidFill>
                  <a:srgbClr val="003DA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venir Black"/>
                <a:ea typeface="+mj-ea"/>
                <a:cs typeface="Avenir Black"/>
              </a:rPr>
              <a:t>Cardiac CT in Risk Stratification and Management of Chronic Coronary Syndromes</a:t>
            </a:r>
          </a:p>
        </p:txBody>
      </p:sp>
      <p:sp>
        <p:nvSpPr>
          <p:cNvPr id="10" name="Subtitle 2">
            <a:extLst>
              <a:ext uri="{FF2B5EF4-FFF2-40B4-BE49-F238E27FC236}">
                <a16:creationId xmlns:a16="http://schemas.microsoft.com/office/drawing/2014/main" id="{D6393B73-34E5-F54C-8039-B3425163C7D9}"/>
              </a:ext>
            </a:extLst>
          </p:cNvPr>
          <p:cNvSpPr txBox="1">
            <a:spLocks/>
          </p:cNvSpPr>
          <p:nvPr/>
        </p:nvSpPr>
        <p:spPr>
          <a:xfrm>
            <a:off x="6676871" y="4319189"/>
            <a:ext cx="5271625" cy="13796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Rhanderson Cardoso, MD, FACC</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Assistant Professor of Medicine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Brigham and Women’s Hospital</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Harvard Medical School</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6">
            <a:extLst>
              <a:ext uri="{FF2B5EF4-FFF2-40B4-BE49-F238E27FC236}">
                <a16:creationId xmlns:a16="http://schemas.microsoft.com/office/drawing/2014/main" id="{C9EC1DD6-3A5B-134B-83A4-39CD53C3CB2E}"/>
              </a:ext>
            </a:extLst>
          </p:cNvPr>
          <p:cNvSpPr/>
          <p:nvPr/>
        </p:nvSpPr>
        <p:spPr>
          <a:xfrm>
            <a:off x="0" y="639843"/>
            <a:ext cx="3436534" cy="1018767"/>
          </a:xfrm>
          <a:prstGeom prst="rect">
            <a:avLst/>
          </a:prstGeom>
          <a:solidFill>
            <a:srgbClr val="F1E0C1">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7" descr="HMS_Affiliate_white_8.png">
            <a:extLst>
              <a:ext uri="{FF2B5EF4-FFF2-40B4-BE49-F238E27FC236}">
                <a16:creationId xmlns:a16="http://schemas.microsoft.com/office/drawing/2014/main" id="{7B555B9A-3B27-A84E-9DCC-99DD4EA61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349" y="6053289"/>
            <a:ext cx="2114817" cy="366655"/>
          </a:xfrm>
          <a:prstGeom prst="rect">
            <a:avLst/>
          </a:prstGeom>
        </p:spPr>
      </p:pic>
      <p:pic>
        <p:nvPicPr>
          <p:cNvPr id="13" name="Picture 8" descr="BH_BWH.png">
            <a:extLst>
              <a:ext uri="{FF2B5EF4-FFF2-40B4-BE49-F238E27FC236}">
                <a16:creationId xmlns:a16="http://schemas.microsoft.com/office/drawing/2014/main" id="{D91AD43B-64EB-7945-8910-5C00DC939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87" y="804933"/>
            <a:ext cx="2656011" cy="763960"/>
          </a:xfrm>
          <a:prstGeom prst="rect">
            <a:avLst/>
          </a:prstGeom>
        </p:spPr>
      </p:pic>
      <p:pic>
        <p:nvPicPr>
          <p:cNvPr id="14" name="Picture 11">
            <a:extLst>
              <a:ext uri="{FF2B5EF4-FFF2-40B4-BE49-F238E27FC236}">
                <a16:creationId xmlns:a16="http://schemas.microsoft.com/office/drawing/2014/main" id="{0216B92B-D677-144B-9A30-DABD457C9EB4}"/>
              </a:ext>
            </a:extLst>
          </p:cNvPr>
          <p:cNvPicPr>
            <a:picLocks noChangeAspect="1"/>
          </p:cNvPicPr>
          <p:nvPr/>
        </p:nvPicPr>
        <p:blipFill>
          <a:blip r:embed="rId6"/>
          <a:stretch>
            <a:fillRect/>
          </a:stretch>
        </p:blipFill>
        <p:spPr>
          <a:xfrm>
            <a:off x="9504644" y="6028827"/>
            <a:ext cx="2445299" cy="391117"/>
          </a:xfrm>
          <a:prstGeom prst="rect">
            <a:avLst/>
          </a:prstGeom>
        </p:spPr>
      </p:pic>
    </p:spTree>
    <p:extLst>
      <p:ext uri="{BB962C8B-B14F-4D97-AF65-F5344CB8AC3E}">
        <p14:creationId xmlns:p14="http://schemas.microsoft.com/office/powerpoint/2010/main" val="77162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39477-F9C5-4BD9-9BB9-7DE5738E4B6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6FBBBD9-61BD-4041-AA12-1C601E31742E}"/>
              </a:ext>
            </a:extLst>
          </p:cNvPr>
          <p:cNvSpPr/>
          <p:nvPr/>
        </p:nvSpPr>
        <p:spPr>
          <a:xfrm>
            <a:off x="81699" y="1369263"/>
            <a:ext cx="12028602" cy="11203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Tree>
    <p:extLst>
      <p:ext uri="{BB962C8B-B14F-4D97-AF65-F5344CB8AC3E}">
        <p14:creationId xmlns:p14="http://schemas.microsoft.com/office/powerpoint/2010/main" val="278732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7987BE-6D30-C4E3-3225-9ACF872ABB51}"/>
              </a:ext>
            </a:extLst>
          </p:cNvPr>
          <p:cNvPicPr>
            <a:picLocks noChangeAspect="1"/>
          </p:cNvPicPr>
          <p:nvPr/>
        </p:nvPicPr>
        <p:blipFill>
          <a:blip r:embed="rId2"/>
          <a:stretch>
            <a:fillRect/>
          </a:stretch>
        </p:blipFill>
        <p:spPr>
          <a:xfrm>
            <a:off x="1404416" y="766055"/>
            <a:ext cx="7393339" cy="4474456"/>
          </a:xfrm>
          <a:prstGeom prst="rect">
            <a:avLst/>
          </a:prstGeom>
        </p:spPr>
      </p:pic>
      <p:sp>
        <p:nvSpPr>
          <p:cNvPr id="7" name="Rectangle 6">
            <a:extLst>
              <a:ext uri="{FF2B5EF4-FFF2-40B4-BE49-F238E27FC236}">
                <a16:creationId xmlns:a16="http://schemas.microsoft.com/office/drawing/2014/main" id="{617754E3-98F0-442C-A379-C77138F0C0AC}"/>
              </a:ext>
            </a:extLst>
          </p:cNvPr>
          <p:cNvSpPr/>
          <p:nvPr/>
        </p:nvSpPr>
        <p:spPr>
          <a:xfrm>
            <a:off x="1483017" y="3580760"/>
            <a:ext cx="7314737" cy="93745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Tree>
    <p:extLst>
      <p:ext uri="{BB962C8B-B14F-4D97-AF65-F5344CB8AC3E}">
        <p14:creationId xmlns:p14="http://schemas.microsoft.com/office/powerpoint/2010/main" val="205343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2000">
                <a:solidFill>
                  <a:srgbClr val="002060"/>
                </a:solidFill>
                <a:effectLst/>
                <a:latin typeface="Montserrat" pitchFamily="2" charset="77"/>
              </a:rPr>
              <a:t>CAD-RADS 1/P3:  Consider non-atherosclerotic causes of symptoms. Aggressive risk factor modification and preventive pharmacotherapy.</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Final report</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3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a:solidFill>
                  <a:srgbClr val="002060"/>
                </a:solidFill>
                <a:effectLst/>
                <a:latin typeface="Montserrat" pitchFamily="2" charset="77"/>
              </a:rPr>
              <a:t>Recall guideline recommendations for CCTA vs. functional testing in stable chest pain.</a:t>
            </a:r>
          </a:p>
          <a:p>
            <a:pPr marL="342900" indent="-342900">
              <a:lnSpc>
                <a:spcPct val="150000"/>
              </a:lnSpc>
              <a:buAutoNum type="arabicPeriod"/>
            </a:pPr>
            <a:r>
              <a:rPr lang="en-US" sz="1600">
                <a:solidFill>
                  <a:srgbClr val="002060"/>
                </a:solidFill>
                <a:latin typeface="Montserrat" pitchFamily="2" charset="77"/>
              </a:rPr>
              <a:t>Understand traditional (current) methods of assessing plaque burden. </a:t>
            </a:r>
          </a:p>
          <a:p>
            <a:pPr marL="342900" indent="-342900">
              <a:lnSpc>
                <a:spcPct val="150000"/>
              </a:lnSpc>
              <a:buAutoNum type="arabicPeriod"/>
            </a:pPr>
            <a:r>
              <a:rPr lang="en-US" sz="1600">
                <a:solidFill>
                  <a:srgbClr val="002060"/>
                </a:solidFill>
                <a:effectLst/>
                <a:latin typeface="Montserrat" pitchFamily="2" charset="77"/>
              </a:rPr>
              <a:t>Discuss the impact of plaque burden for ASCVD risk and prognosis.</a:t>
            </a:r>
          </a:p>
          <a:p>
            <a:pPr marL="342900" indent="-342900">
              <a:lnSpc>
                <a:spcPct val="150000"/>
              </a:lnSpc>
              <a:buFont typeface="Arial" panose="020B0604020202020204" pitchFamily="34" charset="0"/>
              <a:buAutoNum type="arabicPeriod"/>
            </a:pPr>
            <a:r>
              <a:rPr lang="en-US" sz="1600">
                <a:solidFill>
                  <a:srgbClr val="002060"/>
                </a:solidFill>
                <a:effectLst/>
                <a:latin typeface="Montserrat" pitchFamily="2" charset="77"/>
              </a:rPr>
              <a:t>Analyze plaque burden and apply to patient care. </a:t>
            </a:r>
          </a:p>
          <a:p>
            <a:pPr marL="342900" indent="-342900">
              <a:lnSpc>
                <a:spcPct val="150000"/>
              </a:lnSpc>
              <a:buAutoNum type="arabicPeriod"/>
            </a:pPr>
            <a:r>
              <a:rPr lang="en-US" sz="1600">
                <a:solidFill>
                  <a:srgbClr val="002060"/>
                </a:solidFill>
                <a:latin typeface="Montserrat" pitchFamily="2" charset="77"/>
              </a:rPr>
              <a:t>Quantitative plaque assessment and challenges in clinical practice.</a:t>
            </a:r>
            <a:endParaRPr lang="en-US" sz="16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Outline and learning objectives</a:t>
            </a:r>
          </a:p>
        </p:txBody>
      </p:sp>
      <p:sp>
        <p:nvSpPr>
          <p:cNvPr id="2" name="Rectangle 6">
            <a:extLst>
              <a:ext uri="{FF2B5EF4-FFF2-40B4-BE49-F238E27FC236}">
                <a16:creationId xmlns:a16="http://schemas.microsoft.com/office/drawing/2014/main" id="{76F6B74E-F9DE-0531-7B52-332F2618D09C}"/>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5D1C808C-85C7-AE0A-CA2E-AB20FE5EF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09768683-FB4C-5882-4883-4887364039F4}"/>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7E920927-873D-F9F8-FDDF-C5E0744F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82763F47-7062-1FB2-9E3E-AC394E080206}"/>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BB43161F-C163-F001-D9D3-F62B289D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3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b="1">
                <a:solidFill>
                  <a:srgbClr val="002060"/>
                </a:solidFill>
                <a:effectLst/>
                <a:latin typeface="Montserrat" pitchFamily="2" charset="77"/>
              </a:rPr>
              <a:t>Recall guideline recommendations for CCTA vs. functional testing in stable chest pain.</a:t>
            </a:r>
          </a:p>
          <a:p>
            <a:pPr marL="342900" indent="-342900">
              <a:lnSpc>
                <a:spcPct val="150000"/>
              </a:lnSpc>
              <a:buAutoNum type="arabicPeriod"/>
            </a:pPr>
            <a:r>
              <a:rPr lang="en-US" sz="1600">
                <a:solidFill>
                  <a:srgbClr val="002060"/>
                </a:solidFill>
                <a:latin typeface="Montserrat" pitchFamily="2" charset="77"/>
              </a:rPr>
              <a:t>Understand traditional (current) methods of assessing plaque burden. </a:t>
            </a:r>
          </a:p>
          <a:p>
            <a:pPr marL="342900" indent="-342900">
              <a:lnSpc>
                <a:spcPct val="150000"/>
              </a:lnSpc>
              <a:buAutoNum type="arabicPeriod"/>
            </a:pPr>
            <a:r>
              <a:rPr lang="en-US" sz="1600">
                <a:solidFill>
                  <a:srgbClr val="002060"/>
                </a:solidFill>
                <a:effectLst/>
                <a:latin typeface="Montserrat" pitchFamily="2" charset="77"/>
              </a:rPr>
              <a:t>Discuss the impact of plaque burden for ASCVD risk and prognosis.</a:t>
            </a:r>
          </a:p>
          <a:p>
            <a:pPr marL="342900" indent="-342900">
              <a:lnSpc>
                <a:spcPct val="150000"/>
              </a:lnSpc>
              <a:buFont typeface="Arial" panose="020B0604020202020204" pitchFamily="34" charset="0"/>
              <a:buAutoNum type="arabicPeriod"/>
            </a:pPr>
            <a:r>
              <a:rPr lang="en-US" sz="1600">
                <a:solidFill>
                  <a:srgbClr val="002060"/>
                </a:solidFill>
                <a:effectLst/>
                <a:latin typeface="Montserrat" pitchFamily="2" charset="77"/>
              </a:rPr>
              <a:t>Analyze plaque burden and apply to patient care. </a:t>
            </a:r>
          </a:p>
          <a:p>
            <a:pPr marL="342900" indent="-342900">
              <a:lnSpc>
                <a:spcPct val="150000"/>
              </a:lnSpc>
              <a:buAutoNum type="arabicPeriod"/>
            </a:pPr>
            <a:r>
              <a:rPr lang="en-US" sz="1600">
                <a:solidFill>
                  <a:srgbClr val="002060"/>
                </a:solidFill>
                <a:latin typeface="Montserrat" pitchFamily="2" charset="77"/>
              </a:rPr>
              <a:t>Quantitative plaque assessment and challenges in clinical practice.</a:t>
            </a:r>
            <a:endParaRPr lang="en-US" sz="16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Outline and learning objectives</a:t>
            </a:r>
          </a:p>
        </p:txBody>
      </p:sp>
      <p:sp>
        <p:nvSpPr>
          <p:cNvPr id="2" name="Rectangle 6">
            <a:extLst>
              <a:ext uri="{FF2B5EF4-FFF2-40B4-BE49-F238E27FC236}">
                <a16:creationId xmlns:a16="http://schemas.microsoft.com/office/drawing/2014/main" id="{08161E4D-6303-F5CB-2CC9-D6E206BA13F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E5F1DF47-C180-F549-AD66-57C95D71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ACF3F5EC-36E4-A146-9E28-AFE14F3CCCAF}"/>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853B7B76-7EB4-D06B-2017-34BDBF3AB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D8F97FB7-BF7C-15F9-DA2D-5214DB9515A5}"/>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3CF4195D-E612-6222-B3C1-DE0EA1E8F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4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 Box 2"/>
          <p:cNvSpPr txBox="1">
            <a:spLocks noChangeArrowheads="1"/>
          </p:cNvSpPr>
          <p:nvPr/>
        </p:nvSpPr>
        <p:spPr bwMode="auto">
          <a:xfrm>
            <a:off x="101601" y="892175"/>
            <a:ext cx="11480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2400" b="1" i="0" u="none" strike="noStrike" kern="1200" cap="none" spc="0" normalizeH="0" baseline="0" noProof="0" dirty="0">
                <a:ln>
                  <a:noFill/>
                </a:ln>
                <a:solidFill>
                  <a:srgbClr val="5C068A"/>
                </a:solidFill>
                <a:effectLst/>
                <a:uLnTx/>
                <a:uFillTx/>
                <a:latin typeface="Arial" pitchFamily="34" charset="0"/>
                <a:ea typeface="ＭＳ Ｐゴシック" pitchFamily="34" charset="-128"/>
                <a:cs typeface="+mn-cs"/>
              </a:rPr>
              <a:t>     Coronary Calcium	      Coronary CTA                  Multiphase </a:t>
            </a:r>
            <a:r>
              <a:rPr kumimoji="0" lang="de-DE" sz="2400" b="1" i="0" u="none" strike="noStrike" kern="1200" cap="none" spc="0" normalizeH="0" baseline="0" noProof="0" dirty="0" err="1">
                <a:ln>
                  <a:noFill/>
                </a:ln>
                <a:solidFill>
                  <a:srgbClr val="5C068A"/>
                </a:solidFill>
                <a:effectLst/>
                <a:uLnTx/>
                <a:uFillTx/>
                <a:latin typeface="Arial" pitchFamily="34" charset="0"/>
                <a:ea typeface="ＭＳ Ｐゴシック" pitchFamily="34" charset="-128"/>
                <a:cs typeface="+mn-cs"/>
              </a:rPr>
              <a:t>Cardiac</a:t>
            </a:r>
            <a:r>
              <a:rPr kumimoji="0" lang="de-DE" sz="2400" b="1" i="0" u="none" strike="noStrike" kern="1200" cap="none" spc="0" normalizeH="0" baseline="0" noProof="0" dirty="0">
                <a:ln>
                  <a:noFill/>
                </a:ln>
                <a:solidFill>
                  <a:srgbClr val="5C068A"/>
                </a:solidFill>
                <a:effectLst/>
                <a:uLnTx/>
                <a:uFillTx/>
                <a:latin typeface="Arial" pitchFamily="34" charset="0"/>
                <a:ea typeface="ＭＳ Ｐゴシック" pitchFamily="34" charset="-128"/>
                <a:cs typeface="+mn-cs"/>
              </a:rPr>
              <a:t> CT</a:t>
            </a:r>
          </a:p>
        </p:txBody>
      </p:sp>
      <p:pic>
        <p:nvPicPr>
          <p:cNvPr id="178178" name="Picture 3" descr="KaLK B_b__900"/>
          <p:cNvPicPr>
            <a:picLocks noChangeAspect="1" noChangeArrowheads="1"/>
          </p:cNvPicPr>
          <p:nvPr/>
        </p:nvPicPr>
        <p:blipFill>
          <a:blip r:embed="rId7">
            <a:lum bright="12000" contrast="6000"/>
            <a:extLst>
              <a:ext uri="{28A0092B-C50C-407E-A947-70E740481C1C}">
                <a14:useLocalDpi xmlns:a14="http://schemas.microsoft.com/office/drawing/2010/main" val="0"/>
              </a:ext>
            </a:extLst>
          </a:blip>
          <a:srcRect l="18854" t="28024" r="26613" b="5141"/>
          <a:stretch>
            <a:fillRect/>
          </a:stretch>
        </p:blipFill>
        <p:spPr bwMode="auto">
          <a:xfrm>
            <a:off x="101607" y="1371600"/>
            <a:ext cx="35926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5"/>
          <p:cNvSpPr txBox="1">
            <a:spLocks noChangeArrowheads="1"/>
          </p:cNvSpPr>
          <p:nvPr/>
        </p:nvSpPr>
        <p:spPr bwMode="auto">
          <a:xfrm>
            <a:off x="1524000" y="116303"/>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ontserrat" pitchFamily="2" charset="77"/>
                <a:ea typeface="ＭＳ Ｐゴシック" charset="-128"/>
                <a:cs typeface="+mn-cs"/>
              </a:rPr>
              <a:t>Different types of cardiac CT</a:t>
            </a:r>
          </a:p>
        </p:txBody>
      </p:sp>
      <p:pic>
        <p:nvPicPr>
          <p:cNvPr id="178181" name="Picture 7" descr="SCH_RER_WILLI"/>
          <p:cNvPicPr>
            <a:picLocks noChangeAspect="1" noChangeArrowheads="1"/>
          </p:cNvPicPr>
          <p:nvPr/>
        </p:nvPicPr>
        <p:blipFill rotWithShape="1">
          <a:blip r:embed="rId8">
            <a:extLst>
              <a:ext uri="{28A0092B-C50C-407E-A947-70E740481C1C}">
                <a14:useLocalDpi xmlns:a14="http://schemas.microsoft.com/office/drawing/2010/main" val="0"/>
              </a:ext>
            </a:extLst>
          </a:blip>
          <a:srcRect l="-2558" t="1" r="27442" b="-3586"/>
          <a:stretch/>
        </p:blipFill>
        <p:spPr bwMode="auto">
          <a:xfrm>
            <a:off x="3694221" y="1371600"/>
            <a:ext cx="3417780" cy="48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06401" y="4191002"/>
            <a:ext cx="3097823" cy="1631216"/>
          </a:xfrm>
          <a:prstGeom prst="rect">
            <a:avLst/>
          </a:prstGeom>
          <a:solidFill>
            <a:schemeClr val="bg1"/>
          </a:solidFill>
          <a:ln w="9525">
            <a:solidFill>
              <a:schemeClr val="tx1"/>
            </a:solidFill>
            <a:miter lim="800000"/>
            <a:headEnd/>
            <a:tailEnd/>
          </a:ln>
          <a:effectLst>
            <a:outerShdw blurRad="40000" dist="20000" dir="5400000" rotWithShape="0">
              <a:srgbClr val="808080">
                <a:alpha val="37999"/>
              </a:srgb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Quick</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Inexpensive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Low radiation dose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Reproducible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Powerful prognostic data</a:t>
            </a:r>
          </a:p>
        </p:txBody>
      </p:sp>
      <p:sp>
        <p:nvSpPr>
          <p:cNvPr id="9" name="TextBox 8"/>
          <p:cNvSpPr txBox="1">
            <a:spLocks noChangeArrowheads="1"/>
          </p:cNvSpPr>
          <p:nvPr/>
        </p:nvSpPr>
        <p:spPr bwMode="auto">
          <a:xfrm>
            <a:off x="3628535" y="4470737"/>
            <a:ext cx="3903431" cy="1015663"/>
          </a:xfrm>
          <a:prstGeom prst="rect">
            <a:avLst/>
          </a:prstGeom>
          <a:solidFill>
            <a:schemeClr val="bg1"/>
          </a:solidFill>
          <a:ln w="9525">
            <a:solidFill>
              <a:schemeClr val="tx1"/>
            </a:solidFill>
            <a:miter lim="800000"/>
            <a:headEnd/>
            <a:tailEnd/>
          </a:ln>
          <a:effectLst>
            <a:outerShdw blurRad="40000" dist="20000" dir="5400000" rotWithShape="0">
              <a:srgbClr val="808080">
                <a:alpha val="37999"/>
              </a:srgb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Can identify non-calcified plaque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Evaluate for obstructive CAD</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Requires IV contrast</a:t>
            </a:r>
          </a:p>
        </p:txBody>
      </p:sp>
      <p:pic>
        <p:nvPicPr>
          <p:cNvPr id="11" name="movie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01560" y="1483360"/>
            <a:ext cx="2148841" cy="2148841"/>
          </a:xfrm>
          <a:prstGeom prst="rect">
            <a:avLst/>
          </a:prstGeom>
        </p:spPr>
      </p:pic>
      <p:pic>
        <p:nvPicPr>
          <p:cNvPr id="12" name="AoValve bicuspid.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652001" y="1432109"/>
            <a:ext cx="2200092" cy="2200092"/>
          </a:xfrm>
          <a:prstGeom prst="rect">
            <a:avLst/>
          </a:prstGeom>
          <a:ln>
            <a:noFill/>
          </a:ln>
        </p:spPr>
      </p:pic>
      <p:pic>
        <p:nvPicPr>
          <p:cNvPr id="2" name="Picture 1"/>
          <p:cNvPicPr>
            <a:picLocks noChangeAspect="1"/>
          </p:cNvPicPr>
          <p:nvPr/>
        </p:nvPicPr>
        <p:blipFill>
          <a:blip r:embed="rId11"/>
          <a:stretch>
            <a:fillRect/>
          </a:stretch>
        </p:blipFill>
        <p:spPr>
          <a:xfrm>
            <a:off x="7678969" y="3679691"/>
            <a:ext cx="3903431" cy="2743771"/>
          </a:xfrm>
          <a:prstGeom prst="rect">
            <a:avLst/>
          </a:prstGeom>
        </p:spPr>
      </p:pic>
      <p:sp>
        <p:nvSpPr>
          <p:cNvPr id="10" name="TextBox 9"/>
          <p:cNvSpPr txBox="1">
            <a:spLocks noChangeArrowheads="1"/>
          </p:cNvSpPr>
          <p:nvPr/>
        </p:nvSpPr>
        <p:spPr bwMode="auto">
          <a:xfrm>
            <a:off x="8475980" y="2814805"/>
            <a:ext cx="2397209" cy="707886"/>
          </a:xfrm>
          <a:prstGeom prst="rect">
            <a:avLst/>
          </a:prstGeom>
          <a:solidFill>
            <a:schemeClr val="bg1"/>
          </a:solidFill>
          <a:ln w="9525">
            <a:solidFill>
              <a:schemeClr val="tx1"/>
            </a:solidFill>
            <a:miter lim="800000"/>
            <a:headEnd/>
            <a:tailEnd/>
          </a:ln>
          <a:effectLst>
            <a:outerShdw blurRad="40000" dist="20000" dir="5400000" rotWithShape="0">
              <a:srgbClr val="808080">
                <a:alpha val="37999"/>
              </a:srgb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Evaluate </a:t>
            </a:r>
            <a:r>
              <a:rPr kumimoji="0" lang="en-US" sz="2000" b="1" i="0" u="none" strike="noStrike" kern="1200" cap="none" spc="0" normalizeH="0" baseline="0" noProof="0">
                <a:ln>
                  <a:noFill/>
                </a:ln>
                <a:solidFill>
                  <a:srgbClr val="5C068A"/>
                </a:solidFill>
                <a:effectLst/>
                <a:uLnTx/>
                <a:uFillTx/>
                <a:latin typeface="Calibri"/>
                <a:ea typeface="ＭＳ Ｐゴシック" pitchFamily="34" charset="-128"/>
                <a:cs typeface="+mn-cs"/>
              </a:rPr>
              <a:t>Valves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5C068A"/>
                </a:solidFill>
                <a:effectLst/>
                <a:uLnTx/>
                <a:uFillTx/>
                <a:latin typeface="Calibri"/>
                <a:ea typeface="ＭＳ Ｐゴシック" pitchFamily="34" charset="-128"/>
                <a:cs typeface="+mn-cs"/>
              </a:rPr>
              <a:t> Cardiac Function</a:t>
            </a:r>
          </a:p>
        </p:txBody>
      </p:sp>
    </p:spTree>
    <p:extLst>
      <p:ext uri="{BB962C8B-B14F-4D97-AF65-F5344CB8AC3E}">
        <p14:creationId xmlns:p14="http://schemas.microsoft.com/office/powerpoint/2010/main" val="34812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 fill="hold"/>
                                        <p:tgtEl>
                                          <p:spTgt spid="11"/>
                                        </p:tgtEl>
                                      </p:cBhvr>
                                    </p:cmd>
                                  </p:childTnLst>
                                </p:cTn>
                              </p:par>
                            </p:childTnLst>
                          </p:cTn>
                        </p:par>
                        <p:par>
                          <p:cTn id="7" fill="hold">
                            <p:stCondLst>
                              <p:cond delay="1100"/>
                            </p:stCondLst>
                            <p:childTnLst>
                              <p:par>
                                <p:cTn id="8" presetID="1" presetClass="mediacall" presetSubtype="0" fill="hold" nodeType="afterEffect">
                                  <p:stCondLst>
                                    <p:cond delay="0"/>
                                  </p:stCondLst>
                                  <p:childTnLst>
                                    <p:cmd type="call" cmd="playFrom(0.0)">
                                      <p:cBhvr>
                                        <p:cTn id="9" dur="1100"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1"/>
                </p:tgtEl>
              </p:cMediaNode>
            </p:video>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1"/>
                                        </p:tgtEl>
                                      </p:cBhvr>
                                    </p:cmd>
                                  </p:childTnLst>
                                </p:cTn>
                              </p:par>
                            </p:childTnLst>
                          </p:cTn>
                        </p:par>
                      </p:childTnLst>
                    </p:cTn>
                  </p:par>
                </p:childTnLst>
              </p:cTn>
              <p:nextCondLst>
                <p:cond evt="onClick" delay="0">
                  <p:tgtEl>
                    <p:spTgt spid="11"/>
                  </p:tgtEl>
                </p:cond>
              </p:nextCondLst>
            </p:seq>
            <p:video>
              <p:cMediaNode vol="80000">
                <p:cTn id="34" repeatCount="indefinite" fill="hold" display="0">
                  <p:stCondLst>
                    <p:cond delay="indefinite"/>
                  </p:stCondLst>
                </p:cTn>
                <p:tgtEl>
                  <p:spTgt spid="12"/>
                </p:tgtEl>
              </p:cMediaNode>
            </p:video>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2"/>
                                        </p:tgtEl>
                                      </p:cBhvr>
                                    </p:cmd>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159563-63E8-BD6A-B9CC-A24BE3310005}"/>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59EDCEF6-0279-79DA-678A-FE39F73A1EBB}"/>
              </a:ext>
            </a:extLst>
          </p:cNvPr>
          <p:cNvSpPr txBox="1">
            <a:spLocks/>
          </p:cNvSpPr>
          <p:nvPr/>
        </p:nvSpPr>
        <p:spPr>
          <a:xfrm>
            <a:off x="1339669" y="2565892"/>
            <a:ext cx="3084286"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b="1" kern="0" dirty="0">
                <a:solidFill>
                  <a:schemeClr val="bg1"/>
                </a:solidFill>
                <a:latin typeface="Montserrat" pitchFamily="2" charset="77"/>
              </a:rPr>
              <a:t>Coronary CT</a:t>
            </a:r>
          </a:p>
          <a:p>
            <a:pPr>
              <a:lnSpc>
                <a:spcPct val="150000"/>
              </a:lnSpc>
            </a:pPr>
            <a:r>
              <a:rPr lang="en-US" sz="3200" b="1" kern="0" dirty="0">
                <a:solidFill>
                  <a:schemeClr val="bg1"/>
                </a:solidFill>
                <a:latin typeface="Montserrat" pitchFamily="2" charset="77"/>
              </a:rPr>
              <a:t>Angiography</a:t>
            </a:r>
          </a:p>
        </p:txBody>
      </p:sp>
      <p:pic>
        <p:nvPicPr>
          <p:cNvPr id="3" name="Picture 2">
            <a:extLst>
              <a:ext uri="{FF2B5EF4-FFF2-40B4-BE49-F238E27FC236}">
                <a16:creationId xmlns:a16="http://schemas.microsoft.com/office/drawing/2014/main" id="{3B860966-3468-422E-1777-7B3FF326600E}"/>
              </a:ext>
            </a:extLst>
          </p:cNvPr>
          <p:cNvPicPr>
            <a:picLocks noChangeAspect="1"/>
          </p:cNvPicPr>
          <p:nvPr/>
        </p:nvPicPr>
        <p:blipFill>
          <a:blip r:embed="rId2"/>
          <a:stretch>
            <a:fillRect/>
          </a:stretch>
        </p:blipFill>
        <p:spPr>
          <a:xfrm>
            <a:off x="5698150" y="615572"/>
            <a:ext cx="5492311" cy="5626856"/>
          </a:xfrm>
          <a:prstGeom prst="rect">
            <a:avLst/>
          </a:prstGeom>
        </p:spPr>
      </p:pic>
    </p:spTree>
    <p:extLst>
      <p:ext uri="{BB962C8B-B14F-4D97-AF65-F5344CB8AC3E}">
        <p14:creationId xmlns:p14="http://schemas.microsoft.com/office/powerpoint/2010/main" val="194626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fontScale="92500" lnSpcReduction="10000"/>
          </a:bodyPr>
          <a:lstStyle/>
          <a:p>
            <a:pPr marL="0" indent="0">
              <a:lnSpc>
                <a:spcPct val="200000"/>
              </a:lnSpc>
              <a:buNone/>
            </a:pPr>
            <a:r>
              <a:rPr lang="en-US" sz="2000" dirty="0">
                <a:solidFill>
                  <a:srgbClr val="002060"/>
                </a:solidFill>
                <a:latin typeface="Montserrat" pitchFamily="2" charset="77"/>
              </a:rPr>
              <a:t>CAD-RADS 0 – no stenosis</a:t>
            </a:r>
          </a:p>
          <a:p>
            <a:pPr marL="0" indent="0">
              <a:lnSpc>
                <a:spcPct val="200000"/>
              </a:lnSpc>
              <a:buNone/>
            </a:pPr>
            <a:r>
              <a:rPr lang="en-US" sz="2000" dirty="0">
                <a:solidFill>
                  <a:srgbClr val="002060"/>
                </a:solidFill>
                <a:effectLst/>
                <a:latin typeface="Montserrat" pitchFamily="2" charset="77"/>
              </a:rPr>
              <a:t>CAD-RADS 1 –</a:t>
            </a:r>
            <a:r>
              <a:rPr lang="en-US" sz="2000" dirty="0">
                <a:solidFill>
                  <a:srgbClr val="002060"/>
                </a:solidFill>
                <a:latin typeface="Montserrat" pitchFamily="2" charset="77"/>
              </a:rPr>
              <a:t> minimal (1-24%) stenosis</a:t>
            </a:r>
          </a:p>
          <a:p>
            <a:pPr marL="0" indent="0">
              <a:lnSpc>
                <a:spcPct val="200000"/>
              </a:lnSpc>
              <a:buNone/>
            </a:pPr>
            <a:r>
              <a:rPr lang="en-US" sz="2000" dirty="0">
                <a:solidFill>
                  <a:srgbClr val="002060"/>
                </a:solidFill>
                <a:effectLst/>
                <a:latin typeface="Montserrat" pitchFamily="2" charset="77"/>
              </a:rPr>
              <a:t>CAD-RADS 2 – </a:t>
            </a:r>
            <a:r>
              <a:rPr lang="en-US" sz="2000" dirty="0">
                <a:solidFill>
                  <a:srgbClr val="002060"/>
                </a:solidFill>
                <a:latin typeface="Montserrat" pitchFamily="2" charset="77"/>
              </a:rPr>
              <a:t>mild (25-49%) stenosis</a:t>
            </a:r>
          </a:p>
          <a:p>
            <a:pPr marL="0" indent="0">
              <a:lnSpc>
                <a:spcPct val="200000"/>
              </a:lnSpc>
              <a:buNone/>
            </a:pPr>
            <a:r>
              <a:rPr lang="en-US" sz="2000" dirty="0">
                <a:solidFill>
                  <a:srgbClr val="002060"/>
                </a:solidFill>
                <a:effectLst/>
                <a:latin typeface="Montserrat" pitchFamily="2" charset="77"/>
              </a:rPr>
              <a:t>CAD-RADS 3 –</a:t>
            </a:r>
            <a:r>
              <a:rPr lang="en-US" sz="2000" dirty="0">
                <a:solidFill>
                  <a:srgbClr val="002060"/>
                </a:solidFill>
                <a:latin typeface="Montserrat" pitchFamily="2" charset="77"/>
              </a:rPr>
              <a:t> moderate (50-69%) stenosis</a:t>
            </a:r>
          </a:p>
          <a:p>
            <a:pPr marL="0" indent="0">
              <a:lnSpc>
                <a:spcPct val="200000"/>
              </a:lnSpc>
              <a:buNone/>
            </a:pPr>
            <a:r>
              <a:rPr lang="en-US" sz="2000" dirty="0">
                <a:solidFill>
                  <a:srgbClr val="002060"/>
                </a:solidFill>
                <a:effectLst/>
                <a:latin typeface="Montserrat" pitchFamily="2" charset="77"/>
              </a:rPr>
              <a:t>CAD-RADS </a:t>
            </a:r>
            <a:r>
              <a:rPr lang="en-US" sz="2000" dirty="0">
                <a:solidFill>
                  <a:srgbClr val="002060"/>
                </a:solidFill>
                <a:latin typeface="Montserrat" pitchFamily="2" charset="77"/>
              </a:rPr>
              <a:t>4 – severe stenosis (70-99%)</a:t>
            </a:r>
          </a:p>
          <a:p>
            <a:pPr marL="0" indent="0">
              <a:lnSpc>
                <a:spcPct val="200000"/>
              </a:lnSpc>
              <a:buNone/>
            </a:pPr>
            <a:r>
              <a:rPr lang="en-US" sz="2000" dirty="0">
                <a:solidFill>
                  <a:srgbClr val="002060"/>
                </a:solidFill>
                <a:latin typeface="Montserrat" pitchFamily="2" charset="77"/>
              </a:rPr>
              <a:t>CAD-RADS 5 – total occlusion (100%)</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dirty="0">
                <a:solidFill>
                  <a:srgbClr val="002060"/>
                </a:solidFill>
                <a:latin typeface="Montserrat" pitchFamily="2" charset="77"/>
              </a:rPr>
              <a:t>Stenosis severity</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7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948542" y="145261"/>
            <a:ext cx="10515600" cy="1325563"/>
          </a:xfrm>
        </p:spPr>
        <p:txBody>
          <a:bodyPr>
            <a:normAutofit/>
          </a:bodyPr>
          <a:lstStyle/>
          <a:p>
            <a:r>
              <a:rPr lang="en-US" sz="3200" b="1" dirty="0">
                <a:solidFill>
                  <a:srgbClr val="002060"/>
                </a:solidFill>
                <a:latin typeface="Montserrat" pitchFamily="2" charset="77"/>
              </a:rPr>
              <a:t>No stenosis (CAD-RADS 0)</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5B611A-897C-F511-5B6B-079224189F5B}"/>
              </a:ext>
            </a:extLst>
          </p:cNvPr>
          <p:cNvPicPr>
            <a:picLocks noChangeAspect="1"/>
          </p:cNvPicPr>
          <p:nvPr/>
        </p:nvPicPr>
        <p:blipFill>
          <a:blip r:embed="rId7"/>
          <a:stretch>
            <a:fillRect/>
          </a:stretch>
        </p:blipFill>
        <p:spPr>
          <a:xfrm>
            <a:off x="948542" y="1342325"/>
            <a:ext cx="4485607" cy="4394375"/>
          </a:xfrm>
          <a:prstGeom prst="rect">
            <a:avLst/>
          </a:prstGeom>
        </p:spPr>
      </p:pic>
      <p:pic>
        <p:nvPicPr>
          <p:cNvPr id="15" name="Picture 14">
            <a:extLst>
              <a:ext uri="{FF2B5EF4-FFF2-40B4-BE49-F238E27FC236}">
                <a16:creationId xmlns:a16="http://schemas.microsoft.com/office/drawing/2014/main" id="{DA4FAD60-1B48-2C86-A509-C22E79DE5D4B}"/>
              </a:ext>
            </a:extLst>
          </p:cNvPr>
          <p:cNvPicPr>
            <a:picLocks noChangeAspect="1"/>
          </p:cNvPicPr>
          <p:nvPr/>
        </p:nvPicPr>
        <p:blipFill>
          <a:blip r:embed="rId8"/>
          <a:stretch>
            <a:fillRect/>
          </a:stretch>
        </p:blipFill>
        <p:spPr>
          <a:xfrm>
            <a:off x="7784792" y="250300"/>
            <a:ext cx="2566331" cy="5486400"/>
          </a:xfrm>
          <a:prstGeom prst="rect">
            <a:avLst/>
          </a:prstGeom>
        </p:spPr>
      </p:pic>
    </p:spTree>
    <p:extLst>
      <p:ext uri="{BB962C8B-B14F-4D97-AF65-F5344CB8AC3E}">
        <p14:creationId xmlns:p14="http://schemas.microsoft.com/office/powerpoint/2010/main" val="253177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948542" y="145261"/>
            <a:ext cx="10515600" cy="1325563"/>
          </a:xfrm>
        </p:spPr>
        <p:txBody>
          <a:bodyPr>
            <a:normAutofit/>
          </a:bodyPr>
          <a:lstStyle/>
          <a:p>
            <a:r>
              <a:rPr lang="en-US" sz="3200" b="1" dirty="0">
                <a:solidFill>
                  <a:srgbClr val="002060"/>
                </a:solidFill>
                <a:latin typeface="Montserrat" pitchFamily="2" charset="77"/>
              </a:rPr>
              <a:t>Minimal stenosis (CAD-RADS 1)</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BB25E70-6429-81DC-F226-284EA74FB961}"/>
              </a:ext>
            </a:extLst>
          </p:cNvPr>
          <p:cNvPicPr>
            <a:picLocks/>
          </p:cNvPicPr>
          <p:nvPr/>
        </p:nvPicPr>
        <p:blipFill>
          <a:blip r:embed="rId7"/>
          <a:stretch>
            <a:fillRect/>
          </a:stretch>
        </p:blipFill>
        <p:spPr>
          <a:xfrm>
            <a:off x="6469451" y="1168635"/>
            <a:ext cx="4827242" cy="4827242"/>
          </a:xfrm>
          <a:prstGeom prst="rect">
            <a:avLst/>
          </a:prstGeom>
        </p:spPr>
      </p:pic>
      <p:pic>
        <p:nvPicPr>
          <p:cNvPr id="6" name="Picture 5">
            <a:extLst>
              <a:ext uri="{FF2B5EF4-FFF2-40B4-BE49-F238E27FC236}">
                <a16:creationId xmlns:a16="http://schemas.microsoft.com/office/drawing/2014/main" id="{1C3B9D16-A3ED-35EC-7500-2E663C50303D}"/>
              </a:ext>
            </a:extLst>
          </p:cNvPr>
          <p:cNvPicPr>
            <a:picLocks/>
          </p:cNvPicPr>
          <p:nvPr/>
        </p:nvPicPr>
        <p:blipFill>
          <a:blip r:embed="rId8"/>
          <a:stretch>
            <a:fillRect/>
          </a:stretch>
        </p:blipFill>
        <p:spPr>
          <a:xfrm>
            <a:off x="1085568" y="1168634"/>
            <a:ext cx="4827243" cy="4827243"/>
          </a:xfrm>
          <a:prstGeom prst="rect">
            <a:avLst/>
          </a:prstGeom>
        </p:spPr>
      </p:pic>
    </p:spTree>
    <p:extLst>
      <p:ext uri="{BB962C8B-B14F-4D97-AF65-F5344CB8AC3E}">
        <p14:creationId xmlns:p14="http://schemas.microsoft.com/office/powerpoint/2010/main" val="142657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838200" y="365125"/>
            <a:ext cx="10515600" cy="1325563"/>
          </a:xfrm>
        </p:spPr>
        <p:txBody>
          <a:bodyPr/>
          <a:lstStyle/>
          <a:p>
            <a:r>
              <a:rPr lang="en-US" b="1">
                <a:solidFill>
                  <a:srgbClr val="002060"/>
                </a:solidFill>
                <a:latin typeface="Montserrat" pitchFamily="2" charset="77"/>
              </a:rPr>
              <a:t>Disclosures</a:t>
            </a:r>
          </a:p>
        </p:txBody>
      </p:sp>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825625"/>
            <a:ext cx="10515600" cy="4351338"/>
          </a:xfrm>
        </p:spPr>
        <p:txBody>
          <a:bodyPr>
            <a:normAutofit/>
          </a:bodyPr>
          <a:lstStyle/>
          <a:p>
            <a:pPr marL="0" indent="0">
              <a:buNone/>
            </a:pPr>
            <a:r>
              <a:rPr lang="en-US" sz="2000">
                <a:solidFill>
                  <a:srgbClr val="002060"/>
                </a:solidFill>
                <a:latin typeface="Montserrat" pitchFamily="2" charset="77"/>
              </a:rPr>
              <a:t>Research funding, </a:t>
            </a:r>
            <a:r>
              <a:rPr lang="en-US" sz="2000" err="1">
                <a:solidFill>
                  <a:srgbClr val="002060"/>
                </a:solidFill>
                <a:latin typeface="Montserrat" pitchFamily="2" charset="77"/>
              </a:rPr>
              <a:t>Cleerly</a:t>
            </a:r>
            <a:r>
              <a:rPr lang="en-US" sz="2000">
                <a:solidFill>
                  <a:srgbClr val="002060"/>
                </a:solidFill>
                <a:latin typeface="Montserrat" pitchFamily="2" charset="77"/>
              </a:rPr>
              <a:t>, Inc</a:t>
            </a:r>
          </a:p>
        </p:txBody>
      </p:sp>
      <p:sp>
        <p:nvSpPr>
          <p:cNvPr id="15" name="Rectangle 6">
            <a:extLst>
              <a:ext uri="{FF2B5EF4-FFF2-40B4-BE49-F238E27FC236}">
                <a16:creationId xmlns:a16="http://schemas.microsoft.com/office/drawing/2014/main" id="{3EC33B7E-A9E0-6B25-D1F1-B943B0353B8C}"/>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7" descr="HMS_Affiliate_NEW_8.png">
            <a:extLst>
              <a:ext uri="{FF2B5EF4-FFF2-40B4-BE49-F238E27FC236}">
                <a16:creationId xmlns:a16="http://schemas.microsoft.com/office/drawing/2014/main" id="{FC2DF829-13DA-8B16-3E09-6114FC9F4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7" name="Rectangle 8">
            <a:extLst>
              <a:ext uri="{FF2B5EF4-FFF2-40B4-BE49-F238E27FC236}">
                <a16:creationId xmlns:a16="http://schemas.microsoft.com/office/drawing/2014/main" id="{737894BE-620E-FA49-12C8-0870AA301B0C}"/>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9" descr="BH_BWH.png">
            <a:extLst>
              <a:ext uri="{FF2B5EF4-FFF2-40B4-BE49-F238E27FC236}">
                <a16:creationId xmlns:a16="http://schemas.microsoft.com/office/drawing/2014/main" id="{EE3F6906-E008-200A-7D2D-B93D8943F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9" name="Picture 12">
            <a:extLst>
              <a:ext uri="{FF2B5EF4-FFF2-40B4-BE49-F238E27FC236}">
                <a16:creationId xmlns:a16="http://schemas.microsoft.com/office/drawing/2014/main" id="{999C4580-C37D-EB5B-BD61-6E84744A5298}"/>
              </a:ext>
            </a:extLst>
          </p:cNvPr>
          <p:cNvPicPr>
            <a:picLocks noChangeAspect="1"/>
          </p:cNvPicPr>
          <p:nvPr/>
        </p:nvPicPr>
        <p:blipFill>
          <a:blip r:embed="rId4"/>
          <a:stretch>
            <a:fillRect/>
          </a:stretch>
        </p:blipFill>
        <p:spPr>
          <a:xfrm>
            <a:off x="9510744" y="6247491"/>
            <a:ext cx="2375635" cy="379974"/>
          </a:xfrm>
          <a:prstGeom prst="rect">
            <a:avLst/>
          </a:prstGeom>
        </p:spPr>
      </p:pic>
      <p:pic>
        <p:nvPicPr>
          <p:cNvPr id="20" name="Picture 2" descr="Lead Interpreter-FT days job in Boston at Brigham and Women s Faulkner  Hospital | Lensa">
            <a:extLst>
              <a:ext uri="{FF2B5EF4-FFF2-40B4-BE49-F238E27FC236}">
                <a16:creationId xmlns:a16="http://schemas.microsoft.com/office/drawing/2014/main" id="{E705A11D-E5D5-AB81-B22C-03D13E39C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32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948542" y="230535"/>
            <a:ext cx="4189515" cy="1325563"/>
          </a:xfrm>
        </p:spPr>
        <p:txBody>
          <a:bodyPr>
            <a:normAutofit/>
          </a:bodyPr>
          <a:lstStyle/>
          <a:p>
            <a:r>
              <a:rPr lang="en-US" sz="3200" b="1" dirty="0">
                <a:solidFill>
                  <a:srgbClr val="002060"/>
                </a:solidFill>
                <a:latin typeface="Montserrat" pitchFamily="2" charset="77"/>
              </a:rPr>
              <a:t>Moderate stenosis (CAD-RADS 3)</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A8D2AE-6480-F346-3675-AF7C941DC73B}"/>
              </a:ext>
            </a:extLst>
          </p:cNvPr>
          <p:cNvPicPr>
            <a:picLocks noChangeAspect="1"/>
          </p:cNvPicPr>
          <p:nvPr/>
        </p:nvPicPr>
        <p:blipFill>
          <a:blip r:embed="rId7"/>
          <a:stretch>
            <a:fillRect/>
          </a:stretch>
        </p:blipFill>
        <p:spPr>
          <a:xfrm>
            <a:off x="8678831" y="230535"/>
            <a:ext cx="2785311" cy="5486400"/>
          </a:xfrm>
          <a:prstGeom prst="rect">
            <a:avLst/>
          </a:prstGeom>
        </p:spPr>
      </p:pic>
      <p:pic>
        <p:nvPicPr>
          <p:cNvPr id="7" name="Picture 6">
            <a:extLst>
              <a:ext uri="{FF2B5EF4-FFF2-40B4-BE49-F238E27FC236}">
                <a16:creationId xmlns:a16="http://schemas.microsoft.com/office/drawing/2014/main" id="{03D71DEC-404D-62A2-35AC-D396837CC82E}"/>
              </a:ext>
            </a:extLst>
          </p:cNvPr>
          <p:cNvPicPr>
            <a:picLocks noChangeAspect="1"/>
          </p:cNvPicPr>
          <p:nvPr/>
        </p:nvPicPr>
        <p:blipFill>
          <a:blip r:embed="rId8"/>
          <a:stretch>
            <a:fillRect/>
          </a:stretch>
        </p:blipFill>
        <p:spPr>
          <a:xfrm>
            <a:off x="5786221" y="230535"/>
            <a:ext cx="2588422" cy="5486400"/>
          </a:xfrm>
          <a:prstGeom prst="rect">
            <a:avLst/>
          </a:prstGeom>
        </p:spPr>
      </p:pic>
    </p:spTree>
    <p:extLst>
      <p:ext uri="{BB962C8B-B14F-4D97-AF65-F5344CB8AC3E}">
        <p14:creationId xmlns:p14="http://schemas.microsoft.com/office/powerpoint/2010/main" val="400659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948542" y="230535"/>
            <a:ext cx="4189515" cy="1325563"/>
          </a:xfrm>
        </p:spPr>
        <p:txBody>
          <a:bodyPr>
            <a:normAutofit/>
          </a:bodyPr>
          <a:lstStyle/>
          <a:p>
            <a:r>
              <a:rPr lang="en-US" sz="3200" b="1" dirty="0">
                <a:solidFill>
                  <a:srgbClr val="002060"/>
                </a:solidFill>
                <a:latin typeface="Montserrat" pitchFamily="2" charset="77"/>
              </a:rPr>
              <a:t>Severe stenosis (CAD-RADS 4)</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06A6F66-5826-384B-CBAA-4DA55F5CB438}"/>
              </a:ext>
            </a:extLst>
          </p:cNvPr>
          <p:cNvPicPr>
            <a:picLocks noChangeAspect="1"/>
          </p:cNvPicPr>
          <p:nvPr/>
        </p:nvPicPr>
        <p:blipFill>
          <a:blip r:embed="rId7"/>
          <a:stretch>
            <a:fillRect/>
          </a:stretch>
        </p:blipFill>
        <p:spPr>
          <a:xfrm>
            <a:off x="5589351" y="445333"/>
            <a:ext cx="4965437" cy="5036711"/>
          </a:xfrm>
          <a:prstGeom prst="rect">
            <a:avLst/>
          </a:prstGeom>
        </p:spPr>
      </p:pic>
    </p:spTree>
    <p:extLst>
      <p:ext uri="{BB962C8B-B14F-4D97-AF65-F5344CB8AC3E}">
        <p14:creationId xmlns:p14="http://schemas.microsoft.com/office/powerpoint/2010/main" val="1030201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D2B211-02E4-4A7B-8B79-C1316C89B20F}"/>
              </a:ext>
            </a:extLst>
          </p:cNvPr>
          <p:cNvPicPr>
            <a:picLocks noChangeAspect="1"/>
          </p:cNvPicPr>
          <p:nvPr/>
        </p:nvPicPr>
        <p:blipFill rotWithShape="1">
          <a:blip r:embed="rId3">
            <a:extLst>
              <a:ext uri="{28A0092B-C50C-407E-A947-70E740481C1C}">
                <a14:useLocalDpi xmlns:a14="http://schemas.microsoft.com/office/drawing/2010/main" val="0"/>
              </a:ext>
            </a:extLst>
          </a:blip>
          <a:srcRect t="9630" b="18333"/>
          <a:stretch/>
        </p:blipFill>
        <p:spPr>
          <a:xfrm>
            <a:off x="0" y="984861"/>
            <a:ext cx="12192000" cy="4940300"/>
          </a:xfrm>
          <a:prstGeom prst="rect">
            <a:avLst/>
          </a:prstGeom>
        </p:spPr>
      </p:pic>
      <p:sp>
        <p:nvSpPr>
          <p:cNvPr id="5" name="TextBox 4">
            <a:extLst>
              <a:ext uri="{FF2B5EF4-FFF2-40B4-BE49-F238E27FC236}">
                <a16:creationId xmlns:a16="http://schemas.microsoft.com/office/drawing/2014/main" id="{DFA3BE8F-C513-6D2B-6CCB-9F8BE3497998}"/>
              </a:ext>
            </a:extLst>
          </p:cNvPr>
          <p:cNvSpPr txBox="1"/>
          <p:nvPr/>
        </p:nvSpPr>
        <p:spPr>
          <a:xfrm>
            <a:off x="0" y="149698"/>
            <a:ext cx="12192000" cy="584775"/>
          </a:xfrm>
          <a:prstGeom prst="rect">
            <a:avLst/>
          </a:prstGeom>
          <a:noFill/>
        </p:spPr>
        <p:txBody>
          <a:bodyPr wrap="square" anchor="ctr">
            <a:spAutoFit/>
          </a:bodyPr>
          <a:lstStyle/>
          <a:p>
            <a:pPr algn="ctr"/>
            <a:r>
              <a:rPr lang="en-US" sz="3200" b="1" dirty="0">
                <a:solidFill>
                  <a:srgbClr val="002060"/>
                </a:solidFill>
                <a:latin typeface="Montserrat" pitchFamily="2" charset="77"/>
                <a:ea typeface="ＭＳ Ｐゴシック" charset="-128"/>
                <a:cs typeface="+mj-cs"/>
              </a:rPr>
              <a:t>Coronary CTA: Spectrum of Stenosis</a:t>
            </a:r>
          </a:p>
        </p:txBody>
      </p:sp>
      <p:sp>
        <p:nvSpPr>
          <p:cNvPr id="2" name="TextBox 1">
            <a:extLst>
              <a:ext uri="{FF2B5EF4-FFF2-40B4-BE49-F238E27FC236}">
                <a16:creationId xmlns:a16="http://schemas.microsoft.com/office/drawing/2014/main" id="{B8A7D1F4-8406-8D3C-8650-0E39D7C77A6A}"/>
              </a:ext>
            </a:extLst>
          </p:cNvPr>
          <p:cNvSpPr txBox="1"/>
          <p:nvPr/>
        </p:nvSpPr>
        <p:spPr>
          <a:xfrm>
            <a:off x="1847626" y="5926430"/>
            <a:ext cx="1140311" cy="369332"/>
          </a:xfrm>
          <a:prstGeom prst="rect">
            <a:avLst/>
          </a:prstGeom>
          <a:noFill/>
        </p:spPr>
        <p:txBody>
          <a:bodyPr wrap="square" rtlCol="0">
            <a:spAutoFit/>
          </a:bodyPr>
          <a:lstStyle/>
          <a:p>
            <a:pPr algn="ctr"/>
            <a:r>
              <a:rPr lang="en-US" dirty="0"/>
              <a:t>Minimal</a:t>
            </a:r>
          </a:p>
        </p:txBody>
      </p:sp>
      <p:sp>
        <p:nvSpPr>
          <p:cNvPr id="4" name="TextBox 3">
            <a:extLst>
              <a:ext uri="{FF2B5EF4-FFF2-40B4-BE49-F238E27FC236}">
                <a16:creationId xmlns:a16="http://schemas.microsoft.com/office/drawing/2014/main" id="{262F0AB3-1BD3-9FA3-E5EA-36FFAA2644FC}"/>
              </a:ext>
            </a:extLst>
          </p:cNvPr>
          <p:cNvSpPr txBox="1"/>
          <p:nvPr/>
        </p:nvSpPr>
        <p:spPr>
          <a:xfrm>
            <a:off x="3896061" y="5925161"/>
            <a:ext cx="1140311" cy="369332"/>
          </a:xfrm>
          <a:prstGeom prst="rect">
            <a:avLst/>
          </a:prstGeom>
          <a:noFill/>
        </p:spPr>
        <p:txBody>
          <a:bodyPr wrap="square" rtlCol="0">
            <a:spAutoFit/>
          </a:bodyPr>
          <a:lstStyle/>
          <a:p>
            <a:pPr algn="ctr"/>
            <a:r>
              <a:rPr lang="en-US" dirty="0"/>
              <a:t>Mild</a:t>
            </a:r>
          </a:p>
        </p:txBody>
      </p:sp>
      <p:sp>
        <p:nvSpPr>
          <p:cNvPr id="6" name="TextBox 5">
            <a:extLst>
              <a:ext uri="{FF2B5EF4-FFF2-40B4-BE49-F238E27FC236}">
                <a16:creationId xmlns:a16="http://schemas.microsoft.com/office/drawing/2014/main" id="{0D00B254-50E7-FD9C-25A0-0CBDB6E67461}"/>
              </a:ext>
            </a:extLst>
          </p:cNvPr>
          <p:cNvSpPr txBox="1"/>
          <p:nvPr/>
        </p:nvSpPr>
        <p:spPr>
          <a:xfrm>
            <a:off x="5870308" y="5925161"/>
            <a:ext cx="1347170" cy="369332"/>
          </a:xfrm>
          <a:prstGeom prst="rect">
            <a:avLst/>
          </a:prstGeom>
          <a:noFill/>
        </p:spPr>
        <p:txBody>
          <a:bodyPr wrap="square" rtlCol="0">
            <a:spAutoFit/>
          </a:bodyPr>
          <a:lstStyle/>
          <a:p>
            <a:pPr algn="ctr"/>
            <a:r>
              <a:rPr lang="en-US" dirty="0"/>
              <a:t>Moderate</a:t>
            </a:r>
          </a:p>
        </p:txBody>
      </p:sp>
      <p:sp>
        <p:nvSpPr>
          <p:cNvPr id="7" name="TextBox 6">
            <a:extLst>
              <a:ext uri="{FF2B5EF4-FFF2-40B4-BE49-F238E27FC236}">
                <a16:creationId xmlns:a16="http://schemas.microsoft.com/office/drawing/2014/main" id="{24520843-58D8-4EF5-6DC7-0CB5632D23BD}"/>
              </a:ext>
            </a:extLst>
          </p:cNvPr>
          <p:cNvSpPr txBox="1"/>
          <p:nvPr/>
        </p:nvSpPr>
        <p:spPr>
          <a:xfrm>
            <a:off x="8216152" y="5925161"/>
            <a:ext cx="1140311" cy="369332"/>
          </a:xfrm>
          <a:prstGeom prst="rect">
            <a:avLst/>
          </a:prstGeom>
          <a:noFill/>
        </p:spPr>
        <p:txBody>
          <a:bodyPr wrap="square" rtlCol="0">
            <a:spAutoFit/>
          </a:bodyPr>
          <a:lstStyle/>
          <a:p>
            <a:pPr algn="ctr"/>
            <a:r>
              <a:rPr lang="en-US" dirty="0"/>
              <a:t>Severe</a:t>
            </a:r>
          </a:p>
        </p:txBody>
      </p:sp>
      <p:sp>
        <p:nvSpPr>
          <p:cNvPr id="8" name="TextBox 7">
            <a:extLst>
              <a:ext uri="{FF2B5EF4-FFF2-40B4-BE49-F238E27FC236}">
                <a16:creationId xmlns:a16="http://schemas.microsoft.com/office/drawing/2014/main" id="{2F36D239-D7F2-FB3E-4C5D-C0901923552A}"/>
              </a:ext>
            </a:extLst>
          </p:cNvPr>
          <p:cNvSpPr txBox="1"/>
          <p:nvPr/>
        </p:nvSpPr>
        <p:spPr>
          <a:xfrm>
            <a:off x="10442309" y="5925161"/>
            <a:ext cx="1357934" cy="369332"/>
          </a:xfrm>
          <a:prstGeom prst="rect">
            <a:avLst/>
          </a:prstGeom>
          <a:noFill/>
        </p:spPr>
        <p:txBody>
          <a:bodyPr wrap="square" rtlCol="0">
            <a:spAutoFit/>
          </a:bodyPr>
          <a:lstStyle/>
          <a:p>
            <a:pPr algn="ctr"/>
            <a:r>
              <a:rPr lang="en-US" dirty="0"/>
              <a:t>Occluded</a:t>
            </a:r>
          </a:p>
        </p:txBody>
      </p:sp>
      <p:sp>
        <p:nvSpPr>
          <p:cNvPr id="9" name="TextBox 8">
            <a:extLst>
              <a:ext uri="{FF2B5EF4-FFF2-40B4-BE49-F238E27FC236}">
                <a16:creationId xmlns:a16="http://schemas.microsoft.com/office/drawing/2014/main" id="{728B157D-7FFB-4302-E5EF-D37D796D95D6}"/>
              </a:ext>
            </a:extLst>
          </p:cNvPr>
          <p:cNvSpPr txBox="1"/>
          <p:nvPr/>
        </p:nvSpPr>
        <p:spPr>
          <a:xfrm>
            <a:off x="237564" y="5925161"/>
            <a:ext cx="1140311" cy="369332"/>
          </a:xfrm>
          <a:prstGeom prst="rect">
            <a:avLst/>
          </a:prstGeom>
          <a:noFill/>
        </p:spPr>
        <p:txBody>
          <a:bodyPr wrap="square" rtlCol="0">
            <a:spAutoFit/>
          </a:bodyPr>
          <a:lstStyle/>
          <a:p>
            <a:pPr algn="ctr"/>
            <a:r>
              <a:rPr lang="en-US" dirty="0"/>
              <a:t>Normal</a:t>
            </a:r>
          </a:p>
        </p:txBody>
      </p:sp>
    </p:spTree>
    <p:extLst>
      <p:ext uri="{BB962C8B-B14F-4D97-AF65-F5344CB8AC3E}">
        <p14:creationId xmlns:p14="http://schemas.microsoft.com/office/powerpoint/2010/main" val="4117783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A4DAAA41-3A43-4D4A-9576-173B1E0ACFF6}"/>
              </a:ext>
            </a:extLst>
          </p:cNvPr>
          <p:cNvPicPr>
            <a:picLocks noChangeAspect="1"/>
          </p:cNvPicPr>
          <p:nvPr/>
        </p:nvPicPr>
        <p:blipFill>
          <a:blip r:embed="rId3"/>
          <a:stretch>
            <a:fillRect/>
          </a:stretch>
        </p:blipFill>
        <p:spPr>
          <a:xfrm>
            <a:off x="457200" y="821056"/>
            <a:ext cx="11277600" cy="5215887"/>
          </a:xfrm>
          <a:prstGeom prst="rect">
            <a:avLst/>
          </a:prstGeom>
        </p:spPr>
      </p:pic>
      <p:sp>
        <p:nvSpPr>
          <p:cNvPr id="6" name="TextBox 5">
            <a:extLst>
              <a:ext uri="{FF2B5EF4-FFF2-40B4-BE49-F238E27FC236}">
                <a16:creationId xmlns:a16="http://schemas.microsoft.com/office/drawing/2014/main" id="{935089B8-7E65-AE41-A39B-92502F55447D}"/>
              </a:ext>
            </a:extLst>
          </p:cNvPr>
          <p:cNvSpPr txBox="1"/>
          <p:nvPr/>
        </p:nvSpPr>
        <p:spPr>
          <a:xfrm>
            <a:off x="902043" y="6396015"/>
            <a:ext cx="4872681" cy="307777"/>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rPr>
              <a:t>Gulati et al. J Am Coll </a:t>
            </a:r>
            <a:r>
              <a:rPr lang="en-US" sz="1400" dirty="0" err="1">
                <a:solidFill>
                  <a:schemeClr val="bg1"/>
                </a:solidFill>
                <a:latin typeface="Roboto" panose="02000000000000000000" pitchFamily="2" charset="0"/>
                <a:ea typeface="Roboto" panose="02000000000000000000" pitchFamily="2" charset="0"/>
              </a:rPr>
              <a:t>Cardiol</a:t>
            </a:r>
            <a:r>
              <a:rPr lang="en-US" sz="1400" dirty="0">
                <a:solidFill>
                  <a:schemeClr val="bg1"/>
                </a:solidFill>
                <a:latin typeface="Roboto" panose="02000000000000000000" pitchFamily="2" charset="0"/>
                <a:ea typeface="Roboto" panose="02000000000000000000" pitchFamily="2" charset="0"/>
              </a:rPr>
              <a:t> 2021.</a:t>
            </a:r>
          </a:p>
        </p:txBody>
      </p:sp>
    </p:spTree>
    <p:extLst>
      <p:ext uri="{BB962C8B-B14F-4D97-AF65-F5344CB8AC3E}">
        <p14:creationId xmlns:p14="http://schemas.microsoft.com/office/powerpoint/2010/main" val="100488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ronary Computed Tomography Angiography (CCTA) | Johns Hopkins Medicine">
            <a:extLst>
              <a:ext uri="{FF2B5EF4-FFF2-40B4-BE49-F238E27FC236}">
                <a16:creationId xmlns:a16="http://schemas.microsoft.com/office/drawing/2014/main" id="{503D3A21-30A3-CF42-194A-B8DC32919F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04" r="32345"/>
          <a:stretch/>
        </p:blipFill>
        <p:spPr bwMode="auto">
          <a:xfrm>
            <a:off x="0" y="-1"/>
            <a:ext cx="6777318"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ronary Angiography Procedure | Coronary Artery Disease Treatment - Sakra  World Hospital">
            <a:extLst>
              <a:ext uri="{FF2B5EF4-FFF2-40B4-BE49-F238E27FC236}">
                <a16:creationId xmlns:a16="http://schemas.microsoft.com/office/drawing/2014/main" id="{1A0F8B0F-FEBC-D91E-56E4-E3DEA0B00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52" r="22632"/>
          <a:stretch/>
        </p:blipFill>
        <p:spPr bwMode="auto">
          <a:xfrm>
            <a:off x="6777316" y="0"/>
            <a:ext cx="5414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813AAC-61C5-AE36-F23C-73AA119C7C9B}"/>
              </a:ext>
            </a:extLst>
          </p:cNvPr>
          <p:cNvSpPr/>
          <p:nvPr/>
        </p:nvSpPr>
        <p:spPr>
          <a:xfrm>
            <a:off x="6615953" y="0"/>
            <a:ext cx="5576047" cy="685800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16B7724C-A7CB-ADB1-57DB-896E6401C1E6}"/>
              </a:ext>
            </a:extLst>
          </p:cNvPr>
          <p:cNvSpPr/>
          <p:nvPr/>
        </p:nvSpPr>
        <p:spPr>
          <a:xfrm rot="10800000">
            <a:off x="0" y="0"/>
            <a:ext cx="6615953" cy="685800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23F128AD-1D2D-B39F-E0A2-1CFB5ED81D93}"/>
              </a:ext>
            </a:extLst>
          </p:cNvPr>
          <p:cNvSpPr txBox="1"/>
          <p:nvPr/>
        </p:nvSpPr>
        <p:spPr>
          <a:xfrm>
            <a:off x="7886237" y="1455316"/>
            <a:ext cx="3617844" cy="646331"/>
          </a:xfrm>
          <a:prstGeom prst="rect">
            <a:avLst/>
          </a:prstGeom>
          <a:noFill/>
        </p:spPr>
        <p:txBody>
          <a:bodyPr wrap="square" rtlCol="0">
            <a:spAutoFit/>
          </a:bodyPr>
          <a:lstStyle/>
          <a:p>
            <a:pPr algn="ctr"/>
            <a:r>
              <a:rPr lang="en-ES" b="1" dirty="0">
                <a:solidFill>
                  <a:schemeClr val="bg1"/>
                </a:solidFill>
                <a:latin typeface="Arial Black" panose="020B0604020202020204" pitchFamily="34" charset="0"/>
                <a:cs typeface="Arial Black" panose="020B0604020202020204" pitchFamily="34" charset="0"/>
              </a:rPr>
              <a:t>INVASIVE CORONARY ANGIOGRAPHY</a:t>
            </a:r>
          </a:p>
        </p:txBody>
      </p:sp>
      <p:sp>
        <p:nvSpPr>
          <p:cNvPr id="9" name="TextBox 8">
            <a:extLst>
              <a:ext uri="{FF2B5EF4-FFF2-40B4-BE49-F238E27FC236}">
                <a16:creationId xmlns:a16="http://schemas.microsoft.com/office/drawing/2014/main" id="{D36D8550-A4F4-2101-0130-668B24EFCF42}"/>
              </a:ext>
            </a:extLst>
          </p:cNvPr>
          <p:cNvSpPr txBox="1"/>
          <p:nvPr/>
        </p:nvSpPr>
        <p:spPr>
          <a:xfrm>
            <a:off x="-295097" y="1455315"/>
            <a:ext cx="3617844" cy="646331"/>
          </a:xfrm>
          <a:prstGeom prst="rect">
            <a:avLst/>
          </a:prstGeom>
          <a:noFill/>
        </p:spPr>
        <p:txBody>
          <a:bodyPr wrap="square" rtlCol="0">
            <a:spAutoFit/>
          </a:bodyPr>
          <a:lstStyle/>
          <a:p>
            <a:pPr algn="ctr"/>
            <a:r>
              <a:rPr lang="en-ES" b="1" dirty="0">
                <a:solidFill>
                  <a:schemeClr val="bg1"/>
                </a:solidFill>
                <a:latin typeface="Arial Black" panose="020B0604020202020204" pitchFamily="34" charset="0"/>
                <a:cs typeface="Arial Black" panose="020B0604020202020204" pitchFamily="34" charset="0"/>
              </a:rPr>
              <a:t>CORONARY CT ANGIOGRAPHY</a:t>
            </a:r>
          </a:p>
        </p:txBody>
      </p:sp>
      <p:pic>
        <p:nvPicPr>
          <p:cNvPr id="11" name="Picture 10" descr="A person with her hands on her chest&#10;&#10;Description automatically generated">
            <a:extLst>
              <a:ext uri="{FF2B5EF4-FFF2-40B4-BE49-F238E27FC236}">
                <a16:creationId xmlns:a16="http://schemas.microsoft.com/office/drawing/2014/main" id="{559D76B2-204E-8CF6-B032-5D8612F3F469}"/>
              </a:ext>
            </a:extLst>
          </p:cNvPr>
          <p:cNvPicPr>
            <a:picLocks noChangeAspect="1"/>
          </p:cNvPicPr>
          <p:nvPr/>
        </p:nvPicPr>
        <p:blipFill>
          <a:blip r:embed="rId4"/>
          <a:stretch>
            <a:fillRect/>
          </a:stretch>
        </p:blipFill>
        <p:spPr>
          <a:xfrm>
            <a:off x="3403428" y="1281545"/>
            <a:ext cx="5576455" cy="5576455"/>
          </a:xfrm>
          <a:prstGeom prst="rect">
            <a:avLst/>
          </a:prstGeom>
        </p:spPr>
      </p:pic>
    </p:spTree>
    <p:extLst>
      <p:ext uri="{BB962C8B-B14F-4D97-AF65-F5344CB8AC3E}">
        <p14:creationId xmlns:p14="http://schemas.microsoft.com/office/powerpoint/2010/main" val="1081711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948542" y="230535"/>
            <a:ext cx="7563556" cy="1325563"/>
          </a:xfrm>
        </p:spPr>
        <p:txBody>
          <a:bodyPr>
            <a:normAutofit/>
          </a:bodyPr>
          <a:lstStyle/>
          <a:p>
            <a:r>
              <a:rPr lang="en-US" sz="3200" b="1" dirty="0">
                <a:solidFill>
                  <a:srgbClr val="002060"/>
                </a:solidFill>
                <a:latin typeface="Montserrat" pitchFamily="2" charset="77"/>
              </a:rPr>
              <a:t>2021 Chest Pain Guidelines</a:t>
            </a:r>
          </a:p>
        </p:txBody>
      </p:sp>
      <p:sp>
        <p:nvSpPr>
          <p:cNvPr id="2" name="Rectangle 6">
            <a:extLst>
              <a:ext uri="{FF2B5EF4-FFF2-40B4-BE49-F238E27FC236}">
                <a16:creationId xmlns:a16="http://schemas.microsoft.com/office/drawing/2014/main" id="{B566B5BD-0204-55BF-A6F7-D2CCB908ABA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ECC80F0-068E-7799-A9CF-1CD967E5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E294D1B-ED88-3257-EAB9-971F8D197B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2D3CA6E-B4ED-C317-4F9C-3AB64CDA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12CDB2E0-2EF9-6CAF-02C8-39FE3297466C}"/>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0019054-C762-B5F9-17AF-835A85A7D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6CC0B44-F495-7FE3-456C-678583321B6F}"/>
              </a:ext>
            </a:extLst>
          </p:cNvPr>
          <p:cNvSpPr>
            <a:spLocks noGrp="1"/>
          </p:cNvSpPr>
          <p:nvPr>
            <p:ph idx="1"/>
          </p:nvPr>
        </p:nvSpPr>
        <p:spPr>
          <a:xfrm>
            <a:off x="948542" y="1556098"/>
            <a:ext cx="9949917" cy="3216624"/>
          </a:xfrm>
        </p:spPr>
        <p:txBody>
          <a:bodyPr>
            <a:normAutofit lnSpcReduction="10000"/>
          </a:bodyPr>
          <a:lstStyle/>
          <a:p>
            <a:r>
              <a:rPr lang="en-US" sz="2400" dirty="0">
                <a:solidFill>
                  <a:srgbClr val="001F60"/>
                </a:solidFill>
                <a:latin typeface="Montserrat" pitchFamily="2" charset="77"/>
              </a:rPr>
              <a:t>Among patients with stable angina but no known CAD who require further testing, non-invasive testing is recommended.</a:t>
            </a:r>
          </a:p>
          <a:p>
            <a:endParaRPr lang="en-US" sz="2400" dirty="0">
              <a:solidFill>
                <a:srgbClr val="001F60"/>
              </a:solidFill>
              <a:latin typeface="Montserrat" pitchFamily="2" charset="77"/>
            </a:endParaRPr>
          </a:p>
          <a:p>
            <a:r>
              <a:rPr lang="en-US" sz="2400" dirty="0">
                <a:solidFill>
                  <a:srgbClr val="001F60"/>
                </a:solidFill>
                <a:latin typeface="Montserrat" pitchFamily="2" charset="77"/>
              </a:rPr>
              <a:t>Referring patients directly to invasive angiography is </a:t>
            </a:r>
            <a:r>
              <a:rPr lang="en-US" sz="2400" u="sng" dirty="0">
                <a:solidFill>
                  <a:srgbClr val="001F60"/>
                </a:solidFill>
                <a:latin typeface="Montserrat" pitchFamily="2" charset="77"/>
              </a:rPr>
              <a:t>not</a:t>
            </a:r>
            <a:r>
              <a:rPr lang="en-US" sz="2400" dirty="0">
                <a:solidFill>
                  <a:srgbClr val="001F60"/>
                </a:solidFill>
                <a:latin typeface="Montserrat" pitchFamily="2" charset="77"/>
              </a:rPr>
              <a:t> supported by guidelines! </a:t>
            </a:r>
          </a:p>
          <a:p>
            <a:endParaRPr lang="en-US" sz="2400" dirty="0">
              <a:solidFill>
                <a:srgbClr val="001F60"/>
              </a:solidFill>
              <a:latin typeface="Montserrat" pitchFamily="2" charset="77"/>
            </a:endParaRPr>
          </a:p>
          <a:p>
            <a:r>
              <a:rPr lang="en-US" sz="2400" dirty="0">
                <a:solidFill>
                  <a:srgbClr val="001F60"/>
                </a:solidFill>
                <a:latin typeface="Montserrat" pitchFamily="2" charset="77"/>
              </a:rPr>
              <a:t>Even among highest risk patients, only ~50% likelihood of obstructive CAD.</a:t>
            </a:r>
          </a:p>
          <a:p>
            <a:endParaRPr lang="en-US" sz="2400" dirty="0">
              <a:solidFill>
                <a:srgbClr val="001F60"/>
              </a:solidFill>
              <a:latin typeface="Montserrat" pitchFamily="2" charset="77"/>
            </a:endParaRPr>
          </a:p>
        </p:txBody>
      </p:sp>
    </p:spTree>
    <p:extLst>
      <p:ext uri="{BB962C8B-B14F-4D97-AF65-F5344CB8AC3E}">
        <p14:creationId xmlns:p14="http://schemas.microsoft.com/office/powerpoint/2010/main" val="15158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CFE49-142C-857C-1832-76773C3D299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4E459F-126F-4803-A4AD-87D8FADDEBBD}"/>
              </a:ext>
            </a:extLst>
          </p:cNvPr>
          <p:cNvPicPr>
            <a:picLocks noChangeAspect="1"/>
          </p:cNvPicPr>
          <p:nvPr/>
        </p:nvPicPr>
        <p:blipFill>
          <a:blip r:embed="rId2"/>
          <a:stretch>
            <a:fillRect/>
          </a:stretch>
        </p:blipFill>
        <p:spPr>
          <a:xfrm>
            <a:off x="187358" y="1165737"/>
            <a:ext cx="6612859" cy="2564169"/>
          </a:xfrm>
          <a:prstGeom prst="rect">
            <a:avLst/>
          </a:prstGeom>
          <a:ln>
            <a:solidFill>
              <a:schemeClr val="tx1"/>
            </a:solidFill>
          </a:ln>
        </p:spPr>
      </p:pic>
      <p:sp>
        <p:nvSpPr>
          <p:cNvPr id="7" name="TextBox 6">
            <a:extLst>
              <a:ext uri="{FF2B5EF4-FFF2-40B4-BE49-F238E27FC236}">
                <a16:creationId xmlns:a16="http://schemas.microsoft.com/office/drawing/2014/main" id="{811956B4-2ED8-8AEB-7B2B-1B5BF97BCC10}"/>
              </a:ext>
            </a:extLst>
          </p:cNvPr>
          <p:cNvSpPr txBox="1"/>
          <p:nvPr/>
        </p:nvSpPr>
        <p:spPr>
          <a:xfrm>
            <a:off x="1137424" y="4027186"/>
            <a:ext cx="10170104" cy="400110"/>
          </a:xfrm>
          <a:prstGeom prst="rect">
            <a:avLst/>
          </a:prstGeom>
          <a:noFill/>
        </p:spPr>
        <p:txBody>
          <a:bodyPr wrap="square">
            <a:spAutoFit/>
          </a:bodyPr>
          <a:lstStyle/>
          <a:p>
            <a:pPr algn="r"/>
            <a:r>
              <a:rPr lang="en-US" sz="2000" dirty="0">
                <a:latin typeface="Montserrat" pitchFamily="2" charset="77"/>
              </a:rPr>
              <a:t>CCTA avoided the need for ICA in </a:t>
            </a:r>
            <a:r>
              <a:rPr lang="en-US" sz="2000" b="1" dirty="0">
                <a:latin typeface="Montserrat" pitchFamily="2" charset="77"/>
              </a:rPr>
              <a:t>77% </a:t>
            </a:r>
            <a:r>
              <a:rPr lang="en-US" sz="2000" dirty="0">
                <a:latin typeface="Montserrat" pitchFamily="2" charset="77"/>
              </a:rPr>
              <a:t>of patients otherwise referred for ICA. </a:t>
            </a:r>
          </a:p>
        </p:txBody>
      </p:sp>
      <p:pic>
        <p:nvPicPr>
          <p:cNvPr id="2" name="Picture 1">
            <a:extLst>
              <a:ext uri="{FF2B5EF4-FFF2-40B4-BE49-F238E27FC236}">
                <a16:creationId xmlns:a16="http://schemas.microsoft.com/office/drawing/2014/main" id="{53A0CAC4-BA49-2706-F469-4AD407299BC4}"/>
              </a:ext>
            </a:extLst>
          </p:cNvPr>
          <p:cNvPicPr>
            <a:picLocks noChangeAspect="1"/>
          </p:cNvPicPr>
          <p:nvPr/>
        </p:nvPicPr>
        <p:blipFill>
          <a:blip r:embed="rId3"/>
          <a:stretch>
            <a:fillRect/>
          </a:stretch>
        </p:blipFill>
        <p:spPr>
          <a:xfrm>
            <a:off x="393702" y="4724576"/>
            <a:ext cx="5360519" cy="1800637"/>
          </a:xfrm>
          <a:prstGeom prst="rect">
            <a:avLst/>
          </a:prstGeom>
          <a:ln>
            <a:solidFill>
              <a:srgbClr val="FF0000"/>
            </a:solidFill>
          </a:ln>
        </p:spPr>
      </p:pic>
      <p:sp>
        <p:nvSpPr>
          <p:cNvPr id="4" name="TextBox 3">
            <a:extLst>
              <a:ext uri="{FF2B5EF4-FFF2-40B4-BE49-F238E27FC236}">
                <a16:creationId xmlns:a16="http://schemas.microsoft.com/office/drawing/2014/main" id="{6291383D-B3EB-9461-82C6-7B9D6C252D94}"/>
              </a:ext>
            </a:extLst>
          </p:cNvPr>
          <p:cNvSpPr txBox="1"/>
          <p:nvPr/>
        </p:nvSpPr>
        <p:spPr>
          <a:xfrm>
            <a:off x="6854126" y="1416770"/>
            <a:ext cx="5150516" cy="2062103"/>
          </a:xfrm>
          <a:prstGeom prst="rect">
            <a:avLst/>
          </a:prstGeom>
          <a:noFill/>
        </p:spPr>
        <p:txBody>
          <a:bodyPr wrap="square">
            <a:spAutoFit/>
          </a:bodyPr>
          <a:lstStyle/>
          <a:p>
            <a:pPr algn="ctr"/>
            <a:r>
              <a:rPr lang="en-US" sz="3200" dirty="0"/>
              <a:t>5 randomized trials </a:t>
            </a:r>
          </a:p>
          <a:p>
            <a:pPr algn="ctr"/>
            <a:r>
              <a:rPr lang="en-US" sz="3200" dirty="0"/>
              <a:t>5727 patients w/ stable chest pain, who were initially referred to ICA</a:t>
            </a:r>
          </a:p>
        </p:txBody>
      </p:sp>
      <p:sp>
        <p:nvSpPr>
          <p:cNvPr id="6" name="Title 1">
            <a:extLst>
              <a:ext uri="{FF2B5EF4-FFF2-40B4-BE49-F238E27FC236}">
                <a16:creationId xmlns:a16="http://schemas.microsoft.com/office/drawing/2014/main" id="{8823EADE-9E21-334B-1BC8-ABA8E9B73128}"/>
              </a:ext>
            </a:extLst>
          </p:cNvPr>
          <p:cNvSpPr txBox="1">
            <a:spLocks/>
          </p:cNvSpPr>
          <p:nvPr/>
        </p:nvSpPr>
        <p:spPr>
          <a:xfrm>
            <a:off x="0" y="148640"/>
            <a:ext cx="12192000" cy="8684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1F60"/>
                </a:solidFill>
                <a:latin typeface="Montserrat" pitchFamily="2" charset="77"/>
              </a:rPr>
              <a:t>CCTA vs. Invasive Angio Meta Analysis</a:t>
            </a:r>
          </a:p>
        </p:txBody>
      </p:sp>
      <p:pic>
        <p:nvPicPr>
          <p:cNvPr id="3" name="Picture 2">
            <a:extLst>
              <a:ext uri="{FF2B5EF4-FFF2-40B4-BE49-F238E27FC236}">
                <a16:creationId xmlns:a16="http://schemas.microsoft.com/office/drawing/2014/main" id="{B85886E4-B210-49B1-420F-6C24FDAAC803}"/>
              </a:ext>
            </a:extLst>
          </p:cNvPr>
          <p:cNvPicPr>
            <a:picLocks noChangeAspect="1"/>
          </p:cNvPicPr>
          <p:nvPr/>
        </p:nvPicPr>
        <p:blipFill>
          <a:blip r:embed="rId4"/>
          <a:stretch>
            <a:fillRect/>
          </a:stretch>
        </p:blipFill>
        <p:spPr>
          <a:xfrm>
            <a:off x="5942949" y="4724577"/>
            <a:ext cx="5973987" cy="1800636"/>
          </a:xfrm>
          <a:prstGeom prst="rect">
            <a:avLst/>
          </a:prstGeom>
        </p:spPr>
      </p:pic>
    </p:spTree>
    <p:extLst>
      <p:ext uri="{BB962C8B-B14F-4D97-AF65-F5344CB8AC3E}">
        <p14:creationId xmlns:p14="http://schemas.microsoft.com/office/powerpoint/2010/main" val="2819804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9C8BBC-9C12-B3F0-F682-A91B7D9BEF81}"/>
              </a:ext>
            </a:extLst>
          </p:cNvPr>
          <p:cNvPicPr>
            <a:picLocks noChangeAspect="1"/>
          </p:cNvPicPr>
          <p:nvPr/>
        </p:nvPicPr>
        <p:blipFill>
          <a:blip r:embed="rId2"/>
          <a:stretch>
            <a:fillRect/>
          </a:stretch>
        </p:blipFill>
        <p:spPr>
          <a:xfrm>
            <a:off x="1120477" y="1236699"/>
            <a:ext cx="9951041" cy="4378455"/>
          </a:xfrm>
          <a:prstGeom prst="rect">
            <a:avLst/>
          </a:prstGeom>
        </p:spPr>
      </p:pic>
      <p:sp>
        <p:nvSpPr>
          <p:cNvPr id="7" name="Rectangle 6">
            <a:extLst>
              <a:ext uri="{FF2B5EF4-FFF2-40B4-BE49-F238E27FC236}">
                <a16:creationId xmlns:a16="http://schemas.microsoft.com/office/drawing/2014/main" id="{FFA09441-7314-49DA-FA75-3D4B70937D8A}"/>
              </a:ext>
            </a:extLst>
          </p:cNvPr>
          <p:cNvSpPr/>
          <p:nvPr/>
        </p:nvSpPr>
        <p:spPr>
          <a:xfrm>
            <a:off x="1120477" y="2128477"/>
            <a:ext cx="2483335" cy="342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856A27-AAF4-7209-CADC-E32E69A673D1}"/>
              </a:ext>
            </a:extLst>
          </p:cNvPr>
          <p:cNvSpPr/>
          <p:nvPr/>
        </p:nvSpPr>
        <p:spPr>
          <a:xfrm>
            <a:off x="2287170" y="4087906"/>
            <a:ext cx="2483335" cy="2007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672F352-031B-F707-B24C-37BC29D81C32}"/>
              </a:ext>
            </a:extLst>
          </p:cNvPr>
          <p:cNvSpPr/>
          <p:nvPr/>
        </p:nvSpPr>
        <p:spPr>
          <a:xfrm>
            <a:off x="1471382" y="1876732"/>
            <a:ext cx="2483335" cy="141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879434-4C7C-D948-6FC2-EAA600304A6F}"/>
              </a:ext>
            </a:extLst>
          </p:cNvPr>
          <p:cNvSpPr/>
          <p:nvPr/>
        </p:nvSpPr>
        <p:spPr>
          <a:xfrm>
            <a:off x="7179338" y="2668259"/>
            <a:ext cx="4058634" cy="3110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349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401444" y="230535"/>
            <a:ext cx="11484935" cy="1325563"/>
          </a:xfrm>
        </p:spPr>
        <p:txBody>
          <a:bodyPr>
            <a:noAutofit/>
          </a:bodyPr>
          <a:lstStyle/>
          <a:p>
            <a:pPr>
              <a:lnSpc>
                <a:spcPct val="150000"/>
              </a:lnSpc>
            </a:pPr>
            <a:r>
              <a:rPr lang="en-US" sz="2800" b="1">
                <a:solidFill>
                  <a:srgbClr val="002060"/>
                </a:solidFill>
                <a:latin typeface="Montserrat" pitchFamily="2" charset="77"/>
              </a:rPr>
              <a:t>CCTA is favored for those in whom the results are more likely to modify preventive care </a:t>
            </a:r>
          </a:p>
        </p:txBody>
      </p:sp>
      <p:sp>
        <p:nvSpPr>
          <p:cNvPr id="12" name="Rectangle 11">
            <a:extLst>
              <a:ext uri="{FF2B5EF4-FFF2-40B4-BE49-F238E27FC236}">
                <a16:creationId xmlns:a16="http://schemas.microsoft.com/office/drawing/2014/main" id="{9BD59772-B509-F04C-81EF-0EC015C185AD}"/>
              </a:ext>
            </a:extLst>
          </p:cNvPr>
          <p:cNvSpPr/>
          <p:nvPr/>
        </p:nvSpPr>
        <p:spPr>
          <a:xfrm>
            <a:off x="6949439" y="2791073"/>
            <a:ext cx="3984859" cy="313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91ED45-5417-B449-8FD7-4802DB4157A2}"/>
              </a:ext>
            </a:extLst>
          </p:cNvPr>
          <p:cNvSpPr/>
          <p:nvPr/>
        </p:nvSpPr>
        <p:spPr>
          <a:xfrm>
            <a:off x="1347537" y="2224674"/>
            <a:ext cx="2492943" cy="313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38F887-278B-224F-90B2-8EDB53B3C30F}"/>
              </a:ext>
            </a:extLst>
          </p:cNvPr>
          <p:cNvSpPr/>
          <p:nvPr/>
        </p:nvSpPr>
        <p:spPr>
          <a:xfrm>
            <a:off x="1634372" y="2224673"/>
            <a:ext cx="2492943" cy="778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D7FEB2-D190-A444-8020-E4FB3BA8B5E3}"/>
              </a:ext>
            </a:extLst>
          </p:cNvPr>
          <p:cNvSpPr/>
          <p:nvPr/>
        </p:nvSpPr>
        <p:spPr>
          <a:xfrm>
            <a:off x="2313294" y="4125033"/>
            <a:ext cx="2686887" cy="180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low confidence">
            <a:extLst>
              <a:ext uri="{FF2B5EF4-FFF2-40B4-BE49-F238E27FC236}">
                <a16:creationId xmlns:a16="http://schemas.microsoft.com/office/drawing/2014/main" id="{3AAB8F8E-B7BC-354C-8E7B-EFE1368D0374}"/>
              </a:ext>
            </a:extLst>
          </p:cNvPr>
          <p:cNvPicPr>
            <a:picLocks noChangeAspect="1"/>
          </p:cNvPicPr>
          <p:nvPr/>
        </p:nvPicPr>
        <p:blipFill>
          <a:blip r:embed="rId3"/>
          <a:stretch>
            <a:fillRect/>
          </a:stretch>
        </p:blipFill>
        <p:spPr>
          <a:xfrm>
            <a:off x="1395446" y="1972006"/>
            <a:ext cx="9401106" cy="1912920"/>
          </a:xfrm>
          <a:prstGeom prst="rect">
            <a:avLst/>
          </a:prstGeom>
        </p:spPr>
      </p:pic>
      <p:sp>
        <p:nvSpPr>
          <p:cNvPr id="17" name="Content Placeholder 2">
            <a:extLst>
              <a:ext uri="{FF2B5EF4-FFF2-40B4-BE49-F238E27FC236}">
                <a16:creationId xmlns:a16="http://schemas.microsoft.com/office/drawing/2014/main" id="{09C29C0E-CBAF-ED45-B46F-792D6F812777}"/>
              </a:ext>
            </a:extLst>
          </p:cNvPr>
          <p:cNvSpPr>
            <a:spLocks noGrp="1"/>
          </p:cNvSpPr>
          <p:nvPr>
            <p:ph idx="1"/>
          </p:nvPr>
        </p:nvSpPr>
        <p:spPr>
          <a:xfrm>
            <a:off x="1347537" y="4230859"/>
            <a:ext cx="10515600" cy="1393726"/>
          </a:xfrm>
        </p:spPr>
        <p:txBody>
          <a:bodyPr>
            <a:normAutofit/>
          </a:bodyPr>
          <a:lstStyle/>
          <a:p>
            <a:pPr marL="0" indent="0">
              <a:lnSpc>
                <a:spcPct val="150000"/>
              </a:lnSpc>
              <a:buNone/>
            </a:pPr>
            <a:r>
              <a:rPr lang="en-US" sz="1900">
                <a:solidFill>
                  <a:srgbClr val="002060"/>
                </a:solidFill>
                <a:latin typeface="Montserrat" pitchFamily="2" charset="77"/>
              </a:rPr>
              <a:t>&lt; 65 years old</a:t>
            </a:r>
          </a:p>
          <a:p>
            <a:pPr marL="0" indent="0">
              <a:lnSpc>
                <a:spcPct val="150000"/>
              </a:lnSpc>
              <a:buNone/>
            </a:pPr>
            <a:r>
              <a:rPr lang="en-US" sz="1900">
                <a:solidFill>
                  <a:srgbClr val="002060"/>
                </a:solidFill>
                <a:latin typeface="Montserrat" pitchFamily="2" charset="77"/>
              </a:rPr>
              <a:t>Not on optimal preventive therapies</a:t>
            </a:r>
          </a:p>
        </p:txBody>
      </p:sp>
      <p:sp>
        <p:nvSpPr>
          <p:cNvPr id="2" name="Rectangle 6">
            <a:extLst>
              <a:ext uri="{FF2B5EF4-FFF2-40B4-BE49-F238E27FC236}">
                <a16:creationId xmlns:a16="http://schemas.microsoft.com/office/drawing/2014/main" id="{6F8D1D6B-2C3F-BA06-4633-251F8C5A8EF8}"/>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7" descr="HMS_Affiliate_NEW_8.png">
            <a:extLst>
              <a:ext uri="{FF2B5EF4-FFF2-40B4-BE49-F238E27FC236}">
                <a16:creationId xmlns:a16="http://schemas.microsoft.com/office/drawing/2014/main" id="{2643DCF3-0A14-36D8-A1C2-F60B2BADC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06CB8706-BD3E-2065-D8E1-FD9C9E09648F}"/>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9" descr="BH_BWH.png">
            <a:extLst>
              <a:ext uri="{FF2B5EF4-FFF2-40B4-BE49-F238E27FC236}">
                <a16:creationId xmlns:a16="http://schemas.microsoft.com/office/drawing/2014/main" id="{B9D13C6D-63A4-7A2C-1949-03DC1C12D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8" name="Picture 12">
            <a:extLst>
              <a:ext uri="{FF2B5EF4-FFF2-40B4-BE49-F238E27FC236}">
                <a16:creationId xmlns:a16="http://schemas.microsoft.com/office/drawing/2014/main" id="{4C3AC018-0350-9A58-D75D-52CDEB3C0F33}"/>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19" name="Picture 2" descr="Lead Interpreter-FT days job in Boston at Brigham and Women s Faulkner  Hospital | Lensa">
            <a:extLst>
              <a:ext uri="{FF2B5EF4-FFF2-40B4-BE49-F238E27FC236}">
                <a16:creationId xmlns:a16="http://schemas.microsoft.com/office/drawing/2014/main" id="{356CC895-4DB0-C2F2-FB10-471EF101A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30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08CBD6-2F79-654B-91E9-51AFBD35C23E}"/>
              </a:ext>
            </a:extLst>
          </p:cNvPr>
          <p:cNvPicPr>
            <a:picLocks noChangeAspect="1"/>
          </p:cNvPicPr>
          <p:nvPr/>
        </p:nvPicPr>
        <p:blipFill>
          <a:blip r:embed="rId3"/>
          <a:stretch>
            <a:fillRect/>
          </a:stretch>
        </p:blipFill>
        <p:spPr>
          <a:xfrm>
            <a:off x="1634372" y="1608899"/>
            <a:ext cx="8923254" cy="4060882"/>
          </a:xfrm>
          <a:prstGeom prst="rect">
            <a:avLst/>
          </a:prstGeom>
        </p:spPr>
      </p:pic>
      <p:sp>
        <p:nvSpPr>
          <p:cNvPr id="12" name="Rectangle 11">
            <a:extLst>
              <a:ext uri="{FF2B5EF4-FFF2-40B4-BE49-F238E27FC236}">
                <a16:creationId xmlns:a16="http://schemas.microsoft.com/office/drawing/2014/main" id="{9BD59772-B509-F04C-81EF-0EC015C185AD}"/>
              </a:ext>
            </a:extLst>
          </p:cNvPr>
          <p:cNvSpPr/>
          <p:nvPr/>
        </p:nvSpPr>
        <p:spPr>
          <a:xfrm>
            <a:off x="6901782" y="2838577"/>
            <a:ext cx="3984859" cy="313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691ED45-5417-B449-8FD7-4802DB4157A2}"/>
              </a:ext>
            </a:extLst>
          </p:cNvPr>
          <p:cNvSpPr/>
          <p:nvPr/>
        </p:nvSpPr>
        <p:spPr>
          <a:xfrm>
            <a:off x="1347537" y="2224674"/>
            <a:ext cx="2492943" cy="313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338F887-278B-224F-90B2-8EDB53B3C30F}"/>
              </a:ext>
            </a:extLst>
          </p:cNvPr>
          <p:cNvSpPr/>
          <p:nvPr/>
        </p:nvSpPr>
        <p:spPr>
          <a:xfrm>
            <a:off x="1634372" y="2224673"/>
            <a:ext cx="2492943" cy="778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FD7FEB2-D190-A444-8020-E4FB3BA8B5E3}"/>
              </a:ext>
            </a:extLst>
          </p:cNvPr>
          <p:cNvSpPr/>
          <p:nvPr/>
        </p:nvSpPr>
        <p:spPr>
          <a:xfrm>
            <a:off x="2313294" y="4125033"/>
            <a:ext cx="2686887" cy="180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05B7048-957C-5C88-5287-D956080E997E}"/>
              </a:ext>
            </a:extLst>
          </p:cNvPr>
          <p:cNvPicPr>
            <a:picLocks noChangeAspect="1"/>
          </p:cNvPicPr>
          <p:nvPr/>
        </p:nvPicPr>
        <p:blipFill>
          <a:blip r:embed="rId4"/>
          <a:stretch>
            <a:fillRect/>
          </a:stretch>
        </p:blipFill>
        <p:spPr>
          <a:xfrm>
            <a:off x="539970" y="2132055"/>
            <a:ext cx="2373666" cy="3283473"/>
          </a:xfrm>
          <a:prstGeom prst="rect">
            <a:avLst/>
          </a:prstGeom>
          <a:ln w="38100">
            <a:solidFill>
              <a:srgbClr val="002060"/>
            </a:solidFill>
          </a:ln>
        </p:spPr>
      </p:pic>
      <p:sp>
        <p:nvSpPr>
          <p:cNvPr id="3" name="Rectangle 2">
            <a:extLst>
              <a:ext uri="{FF2B5EF4-FFF2-40B4-BE49-F238E27FC236}">
                <a16:creationId xmlns:a16="http://schemas.microsoft.com/office/drawing/2014/main" id="{911C4516-F649-C79D-52BC-9918F9D033A0}"/>
              </a:ext>
            </a:extLst>
          </p:cNvPr>
          <p:cNvSpPr/>
          <p:nvPr/>
        </p:nvSpPr>
        <p:spPr>
          <a:xfrm>
            <a:off x="292940" y="739618"/>
            <a:ext cx="2867726" cy="120032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“CCTA preferable in those &lt;65 years of age and not on optimal preventive therapies”</a:t>
            </a:r>
          </a:p>
        </p:txBody>
      </p:sp>
      <p:pic>
        <p:nvPicPr>
          <p:cNvPr id="17" name="Picture 16">
            <a:extLst>
              <a:ext uri="{FF2B5EF4-FFF2-40B4-BE49-F238E27FC236}">
                <a16:creationId xmlns:a16="http://schemas.microsoft.com/office/drawing/2014/main" id="{5BB24FEC-DA71-4986-41F0-C3EFE0345231}"/>
              </a:ext>
            </a:extLst>
          </p:cNvPr>
          <p:cNvPicPr>
            <a:picLocks noChangeAspect="1"/>
          </p:cNvPicPr>
          <p:nvPr/>
        </p:nvPicPr>
        <p:blipFill>
          <a:blip r:embed="rId5"/>
          <a:stretch>
            <a:fillRect/>
          </a:stretch>
        </p:blipFill>
        <p:spPr>
          <a:xfrm>
            <a:off x="8505350" y="2191320"/>
            <a:ext cx="2373666" cy="3311411"/>
          </a:xfrm>
          <a:prstGeom prst="rect">
            <a:avLst/>
          </a:prstGeom>
          <a:ln w="38100">
            <a:solidFill>
              <a:srgbClr val="002060"/>
            </a:solidFill>
          </a:ln>
        </p:spPr>
      </p:pic>
      <p:sp>
        <p:nvSpPr>
          <p:cNvPr id="18" name="Rectangle 17">
            <a:extLst>
              <a:ext uri="{FF2B5EF4-FFF2-40B4-BE49-F238E27FC236}">
                <a16:creationId xmlns:a16="http://schemas.microsoft.com/office/drawing/2014/main" id="{4FBF9406-F4CA-03E2-778C-B51591693DD9}"/>
              </a:ext>
            </a:extLst>
          </p:cNvPr>
          <p:cNvSpPr/>
          <p:nvPr/>
        </p:nvSpPr>
        <p:spPr>
          <a:xfrm>
            <a:off x="8351522" y="609634"/>
            <a:ext cx="2681323" cy="1477328"/>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“Stress testing favored in those &gt;65 years of age (with a higher likelihood of ischemia)”</a:t>
            </a:r>
          </a:p>
        </p:txBody>
      </p:sp>
      <p:sp>
        <p:nvSpPr>
          <p:cNvPr id="9" name="Rectangle 6">
            <a:extLst>
              <a:ext uri="{FF2B5EF4-FFF2-40B4-BE49-F238E27FC236}">
                <a16:creationId xmlns:a16="http://schemas.microsoft.com/office/drawing/2014/main" id="{248B57D1-6125-A2A6-D39A-31EDA821FAAA}"/>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7" descr="HMS_Affiliate_NEW_8.png">
            <a:extLst>
              <a:ext uri="{FF2B5EF4-FFF2-40B4-BE49-F238E27FC236}">
                <a16:creationId xmlns:a16="http://schemas.microsoft.com/office/drawing/2014/main" id="{90D95A23-D460-97A7-F9A0-8C62F6996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6" name="Rectangle 15">
            <a:extLst>
              <a:ext uri="{FF2B5EF4-FFF2-40B4-BE49-F238E27FC236}">
                <a16:creationId xmlns:a16="http://schemas.microsoft.com/office/drawing/2014/main" id="{A0DBB54F-19D7-AAAD-8CAA-6A54EDD907AE}"/>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9" descr="BH_BWH.png">
            <a:extLst>
              <a:ext uri="{FF2B5EF4-FFF2-40B4-BE49-F238E27FC236}">
                <a16:creationId xmlns:a16="http://schemas.microsoft.com/office/drawing/2014/main" id="{D63380C5-8E55-A805-E60A-1EA6B0188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20" name="Picture 19">
            <a:extLst>
              <a:ext uri="{FF2B5EF4-FFF2-40B4-BE49-F238E27FC236}">
                <a16:creationId xmlns:a16="http://schemas.microsoft.com/office/drawing/2014/main" id="{FEAFA177-6D2E-FB42-BDDD-4A03D92283DE}"/>
              </a:ext>
            </a:extLst>
          </p:cNvPr>
          <p:cNvPicPr>
            <a:picLocks noChangeAspect="1"/>
          </p:cNvPicPr>
          <p:nvPr/>
        </p:nvPicPr>
        <p:blipFill>
          <a:blip r:embed="rId8"/>
          <a:stretch>
            <a:fillRect/>
          </a:stretch>
        </p:blipFill>
        <p:spPr>
          <a:xfrm>
            <a:off x="9510744" y="6247491"/>
            <a:ext cx="2375635" cy="379974"/>
          </a:xfrm>
          <a:prstGeom prst="rect">
            <a:avLst/>
          </a:prstGeom>
        </p:spPr>
      </p:pic>
      <p:pic>
        <p:nvPicPr>
          <p:cNvPr id="21" name="Picture 2" descr="Lead Interpreter-FT days job in Boston at Brigham and Women s Faulkner  Hospital | Lensa">
            <a:extLst>
              <a:ext uri="{FF2B5EF4-FFF2-40B4-BE49-F238E27FC236}">
                <a16:creationId xmlns:a16="http://schemas.microsoft.com/office/drawing/2014/main" id="{89A0E2FD-2464-D7B6-E678-F1253A0EAD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759C8BC-A3F5-DCBF-440E-EE0D9592142A}"/>
              </a:ext>
            </a:extLst>
          </p:cNvPr>
          <p:cNvCxnSpPr>
            <a:cxnSpLocks/>
          </p:cNvCxnSpPr>
          <p:nvPr/>
        </p:nvCxnSpPr>
        <p:spPr>
          <a:xfrm>
            <a:off x="627055" y="2916956"/>
            <a:ext cx="1915848"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1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838200" y="365125"/>
            <a:ext cx="10515600" cy="1325563"/>
          </a:xfrm>
        </p:spPr>
        <p:txBody>
          <a:bodyPr>
            <a:normAutofit/>
          </a:bodyPr>
          <a:lstStyle/>
          <a:p>
            <a:r>
              <a:rPr lang="en-US" sz="2800" b="1">
                <a:solidFill>
                  <a:srgbClr val="002060"/>
                </a:solidFill>
                <a:latin typeface="Montserrat" pitchFamily="2" charset="77"/>
              </a:rPr>
              <a:t>57-year-old woman with chest pain and no known CAD</a:t>
            </a:r>
          </a:p>
        </p:txBody>
      </p:sp>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150000"/>
              </a:lnSpc>
              <a:buNone/>
            </a:pPr>
            <a:r>
              <a:rPr lang="en-US" sz="1900" b="1">
                <a:solidFill>
                  <a:srgbClr val="002060"/>
                </a:solidFill>
                <a:latin typeface="Montserrat" pitchFamily="2" charset="77"/>
              </a:rPr>
              <a:t>Symptoms:</a:t>
            </a:r>
          </a:p>
          <a:p>
            <a:pPr marL="0" indent="0">
              <a:lnSpc>
                <a:spcPct val="150000"/>
              </a:lnSpc>
              <a:buNone/>
            </a:pPr>
            <a:r>
              <a:rPr lang="en-US" sz="1900" err="1">
                <a:solidFill>
                  <a:srgbClr val="002060"/>
                </a:solidFill>
                <a:latin typeface="Montserrat" pitchFamily="2" charset="77"/>
              </a:rPr>
              <a:t>Nonexertional</a:t>
            </a:r>
            <a:r>
              <a:rPr lang="en-US" sz="1900">
                <a:solidFill>
                  <a:srgbClr val="002060"/>
                </a:solidFill>
                <a:latin typeface="Montserrat" pitchFamily="2" charset="77"/>
              </a:rPr>
              <a:t> substernal chest pain, without radiation</a:t>
            </a:r>
          </a:p>
          <a:p>
            <a:pPr marL="0" indent="0">
              <a:lnSpc>
                <a:spcPct val="150000"/>
              </a:lnSpc>
              <a:buNone/>
            </a:pPr>
            <a:r>
              <a:rPr lang="en-US" sz="1900">
                <a:solidFill>
                  <a:srgbClr val="002060"/>
                </a:solidFill>
                <a:latin typeface="Montserrat" pitchFamily="2" charset="77"/>
              </a:rPr>
              <a:t>Pressure-like, mild-to-moderate in intensity</a:t>
            </a:r>
          </a:p>
          <a:p>
            <a:pPr marL="0" indent="0">
              <a:lnSpc>
                <a:spcPct val="150000"/>
              </a:lnSpc>
              <a:buNone/>
            </a:pPr>
            <a:r>
              <a:rPr lang="en-US" sz="1900">
                <a:solidFill>
                  <a:srgbClr val="002060"/>
                </a:solidFill>
                <a:latin typeface="Montserrat" pitchFamily="2" charset="77"/>
              </a:rPr>
              <a:t>Ongoing for 6 months, on average once a week, but variable</a:t>
            </a:r>
          </a:p>
          <a:p>
            <a:pPr marL="0" indent="0">
              <a:lnSpc>
                <a:spcPct val="150000"/>
              </a:lnSpc>
              <a:buNone/>
            </a:pPr>
            <a:endParaRPr lang="en-US" sz="500">
              <a:solidFill>
                <a:srgbClr val="002060"/>
              </a:solidFill>
              <a:latin typeface="Montserrat" pitchFamily="2" charset="77"/>
            </a:endParaRPr>
          </a:p>
          <a:p>
            <a:pPr marL="0" indent="0">
              <a:lnSpc>
                <a:spcPct val="150000"/>
              </a:lnSpc>
              <a:buNone/>
            </a:pPr>
            <a:r>
              <a:rPr lang="en-US" sz="1900" b="1">
                <a:solidFill>
                  <a:srgbClr val="002060"/>
                </a:solidFill>
                <a:latin typeface="Montserrat" pitchFamily="2" charset="77"/>
              </a:rPr>
              <a:t>Risk factors:</a:t>
            </a:r>
          </a:p>
          <a:p>
            <a:pPr marL="0" indent="0">
              <a:lnSpc>
                <a:spcPct val="150000"/>
              </a:lnSpc>
              <a:buNone/>
            </a:pPr>
            <a:r>
              <a:rPr lang="en-US" sz="1900">
                <a:solidFill>
                  <a:srgbClr val="002060"/>
                </a:solidFill>
                <a:latin typeface="Montserrat" pitchFamily="2" charset="77"/>
              </a:rPr>
              <a:t>Hypertension, hyperlipidemia, obesity, former smoker</a:t>
            </a:r>
          </a:p>
          <a:p>
            <a:pPr marL="0" indent="0">
              <a:lnSpc>
                <a:spcPct val="150000"/>
              </a:lnSpc>
              <a:buNone/>
            </a:pPr>
            <a:endParaRPr lang="en-US" sz="500">
              <a:solidFill>
                <a:srgbClr val="002060"/>
              </a:solidFill>
              <a:latin typeface="Montserrat" pitchFamily="2" charset="77"/>
            </a:endParaRPr>
          </a:p>
        </p:txBody>
      </p:sp>
      <p:sp>
        <p:nvSpPr>
          <p:cNvPr id="2" name="Rectangle 6">
            <a:extLst>
              <a:ext uri="{FF2B5EF4-FFF2-40B4-BE49-F238E27FC236}">
                <a16:creationId xmlns:a16="http://schemas.microsoft.com/office/drawing/2014/main" id="{2960D0C2-F0F9-8B1B-2F80-946158FC1477}"/>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2EBB88C2-A853-D9BD-9AC1-ACB86618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6E37FAEC-15C9-BB24-0D48-C6C8149C8687}"/>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9" descr="BH_BWH.png">
            <a:extLst>
              <a:ext uri="{FF2B5EF4-FFF2-40B4-BE49-F238E27FC236}">
                <a16:creationId xmlns:a16="http://schemas.microsoft.com/office/drawing/2014/main" id="{D7495045-9D3C-19D8-9013-1919DD163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6486D0F6-5357-994E-A21A-A0BA4D1A706E}"/>
              </a:ext>
            </a:extLst>
          </p:cNvPr>
          <p:cNvPicPr>
            <a:picLocks noChangeAspect="1"/>
          </p:cNvPicPr>
          <p:nvPr/>
        </p:nvPicPr>
        <p:blipFill>
          <a:blip r:embed="rId4"/>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7A70ED9C-2F5E-F9DC-B751-B22FEDBAF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4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838200" y="365125"/>
            <a:ext cx="10515600" cy="1325563"/>
          </a:xfrm>
        </p:spPr>
        <p:txBody>
          <a:bodyPr>
            <a:normAutofit/>
          </a:bodyPr>
          <a:lstStyle/>
          <a:p>
            <a:r>
              <a:rPr lang="en-US" sz="3200" b="1" dirty="0">
                <a:solidFill>
                  <a:srgbClr val="002060"/>
                </a:solidFill>
                <a:latin typeface="Montserrat" pitchFamily="2" charset="77"/>
              </a:rPr>
              <a:t>What is the prevalence of CAC &gt; 0 in patients with a normal stress test?</a:t>
            </a:r>
            <a:endParaRPr lang="en-US" sz="3200" b="1" dirty="0">
              <a:latin typeface="Montserrat" pitchFamily="2" charset="77"/>
            </a:endParaRPr>
          </a:p>
        </p:txBody>
      </p:sp>
      <p:sp>
        <p:nvSpPr>
          <p:cNvPr id="47" name="Title 1">
            <a:extLst>
              <a:ext uri="{FF2B5EF4-FFF2-40B4-BE49-F238E27FC236}">
                <a16:creationId xmlns:a16="http://schemas.microsoft.com/office/drawing/2014/main" id="{3C4A4AF1-A0D1-6543-AA0C-0264AE80705C}"/>
              </a:ext>
            </a:extLst>
          </p:cNvPr>
          <p:cNvSpPr txBox="1">
            <a:spLocks/>
          </p:cNvSpPr>
          <p:nvPr/>
        </p:nvSpPr>
        <p:spPr>
          <a:xfrm>
            <a:off x="968859" y="5642910"/>
            <a:ext cx="8039450" cy="4104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err="1">
                <a:solidFill>
                  <a:srgbClr val="002060"/>
                </a:solidFill>
                <a:latin typeface="Roboto" panose="02000000000000000000" pitchFamily="2" charset="0"/>
                <a:ea typeface="Roboto" panose="02000000000000000000" pitchFamily="2" charset="0"/>
                <a:cs typeface="Calibri" panose="020F0502020204030204" pitchFamily="34" charset="0"/>
              </a:rPr>
              <a:t>Bavishi</a:t>
            </a:r>
            <a:r>
              <a:rPr lang="en-US" sz="1100">
                <a:solidFill>
                  <a:srgbClr val="002060"/>
                </a:solidFill>
                <a:latin typeface="Roboto" panose="02000000000000000000" pitchFamily="2" charset="0"/>
                <a:ea typeface="Roboto" panose="02000000000000000000" pitchFamily="2" charset="0"/>
                <a:cs typeface="Calibri" panose="020F0502020204030204" pitchFamily="34" charset="0"/>
              </a:rPr>
              <a:t> et al. J Am Coll </a:t>
            </a:r>
            <a:r>
              <a:rPr lang="en-US" sz="1100" err="1">
                <a:solidFill>
                  <a:srgbClr val="002060"/>
                </a:solidFill>
                <a:latin typeface="Roboto" panose="02000000000000000000" pitchFamily="2" charset="0"/>
                <a:ea typeface="Roboto" panose="02000000000000000000" pitchFamily="2" charset="0"/>
                <a:cs typeface="Calibri" panose="020F0502020204030204" pitchFamily="34" charset="0"/>
              </a:rPr>
              <a:t>Cardiol</a:t>
            </a:r>
            <a:r>
              <a:rPr lang="en-US" sz="1100">
                <a:solidFill>
                  <a:srgbClr val="002060"/>
                </a:solidFill>
                <a:latin typeface="Roboto" panose="02000000000000000000" pitchFamily="2" charset="0"/>
                <a:ea typeface="Roboto" panose="02000000000000000000" pitchFamily="2" charset="0"/>
                <a:cs typeface="Calibri" panose="020F0502020204030204" pitchFamily="34" charset="0"/>
              </a:rPr>
              <a:t> </a:t>
            </a:r>
            <a:r>
              <a:rPr lang="en-US" sz="1100" err="1">
                <a:solidFill>
                  <a:srgbClr val="002060"/>
                </a:solidFill>
                <a:latin typeface="Roboto" panose="02000000000000000000" pitchFamily="2" charset="0"/>
                <a:ea typeface="Roboto" panose="02000000000000000000" pitchFamily="2" charset="0"/>
                <a:cs typeface="Calibri" panose="020F0502020204030204" pitchFamily="34" charset="0"/>
              </a:rPr>
              <a:t>Img</a:t>
            </a:r>
            <a:r>
              <a:rPr lang="en-US" sz="1100">
                <a:solidFill>
                  <a:srgbClr val="002060"/>
                </a:solidFill>
                <a:latin typeface="Roboto" panose="02000000000000000000" pitchFamily="2" charset="0"/>
                <a:ea typeface="Roboto" panose="02000000000000000000" pitchFamily="2" charset="0"/>
                <a:cs typeface="Calibri" panose="020F0502020204030204" pitchFamily="34" charset="0"/>
              </a:rPr>
              <a:t> 2016;9:580-9</a:t>
            </a:r>
            <a:endParaRPr lang="en-US" sz="1100">
              <a:solidFill>
                <a:srgbClr val="002060"/>
              </a:solidFill>
              <a:latin typeface="Roboto" panose="02000000000000000000" pitchFamily="2" charset="0"/>
              <a:ea typeface="Roboto" panose="02000000000000000000" pitchFamily="2" charset="0"/>
            </a:endParaRPr>
          </a:p>
        </p:txBody>
      </p:sp>
      <p:pic>
        <p:nvPicPr>
          <p:cNvPr id="14" name="Picture 13" descr="Chart, scatter chart&#10;&#10;Description automatically generated">
            <a:extLst>
              <a:ext uri="{FF2B5EF4-FFF2-40B4-BE49-F238E27FC236}">
                <a16:creationId xmlns:a16="http://schemas.microsoft.com/office/drawing/2014/main" id="{4E9973FC-66B8-154E-8B69-5F2F61615422}"/>
              </a:ext>
            </a:extLst>
          </p:cNvPr>
          <p:cNvPicPr>
            <a:picLocks noChangeAspect="1"/>
          </p:cNvPicPr>
          <p:nvPr/>
        </p:nvPicPr>
        <p:blipFill>
          <a:blip r:embed="rId3"/>
          <a:stretch>
            <a:fillRect/>
          </a:stretch>
        </p:blipFill>
        <p:spPr>
          <a:xfrm>
            <a:off x="838200" y="1690688"/>
            <a:ext cx="8300769" cy="4045209"/>
          </a:xfrm>
          <a:prstGeom prst="rect">
            <a:avLst/>
          </a:prstGeom>
        </p:spPr>
      </p:pic>
      <p:sp>
        <p:nvSpPr>
          <p:cNvPr id="2" name="Rectangle 6">
            <a:extLst>
              <a:ext uri="{FF2B5EF4-FFF2-40B4-BE49-F238E27FC236}">
                <a16:creationId xmlns:a16="http://schemas.microsoft.com/office/drawing/2014/main" id="{C7E52205-9196-F0A8-EDB3-EA51FCA8E08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D7EBF618-FAB8-42EC-2C5F-8F901E207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0" name="Rectangle 8">
            <a:extLst>
              <a:ext uri="{FF2B5EF4-FFF2-40B4-BE49-F238E27FC236}">
                <a16:creationId xmlns:a16="http://schemas.microsoft.com/office/drawing/2014/main" id="{74893564-AF7F-CBD8-62BC-F3A3E043B681}"/>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57F5871F-5B40-63C0-10F0-7BE65055C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2" name="Picture 12">
            <a:extLst>
              <a:ext uri="{FF2B5EF4-FFF2-40B4-BE49-F238E27FC236}">
                <a16:creationId xmlns:a16="http://schemas.microsoft.com/office/drawing/2014/main" id="{F6EF2138-1AA0-A39A-4FAC-54F8015DE87C}"/>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13" name="Picture 2" descr="Lead Interpreter-FT days job in Boston at Brigham and Women s Faulkner  Hospital | Lensa">
            <a:extLst>
              <a:ext uri="{FF2B5EF4-FFF2-40B4-BE49-F238E27FC236}">
                <a16:creationId xmlns:a16="http://schemas.microsoft.com/office/drawing/2014/main" id="{66F750B4-0DB6-1ADD-5FE1-68CFFB41D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9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2F22B730-6AC8-E54A-A340-8EA4418C6BBA}"/>
              </a:ext>
            </a:extLst>
          </p:cNvPr>
          <p:cNvSpPr txBox="1">
            <a:spLocks/>
          </p:cNvSpPr>
          <p:nvPr/>
        </p:nvSpPr>
        <p:spPr>
          <a:xfrm>
            <a:off x="648790" y="126940"/>
            <a:ext cx="113537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Montserrat" pitchFamily="2" charset="77"/>
                <a:ea typeface="+mj-ea"/>
                <a:cs typeface="+mj-cs"/>
              </a:rPr>
              <a:t>In patients with no known CAD who have stress testing, add CAC</a:t>
            </a:r>
          </a:p>
        </p:txBody>
      </p:sp>
      <p:pic>
        <p:nvPicPr>
          <p:cNvPr id="7" name="Picture 6" descr="A diagram of a patient's health&#10;&#10;Description automatically generated">
            <a:extLst>
              <a:ext uri="{FF2B5EF4-FFF2-40B4-BE49-F238E27FC236}">
                <a16:creationId xmlns:a16="http://schemas.microsoft.com/office/drawing/2014/main" id="{76343C25-42E3-25DF-10F5-7D0B0D5A6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90" y="1563553"/>
            <a:ext cx="7772400" cy="3424473"/>
          </a:xfrm>
          <a:prstGeom prst="rect">
            <a:avLst/>
          </a:prstGeom>
        </p:spPr>
      </p:pic>
      <p:sp>
        <p:nvSpPr>
          <p:cNvPr id="2" name="Rectangle 1">
            <a:extLst>
              <a:ext uri="{FF2B5EF4-FFF2-40B4-BE49-F238E27FC236}">
                <a16:creationId xmlns:a16="http://schemas.microsoft.com/office/drawing/2014/main" id="{CB9EFEB7-282A-9E1C-D834-42801906A808}"/>
              </a:ext>
            </a:extLst>
          </p:cNvPr>
          <p:cNvSpPr/>
          <p:nvPr/>
        </p:nvSpPr>
        <p:spPr>
          <a:xfrm>
            <a:off x="532173" y="2756429"/>
            <a:ext cx="2055409" cy="2690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577E333-4FE6-BCEC-AF2F-BA0CA21A972C}"/>
              </a:ext>
            </a:extLst>
          </p:cNvPr>
          <p:cNvSpPr/>
          <p:nvPr/>
        </p:nvSpPr>
        <p:spPr>
          <a:xfrm>
            <a:off x="1265019" y="3800723"/>
            <a:ext cx="2055409" cy="1935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21EF2A-35F6-C007-8AAE-13B561CF4E68}"/>
              </a:ext>
            </a:extLst>
          </p:cNvPr>
          <p:cNvSpPr/>
          <p:nvPr/>
        </p:nvSpPr>
        <p:spPr>
          <a:xfrm>
            <a:off x="3643132" y="4412568"/>
            <a:ext cx="1739901" cy="1034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6AEF82E-CA29-2EB6-C78F-403442ECFA99}"/>
              </a:ext>
            </a:extLst>
          </p:cNvPr>
          <p:cNvSpPr/>
          <p:nvPr/>
        </p:nvSpPr>
        <p:spPr>
          <a:xfrm>
            <a:off x="5378859" y="2394925"/>
            <a:ext cx="3158948" cy="3076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up of a text&#10;&#10;Description automatically generated">
            <a:extLst>
              <a:ext uri="{FF2B5EF4-FFF2-40B4-BE49-F238E27FC236}">
                <a16:creationId xmlns:a16="http://schemas.microsoft.com/office/drawing/2014/main" id="{1463C964-236A-1868-7DA7-6C12DEB96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874595"/>
            <a:ext cx="5142410" cy="864351"/>
          </a:xfrm>
          <a:prstGeom prst="rect">
            <a:avLst/>
          </a:prstGeom>
        </p:spPr>
      </p:pic>
      <p:sp>
        <p:nvSpPr>
          <p:cNvPr id="5" name="TextBox 4">
            <a:extLst>
              <a:ext uri="{FF2B5EF4-FFF2-40B4-BE49-F238E27FC236}">
                <a16:creationId xmlns:a16="http://schemas.microsoft.com/office/drawing/2014/main" id="{6BD6987C-BEA6-B863-D8E3-233471FA6CE0}"/>
              </a:ext>
            </a:extLst>
          </p:cNvPr>
          <p:cNvSpPr txBox="1"/>
          <p:nvPr/>
        </p:nvSpPr>
        <p:spPr>
          <a:xfrm>
            <a:off x="1804321" y="5631730"/>
            <a:ext cx="335491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Gulati et al. Circulation 2021;22:e368-454.</a:t>
            </a:r>
          </a:p>
        </p:txBody>
      </p:sp>
      <p:sp>
        <p:nvSpPr>
          <p:cNvPr id="18" name="Rectangle 17">
            <a:extLst>
              <a:ext uri="{FF2B5EF4-FFF2-40B4-BE49-F238E27FC236}">
                <a16:creationId xmlns:a16="http://schemas.microsoft.com/office/drawing/2014/main" id="{66EE3714-5EA5-FFA2-221E-4DB1AEC0BBB8}"/>
              </a:ext>
            </a:extLst>
          </p:cNvPr>
          <p:cNvSpPr/>
          <p:nvPr/>
        </p:nvSpPr>
        <p:spPr>
          <a:xfrm>
            <a:off x="800469" y="2089630"/>
            <a:ext cx="2055409" cy="784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6">
            <a:extLst>
              <a:ext uri="{FF2B5EF4-FFF2-40B4-BE49-F238E27FC236}">
                <a16:creationId xmlns:a16="http://schemas.microsoft.com/office/drawing/2014/main" id="{6A9C9274-31FB-8927-B05E-8A255D617A6F}"/>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HMS_Affiliate_NEW_8.png">
            <a:extLst>
              <a:ext uri="{FF2B5EF4-FFF2-40B4-BE49-F238E27FC236}">
                <a16:creationId xmlns:a16="http://schemas.microsoft.com/office/drawing/2014/main" id="{15446B46-CC3F-317C-D579-F77DB432B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0612E6E5-A09C-21EC-9C2A-959BF7EC4024}"/>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9" descr="BH_BWH.png">
            <a:extLst>
              <a:ext uri="{FF2B5EF4-FFF2-40B4-BE49-F238E27FC236}">
                <a16:creationId xmlns:a16="http://schemas.microsoft.com/office/drawing/2014/main" id="{FB0C9B49-8ACA-8BC4-FEC9-4A044CD38D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20" name="Picture 12">
            <a:extLst>
              <a:ext uri="{FF2B5EF4-FFF2-40B4-BE49-F238E27FC236}">
                <a16:creationId xmlns:a16="http://schemas.microsoft.com/office/drawing/2014/main" id="{7C298445-E6E0-87A4-2CBF-8CAFC36CFA8D}"/>
              </a:ext>
            </a:extLst>
          </p:cNvPr>
          <p:cNvPicPr>
            <a:picLocks noChangeAspect="1"/>
          </p:cNvPicPr>
          <p:nvPr/>
        </p:nvPicPr>
        <p:blipFill>
          <a:blip r:embed="rId7"/>
          <a:stretch>
            <a:fillRect/>
          </a:stretch>
        </p:blipFill>
        <p:spPr>
          <a:xfrm>
            <a:off x="9510744" y="6247491"/>
            <a:ext cx="2375635" cy="379974"/>
          </a:xfrm>
          <a:prstGeom prst="rect">
            <a:avLst/>
          </a:prstGeom>
        </p:spPr>
      </p:pic>
      <p:pic>
        <p:nvPicPr>
          <p:cNvPr id="21" name="Picture 2" descr="Lead Interpreter-FT days job in Boston at Brigham and Women s Faulkner  Hospital | Lensa">
            <a:extLst>
              <a:ext uri="{FF2B5EF4-FFF2-40B4-BE49-F238E27FC236}">
                <a16:creationId xmlns:a16="http://schemas.microsoft.com/office/drawing/2014/main" id="{48BC2935-FEBF-4810-1C4A-324DCDD14F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916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0F0EC79-1C8B-D14F-B621-9ACFF6A7ABA6}"/>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7" descr="HMS_Affiliate_NEW_8.png">
            <a:extLst>
              <a:ext uri="{FF2B5EF4-FFF2-40B4-BE49-F238E27FC236}">
                <a16:creationId xmlns:a16="http://schemas.microsoft.com/office/drawing/2014/main" id="{A16B3F2F-FF83-4B40-972E-D80B12348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81" y="6285993"/>
            <a:ext cx="2191637" cy="379975"/>
          </a:xfrm>
          <a:prstGeom prst="rect">
            <a:avLst/>
          </a:prstGeom>
        </p:spPr>
      </p:pic>
      <p:sp>
        <p:nvSpPr>
          <p:cNvPr id="6" name="Rectangle 8">
            <a:extLst>
              <a:ext uri="{FF2B5EF4-FFF2-40B4-BE49-F238E27FC236}">
                <a16:creationId xmlns:a16="http://schemas.microsoft.com/office/drawing/2014/main" id="{22711188-07FB-2F41-82C3-86F0B61581C2}"/>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9" descr="BH_BWH.png">
            <a:extLst>
              <a:ext uri="{FF2B5EF4-FFF2-40B4-BE49-F238E27FC236}">
                <a16:creationId xmlns:a16="http://schemas.microsoft.com/office/drawing/2014/main" id="{1259F666-F0C5-3D40-8CFD-11C471D1D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8" name="Picture 12">
            <a:extLst>
              <a:ext uri="{FF2B5EF4-FFF2-40B4-BE49-F238E27FC236}">
                <a16:creationId xmlns:a16="http://schemas.microsoft.com/office/drawing/2014/main" id="{B196E62E-22CE-BC4B-9FE1-20FCEA05D0EB}"/>
              </a:ext>
            </a:extLst>
          </p:cNvPr>
          <p:cNvPicPr>
            <a:picLocks noChangeAspect="1"/>
          </p:cNvPicPr>
          <p:nvPr/>
        </p:nvPicPr>
        <p:blipFill>
          <a:blip r:embed="rId5"/>
          <a:stretch>
            <a:fillRect/>
          </a:stretch>
        </p:blipFill>
        <p:spPr>
          <a:xfrm>
            <a:off x="9510744" y="6247491"/>
            <a:ext cx="2375635" cy="379974"/>
          </a:xfrm>
          <a:prstGeom prst="rect">
            <a:avLst/>
          </a:prstGeom>
        </p:spPr>
      </p:pic>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838200" y="365125"/>
            <a:ext cx="10515600" cy="1325563"/>
          </a:xfrm>
        </p:spPr>
        <p:txBody>
          <a:bodyPr>
            <a:normAutofit/>
          </a:bodyPr>
          <a:lstStyle/>
          <a:p>
            <a:pPr algn="ctr"/>
            <a:r>
              <a:rPr lang="en-US" sz="3200" b="1" dirty="0">
                <a:solidFill>
                  <a:srgbClr val="638CAE"/>
                </a:solidFill>
                <a:latin typeface="Montserrat" pitchFamily="2" charset="77"/>
              </a:rPr>
              <a:t>In the PROMISE trial, most patients with events in functional testing arm had </a:t>
            </a:r>
            <a:r>
              <a:rPr lang="en-US" sz="3200" b="1" u="sng" dirty="0">
                <a:solidFill>
                  <a:srgbClr val="638CAE"/>
                </a:solidFill>
                <a:latin typeface="Montserrat" pitchFamily="2" charset="77"/>
              </a:rPr>
              <a:t>no ischemia</a:t>
            </a:r>
          </a:p>
        </p:txBody>
      </p:sp>
      <p:sp>
        <p:nvSpPr>
          <p:cNvPr id="15" name="Rectangle 14">
            <a:extLst>
              <a:ext uri="{FF2B5EF4-FFF2-40B4-BE49-F238E27FC236}">
                <a16:creationId xmlns:a16="http://schemas.microsoft.com/office/drawing/2014/main" id="{B84D7E2D-47B0-3942-AB30-1FAAB0BD105F}"/>
              </a:ext>
            </a:extLst>
          </p:cNvPr>
          <p:cNvSpPr/>
          <p:nvPr/>
        </p:nvSpPr>
        <p:spPr>
          <a:xfrm>
            <a:off x="838201" y="5073637"/>
            <a:ext cx="1790297"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&gt; 400 (15%)</a:t>
            </a:r>
          </a:p>
        </p:txBody>
      </p:sp>
      <p:sp>
        <p:nvSpPr>
          <p:cNvPr id="19" name="Rectangle 18">
            <a:extLst>
              <a:ext uri="{FF2B5EF4-FFF2-40B4-BE49-F238E27FC236}">
                <a16:creationId xmlns:a16="http://schemas.microsoft.com/office/drawing/2014/main" id="{8148D069-1A24-3747-88ED-9C4553783EE3}"/>
              </a:ext>
            </a:extLst>
          </p:cNvPr>
          <p:cNvSpPr/>
          <p:nvPr/>
        </p:nvSpPr>
        <p:spPr>
          <a:xfrm>
            <a:off x="838200" y="4273170"/>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100-400 (18%)</a:t>
            </a:r>
          </a:p>
        </p:txBody>
      </p:sp>
      <p:sp>
        <p:nvSpPr>
          <p:cNvPr id="20" name="Rectangle 19">
            <a:extLst>
              <a:ext uri="{FF2B5EF4-FFF2-40B4-BE49-F238E27FC236}">
                <a16:creationId xmlns:a16="http://schemas.microsoft.com/office/drawing/2014/main" id="{478AC87A-96F6-BE4B-BA45-0BD8673B71B3}"/>
              </a:ext>
            </a:extLst>
          </p:cNvPr>
          <p:cNvSpPr/>
          <p:nvPr/>
        </p:nvSpPr>
        <p:spPr>
          <a:xfrm>
            <a:off x="838200" y="3472703"/>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1-99 (32%)</a:t>
            </a:r>
          </a:p>
        </p:txBody>
      </p:sp>
      <p:sp>
        <p:nvSpPr>
          <p:cNvPr id="21" name="Rectangle 20">
            <a:extLst>
              <a:ext uri="{FF2B5EF4-FFF2-40B4-BE49-F238E27FC236}">
                <a16:creationId xmlns:a16="http://schemas.microsoft.com/office/drawing/2014/main" id="{04AE168F-DF0A-B340-893C-48F0474A428F}"/>
              </a:ext>
            </a:extLst>
          </p:cNvPr>
          <p:cNvSpPr/>
          <p:nvPr/>
        </p:nvSpPr>
        <p:spPr>
          <a:xfrm>
            <a:off x="838200" y="2672236"/>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CAC 0 (35%)</a:t>
            </a:r>
          </a:p>
        </p:txBody>
      </p:sp>
      <p:sp>
        <p:nvSpPr>
          <p:cNvPr id="31" name="Rectangle 30">
            <a:extLst>
              <a:ext uri="{FF2B5EF4-FFF2-40B4-BE49-F238E27FC236}">
                <a16:creationId xmlns:a16="http://schemas.microsoft.com/office/drawing/2014/main" id="{37FACC61-C028-2145-AD88-1613EA70DE1D}"/>
              </a:ext>
            </a:extLst>
          </p:cNvPr>
          <p:cNvSpPr/>
          <p:nvPr/>
        </p:nvSpPr>
        <p:spPr>
          <a:xfrm>
            <a:off x="2776743" y="5073637"/>
            <a:ext cx="1790297"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31%</a:t>
            </a:r>
          </a:p>
        </p:txBody>
      </p:sp>
      <p:sp>
        <p:nvSpPr>
          <p:cNvPr id="32" name="Rectangle 31">
            <a:extLst>
              <a:ext uri="{FF2B5EF4-FFF2-40B4-BE49-F238E27FC236}">
                <a16:creationId xmlns:a16="http://schemas.microsoft.com/office/drawing/2014/main" id="{93C6A2A7-4591-E240-B6BD-1E655A23566A}"/>
              </a:ext>
            </a:extLst>
          </p:cNvPr>
          <p:cNvSpPr/>
          <p:nvPr/>
        </p:nvSpPr>
        <p:spPr>
          <a:xfrm>
            <a:off x="2776742" y="4273170"/>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30%</a:t>
            </a:r>
          </a:p>
        </p:txBody>
      </p:sp>
      <p:sp>
        <p:nvSpPr>
          <p:cNvPr id="33" name="Rectangle 32">
            <a:extLst>
              <a:ext uri="{FF2B5EF4-FFF2-40B4-BE49-F238E27FC236}">
                <a16:creationId xmlns:a16="http://schemas.microsoft.com/office/drawing/2014/main" id="{D5B890F9-4D17-DC4F-B701-F87E1ACB0171}"/>
              </a:ext>
            </a:extLst>
          </p:cNvPr>
          <p:cNvSpPr/>
          <p:nvPr/>
        </p:nvSpPr>
        <p:spPr>
          <a:xfrm>
            <a:off x="2776742" y="3472703"/>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23%</a:t>
            </a:r>
          </a:p>
        </p:txBody>
      </p:sp>
      <p:sp>
        <p:nvSpPr>
          <p:cNvPr id="34" name="Rectangle 33">
            <a:extLst>
              <a:ext uri="{FF2B5EF4-FFF2-40B4-BE49-F238E27FC236}">
                <a16:creationId xmlns:a16="http://schemas.microsoft.com/office/drawing/2014/main" id="{8080B5DD-1B6B-C64C-972C-6D52196DBC6E}"/>
              </a:ext>
            </a:extLst>
          </p:cNvPr>
          <p:cNvSpPr/>
          <p:nvPr/>
        </p:nvSpPr>
        <p:spPr>
          <a:xfrm>
            <a:off x="2776742" y="2672236"/>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16%</a:t>
            </a:r>
          </a:p>
        </p:txBody>
      </p:sp>
      <p:sp>
        <p:nvSpPr>
          <p:cNvPr id="35" name="Rectangle 34">
            <a:extLst>
              <a:ext uri="{FF2B5EF4-FFF2-40B4-BE49-F238E27FC236}">
                <a16:creationId xmlns:a16="http://schemas.microsoft.com/office/drawing/2014/main" id="{AE556614-1415-9B4E-9367-116150367F6D}"/>
              </a:ext>
            </a:extLst>
          </p:cNvPr>
          <p:cNvSpPr/>
          <p:nvPr/>
        </p:nvSpPr>
        <p:spPr>
          <a:xfrm>
            <a:off x="838201" y="1876483"/>
            <a:ext cx="1790297" cy="567890"/>
          </a:xfrm>
          <a:prstGeom prst="rect">
            <a:avLst/>
          </a:prstGeom>
          <a:solidFill>
            <a:srgbClr val="F5E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Montserrat" pitchFamily="2" charset="77"/>
              </a:rPr>
              <a:t>CAC distribution</a:t>
            </a:r>
          </a:p>
        </p:txBody>
      </p:sp>
      <p:sp>
        <p:nvSpPr>
          <p:cNvPr id="36" name="Rectangle 35">
            <a:extLst>
              <a:ext uri="{FF2B5EF4-FFF2-40B4-BE49-F238E27FC236}">
                <a16:creationId xmlns:a16="http://schemas.microsoft.com/office/drawing/2014/main" id="{8344E16C-2517-FC4C-878A-078E752AE664}"/>
              </a:ext>
            </a:extLst>
          </p:cNvPr>
          <p:cNvSpPr/>
          <p:nvPr/>
        </p:nvSpPr>
        <p:spPr>
          <a:xfrm>
            <a:off x="2776743" y="1876483"/>
            <a:ext cx="1790297" cy="567890"/>
          </a:xfrm>
          <a:prstGeom prst="rect">
            <a:avLst/>
          </a:prstGeom>
          <a:solidFill>
            <a:srgbClr val="F5E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Montserrat" pitchFamily="2" charset="77"/>
              </a:rPr>
              <a:t>Events (n=133)</a:t>
            </a:r>
          </a:p>
        </p:txBody>
      </p:sp>
      <p:sp>
        <p:nvSpPr>
          <p:cNvPr id="37" name="Rectangle 36">
            <a:extLst>
              <a:ext uri="{FF2B5EF4-FFF2-40B4-BE49-F238E27FC236}">
                <a16:creationId xmlns:a16="http://schemas.microsoft.com/office/drawing/2014/main" id="{49055F1A-49DC-234F-AF9C-39337747D05F}"/>
              </a:ext>
            </a:extLst>
          </p:cNvPr>
          <p:cNvSpPr/>
          <p:nvPr/>
        </p:nvSpPr>
        <p:spPr>
          <a:xfrm>
            <a:off x="5812858" y="5073637"/>
            <a:ext cx="1790297"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Severely abnormal (8%)</a:t>
            </a:r>
          </a:p>
        </p:txBody>
      </p:sp>
      <p:sp>
        <p:nvSpPr>
          <p:cNvPr id="38" name="Rectangle 37">
            <a:extLst>
              <a:ext uri="{FF2B5EF4-FFF2-40B4-BE49-F238E27FC236}">
                <a16:creationId xmlns:a16="http://schemas.microsoft.com/office/drawing/2014/main" id="{EC4B1595-4F8B-7247-85A2-59EF9A4A7CD0}"/>
              </a:ext>
            </a:extLst>
          </p:cNvPr>
          <p:cNvSpPr/>
          <p:nvPr/>
        </p:nvSpPr>
        <p:spPr>
          <a:xfrm>
            <a:off x="5812857" y="4273170"/>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Moderately abnormal (5%)</a:t>
            </a:r>
          </a:p>
        </p:txBody>
      </p:sp>
      <p:sp>
        <p:nvSpPr>
          <p:cNvPr id="39" name="Rectangle 38">
            <a:extLst>
              <a:ext uri="{FF2B5EF4-FFF2-40B4-BE49-F238E27FC236}">
                <a16:creationId xmlns:a16="http://schemas.microsoft.com/office/drawing/2014/main" id="{20C43260-ECF2-504C-808E-940334163A41}"/>
              </a:ext>
            </a:extLst>
          </p:cNvPr>
          <p:cNvSpPr/>
          <p:nvPr/>
        </p:nvSpPr>
        <p:spPr>
          <a:xfrm>
            <a:off x="5812857" y="3472703"/>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Mildly abnormal (9%)</a:t>
            </a:r>
          </a:p>
        </p:txBody>
      </p:sp>
      <p:sp>
        <p:nvSpPr>
          <p:cNvPr id="40" name="Rectangle 39">
            <a:extLst>
              <a:ext uri="{FF2B5EF4-FFF2-40B4-BE49-F238E27FC236}">
                <a16:creationId xmlns:a16="http://schemas.microsoft.com/office/drawing/2014/main" id="{FE29A771-8C43-5D45-8DE9-E2ED15EE77E7}"/>
              </a:ext>
            </a:extLst>
          </p:cNvPr>
          <p:cNvSpPr/>
          <p:nvPr/>
        </p:nvSpPr>
        <p:spPr>
          <a:xfrm>
            <a:off x="5812857" y="2672236"/>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ontserrat" pitchFamily="2" charset="77"/>
              </a:rPr>
              <a:t>Normal (78%)</a:t>
            </a:r>
          </a:p>
        </p:txBody>
      </p:sp>
      <p:sp>
        <p:nvSpPr>
          <p:cNvPr id="41" name="Rectangle 40">
            <a:extLst>
              <a:ext uri="{FF2B5EF4-FFF2-40B4-BE49-F238E27FC236}">
                <a16:creationId xmlns:a16="http://schemas.microsoft.com/office/drawing/2014/main" id="{313A3B40-2F68-704E-B66F-9DD738189A9D}"/>
              </a:ext>
            </a:extLst>
          </p:cNvPr>
          <p:cNvSpPr/>
          <p:nvPr/>
        </p:nvSpPr>
        <p:spPr>
          <a:xfrm>
            <a:off x="7751400" y="5073637"/>
            <a:ext cx="1790297"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26%</a:t>
            </a:r>
          </a:p>
        </p:txBody>
      </p:sp>
      <p:sp>
        <p:nvSpPr>
          <p:cNvPr id="42" name="Rectangle 41">
            <a:extLst>
              <a:ext uri="{FF2B5EF4-FFF2-40B4-BE49-F238E27FC236}">
                <a16:creationId xmlns:a16="http://schemas.microsoft.com/office/drawing/2014/main" id="{9F7AA19F-8596-6147-A0D7-7693EFFD7277}"/>
              </a:ext>
            </a:extLst>
          </p:cNvPr>
          <p:cNvSpPr/>
          <p:nvPr/>
        </p:nvSpPr>
        <p:spPr>
          <a:xfrm>
            <a:off x="7751399" y="4273170"/>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10%</a:t>
            </a:r>
          </a:p>
        </p:txBody>
      </p:sp>
      <p:sp>
        <p:nvSpPr>
          <p:cNvPr id="43" name="Rectangle 42">
            <a:extLst>
              <a:ext uri="{FF2B5EF4-FFF2-40B4-BE49-F238E27FC236}">
                <a16:creationId xmlns:a16="http://schemas.microsoft.com/office/drawing/2014/main" id="{56504B23-080E-1A4A-83D4-61E63DBC9F9A}"/>
              </a:ext>
            </a:extLst>
          </p:cNvPr>
          <p:cNvSpPr/>
          <p:nvPr/>
        </p:nvSpPr>
        <p:spPr>
          <a:xfrm>
            <a:off x="7751399" y="3472703"/>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7%</a:t>
            </a:r>
          </a:p>
        </p:txBody>
      </p:sp>
      <p:sp>
        <p:nvSpPr>
          <p:cNvPr id="44" name="Rectangle 43">
            <a:extLst>
              <a:ext uri="{FF2B5EF4-FFF2-40B4-BE49-F238E27FC236}">
                <a16:creationId xmlns:a16="http://schemas.microsoft.com/office/drawing/2014/main" id="{5FECB8AB-DF6E-6C4D-BE32-4C9D703FEFCE}"/>
              </a:ext>
            </a:extLst>
          </p:cNvPr>
          <p:cNvSpPr/>
          <p:nvPr/>
        </p:nvSpPr>
        <p:spPr>
          <a:xfrm>
            <a:off x="7751399" y="2672236"/>
            <a:ext cx="1790298" cy="5678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itchFamily="2" charset="77"/>
              </a:rPr>
              <a:t>57%</a:t>
            </a:r>
          </a:p>
        </p:txBody>
      </p:sp>
      <p:sp>
        <p:nvSpPr>
          <p:cNvPr id="45" name="Rectangle 44">
            <a:extLst>
              <a:ext uri="{FF2B5EF4-FFF2-40B4-BE49-F238E27FC236}">
                <a16:creationId xmlns:a16="http://schemas.microsoft.com/office/drawing/2014/main" id="{9AB0742C-B2F3-1149-89BF-A68D8E038B2C}"/>
              </a:ext>
            </a:extLst>
          </p:cNvPr>
          <p:cNvSpPr/>
          <p:nvPr/>
        </p:nvSpPr>
        <p:spPr>
          <a:xfrm>
            <a:off x="5812858" y="1876483"/>
            <a:ext cx="1790297" cy="567890"/>
          </a:xfrm>
          <a:prstGeom prst="rect">
            <a:avLst/>
          </a:prstGeom>
          <a:solidFill>
            <a:srgbClr val="F5E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Montserrat" pitchFamily="2" charset="77"/>
              </a:rPr>
              <a:t>Functional testing</a:t>
            </a:r>
          </a:p>
        </p:txBody>
      </p:sp>
      <p:sp>
        <p:nvSpPr>
          <p:cNvPr id="46" name="Rectangle 45">
            <a:extLst>
              <a:ext uri="{FF2B5EF4-FFF2-40B4-BE49-F238E27FC236}">
                <a16:creationId xmlns:a16="http://schemas.microsoft.com/office/drawing/2014/main" id="{94AEBB2C-CCA7-034E-B854-099AB727EA64}"/>
              </a:ext>
            </a:extLst>
          </p:cNvPr>
          <p:cNvSpPr/>
          <p:nvPr/>
        </p:nvSpPr>
        <p:spPr>
          <a:xfrm>
            <a:off x="7751400" y="1876483"/>
            <a:ext cx="1790297" cy="567890"/>
          </a:xfrm>
          <a:prstGeom prst="rect">
            <a:avLst/>
          </a:prstGeom>
          <a:solidFill>
            <a:srgbClr val="F5E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Montserrat" pitchFamily="2" charset="77"/>
              </a:rPr>
              <a:t>Events (n=132)</a:t>
            </a:r>
          </a:p>
        </p:txBody>
      </p:sp>
      <p:sp>
        <p:nvSpPr>
          <p:cNvPr id="3" name="Rectangle 2">
            <a:extLst>
              <a:ext uri="{FF2B5EF4-FFF2-40B4-BE49-F238E27FC236}">
                <a16:creationId xmlns:a16="http://schemas.microsoft.com/office/drawing/2014/main" id="{7789C72B-7F30-B143-A4CB-5A7B2326F36A}"/>
              </a:ext>
            </a:extLst>
          </p:cNvPr>
          <p:cNvSpPr/>
          <p:nvPr/>
        </p:nvSpPr>
        <p:spPr>
          <a:xfrm>
            <a:off x="4040149" y="5717110"/>
            <a:ext cx="3586238" cy="292388"/>
          </a:xfrm>
          <a:prstGeom prst="rect">
            <a:avLst/>
          </a:prstGeom>
        </p:spPr>
        <p:txBody>
          <a:bodyPr wrap="none">
            <a:spAutoFit/>
          </a:bodyPr>
          <a:lstStyle/>
          <a:p>
            <a:r>
              <a:rPr lang="en-US" sz="1300" dirty="0" err="1">
                <a:solidFill>
                  <a:srgbClr val="002060"/>
                </a:solidFill>
                <a:latin typeface="Roboto" panose="02000000000000000000" pitchFamily="2" charset="0"/>
                <a:ea typeface="Roboto" panose="02000000000000000000" pitchFamily="2" charset="0"/>
              </a:rPr>
              <a:t>Budoff</a:t>
            </a:r>
            <a:r>
              <a:rPr lang="en-US" sz="1300" dirty="0">
                <a:solidFill>
                  <a:srgbClr val="002060"/>
                </a:solidFill>
                <a:latin typeface="Roboto" panose="02000000000000000000" pitchFamily="2" charset="0"/>
                <a:ea typeface="Roboto" panose="02000000000000000000" pitchFamily="2" charset="0"/>
              </a:rPr>
              <a:t> et al. Circulation 2017;136:1993–2005</a:t>
            </a:r>
          </a:p>
        </p:txBody>
      </p:sp>
      <p:sp>
        <p:nvSpPr>
          <p:cNvPr id="10" name="Rectangle 9">
            <a:extLst>
              <a:ext uri="{FF2B5EF4-FFF2-40B4-BE49-F238E27FC236}">
                <a16:creationId xmlns:a16="http://schemas.microsoft.com/office/drawing/2014/main" id="{6242558F-E407-2849-B7E5-AE1280E843B7}"/>
              </a:ext>
            </a:extLst>
          </p:cNvPr>
          <p:cNvSpPr/>
          <p:nvPr/>
        </p:nvSpPr>
        <p:spPr>
          <a:xfrm>
            <a:off x="5812857" y="2672236"/>
            <a:ext cx="3728840" cy="567890"/>
          </a:xfrm>
          <a:prstGeom prst="rect">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2BEACAF-DE81-A741-A84F-350E4B861707}"/>
              </a:ext>
            </a:extLst>
          </p:cNvPr>
          <p:cNvSpPr/>
          <p:nvPr/>
        </p:nvSpPr>
        <p:spPr>
          <a:xfrm>
            <a:off x="813672" y="3467535"/>
            <a:ext cx="3728840" cy="217399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542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0BC1-FA5E-67FF-904C-D3AFD5CFB714}"/>
              </a:ext>
            </a:extLst>
          </p:cNvPr>
          <p:cNvSpPr>
            <a:spLocks noGrp="1"/>
          </p:cNvSpPr>
          <p:nvPr>
            <p:ph type="title"/>
          </p:nvPr>
        </p:nvSpPr>
        <p:spPr>
          <a:xfrm>
            <a:off x="380100" y="172721"/>
            <a:ext cx="11202750" cy="1325563"/>
          </a:xfrm>
        </p:spPr>
        <p:txBody>
          <a:bodyPr>
            <a:noAutofit/>
          </a:bodyPr>
          <a:lstStyle/>
          <a:p>
            <a:pPr algn="ctr"/>
            <a:r>
              <a:rPr lang="en-US" sz="3200" b="1" dirty="0">
                <a:solidFill>
                  <a:srgbClr val="002060"/>
                </a:solidFill>
                <a:latin typeface="Montserrat" pitchFamily="2" charset="77"/>
              </a:rPr>
              <a:t>61-year-old cardiologist with hypertension and hyperlipidemia presents with chest discomfort </a:t>
            </a:r>
          </a:p>
        </p:txBody>
      </p:sp>
      <p:pic>
        <p:nvPicPr>
          <p:cNvPr id="7" name="Picture 6">
            <a:extLst>
              <a:ext uri="{FF2B5EF4-FFF2-40B4-BE49-F238E27FC236}">
                <a16:creationId xmlns:a16="http://schemas.microsoft.com/office/drawing/2014/main" id="{740E40B6-28D2-6A5A-D3B4-2FC2F08F3486}"/>
              </a:ext>
            </a:extLst>
          </p:cNvPr>
          <p:cNvPicPr>
            <a:picLocks noChangeAspect="1"/>
          </p:cNvPicPr>
          <p:nvPr/>
        </p:nvPicPr>
        <p:blipFill rotWithShape="1">
          <a:blip r:embed="rId2"/>
          <a:srcRect l="27633" r="14506"/>
          <a:stretch/>
        </p:blipFill>
        <p:spPr>
          <a:xfrm rot="5400000">
            <a:off x="4157614" y="-1928566"/>
            <a:ext cx="3876772" cy="10973699"/>
          </a:xfrm>
          <a:prstGeom prst="rect">
            <a:avLst/>
          </a:prstGeom>
        </p:spPr>
      </p:pic>
      <p:sp>
        <p:nvSpPr>
          <p:cNvPr id="8" name="Down Arrow 7">
            <a:extLst>
              <a:ext uri="{FF2B5EF4-FFF2-40B4-BE49-F238E27FC236}">
                <a16:creationId xmlns:a16="http://schemas.microsoft.com/office/drawing/2014/main" id="{3D87A4E3-9B35-544F-9A29-F666343134B5}"/>
              </a:ext>
            </a:extLst>
          </p:cNvPr>
          <p:cNvSpPr/>
          <p:nvPr/>
        </p:nvSpPr>
        <p:spPr>
          <a:xfrm rot="2874453">
            <a:off x="7845463" y="2493086"/>
            <a:ext cx="290456" cy="7342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54A973F-1B4D-2ABD-97EE-58AA9C89847A}"/>
              </a:ext>
            </a:extLst>
          </p:cNvPr>
          <p:cNvSpPr txBox="1"/>
          <p:nvPr/>
        </p:nvSpPr>
        <p:spPr>
          <a:xfrm>
            <a:off x="2787712" y="6016550"/>
            <a:ext cx="7439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pitchFamily="2" charset="77"/>
              </a:rPr>
              <a:t>Moderate stenosis (50-69%) of mid LAD</a:t>
            </a:r>
          </a:p>
        </p:txBody>
      </p:sp>
      <p:pic>
        <p:nvPicPr>
          <p:cNvPr id="3" name="Picture 2">
            <a:extLst>
              <a:ext uri="{FF2B5EF4-FFF2-40B4-BE49-F238E27FC236}">
                <a16:creationId xmlns:a16="http://schemas.microsoft.com/office/drawing/2014/main" id="{794712D4-4FC6-BD16-850D-E97AFA39B778}"/>
              </a:ext>
            </a:extLst>
          </p:cNvPr>
          <p:cNvPicPr>
            <a:picLocks noChangeAspect="1"/>
          </p:cNvPicPr>
          <p:nvPr/>
        </p:nvPicPr>
        <p:blipFill rotWithShape="1">
          <a:blip r:embed="rId3"/>
          <a:srcRect t="14090" b="4659"/>
          <a:stretch/>
        </p:blipFill>
        <p:spPr>
          <a:xfrm>
            <a:off x="1054250" y="1619897"/>
            <a:ext cx="5453203" cy="4077148"/>
          </a:xfrm>
          <a:prstGeom prst="rect">
            <a:avLst/>
          </a:prstGeom>
        </p:spPr>
      </p:pic>
      <p:sp>
        <p:nvSpPr>
          <p:cNvPr id="5" name="Down Arrow 4">
            <a:extLst>
              <a:ext uri="{FF2B5EF4-FFF2-40B4-BE49-F238E27FC236}">
                <a16:creationId xmlns:a16="http://schemas.microsoft.com/office/drawing/2014/main" id="{95DF2330-06E5-C3C0-9E05-3EBA5E5A77E6}"/>
              </a:ext>
            </a:extLst>
          </p:cNvPr>
          <p:cNvSpPr/>
          <p:nvPr/>
        </p:nvSpPr>
        <p:spPr>
          <a:xfrm rot="7219733">
            <a:off x="4596250" y="2854438"/>
            <a:ext cx="276558" cy="417561"/>
          </a:xfrm>
          <a:prstGeom prst="downArrow">
            <a:avLst>
              <a:gd name="adj1" fmla="val 33023"/>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9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3DCE-64C2-A7DC-37B0-A4D80FDD1A2F}"/>
              </a:ext>
            </a:extLst>
          </p:cNvPr>
          <p:cNvSpPr>
            <a:spLocks noGrp="1"/>
          </p:cNvSpPr>
          <p:nvPr>
            <p:ph type="title"/>
          </p:nvPr>
        </p:nvSpPr>
        <p:spPr>
          <a:xfrm>
            <a:off x="-1" y="280420"/>
            <a:ext cx="12192000" cy="1325563"/>
          </a:xfrm>
        </p:spPr>
        <p:txBody>
          <a:bodyPr>
            <a:normAutofit/>
          </a:bodyPr>
          <a:lstStyle/>
          <a:p>
            <a:pPr algn="ctr"/>
            <a:r>
              <a:rPr lang="en-US" sz="3200" b="1" dirty="0">
                <a:solidFill>
                  <a:srgbClr val="002060"/>
                </a:solidFill>
                <a:latin typeface="Montserrat" pitchFamily="2" charset="77"/>
              </a:rPr>
              <a:t>When is more testing needed after CCTA ?</a:t>
            </a:r>
          </a:p>
        </p:txBody>
      </p:sp>
      <p:pic>
        <p:nvPicPr>
          <p:cNvPr id="5" name="Picture 4">
            <a:extLst>
              <a:ext uri="{FF2B5EF4-FFF2-40B4-BE49-F238E27FC236}">
                <a16:creationId xmlns:a16="http://schemas.microsoft.com/office/drawing/2014/main" id="{C9DEA8D8-7A91-AF8D-08A2-86F674A5C11C}"/>
              </a:ext>
            </a:extLst>
          </p:cNvPr>
          <p:cNvPicPr>
            <a:picLocks noChangeAspect="1"/>
          </p:cNvPicPr>
          <p:nvPr/>
        </p:nvPicPr>
        <p:blipFill rotWithShape="1">
          <a:blip r:embed="rId2"/>
          <a:srcRect r="1540" b="6278"/>
          <a:stretch/>
        </p:blipFill>
        <p:spPr>
          <a:xfrm>
            <a:off x="2431805" y="1874136"/>
            <a:ext cx="7328389" cy="4113089"/>
          </a:xfrm>
          <a:prstGeom prst="rect">
            <a:avLst/>
          </a:prstGeom>
        </p:spPr>
      </p:pic>
      <p:cxnSp>
        <p:nvCxnSpPr>
          <p:cNvPr id="8" name="Straight Connector 7">
            <a:extLst>
              <a:ext uri="{FF2B5EF4-FFF2-40B4-BE49-F238E27FC236}">
                <a16:creationId xmlns:a16="http://schemas.microsoft.com/office/drawing/2014/main" id="{72BAA5EF-317D-D879-A814-905319C002DA}"/>
              </a:ext>
            </a:extLst>
          </p:cNvPr>
          <p:cNvCxnSpPr>
            <a:cxnSpLocks/>
          </p:cNvCxnSpPr>
          <p:nvPr/>
        </p:nvCxnSpPr>
        <p:spPr>
          <a:xfrm>
            <a:off x="3034160" y="3602020"/>
            <a:ext cx="8129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A7F1E0-4618-4E95-9195-C40354C04A13}"/>
              </a:ext>
            </a:extLst>
          </p:cNvPr>
          <p:cNvCxnSpPr>
            <a:cxnSpLocks/>
          </p:cNvCxnSpPr>
          <p:nvPr/>
        </p:nvCxnSpPr>
        <p:spPr>
          <a:xfrm>
            <a:off x="3932676" y="4150660"/>
            <a:ext cx="14363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1857A4D-A1CF-EF37-A79D-4E23C7CF676F}"/>
              </a:ext>
            </a:extLst>
          </p:cNvPr>
          <p:cNvSpPr txBox="1"/>
          <p:nvPr/>
        </p:nvSpPr>
        <p:spPr>
          <a:xfrm>
            <a:off x="89210" y="6392914"/>
            <a:ext cx="6096000" cy="307777"/>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rPr>
              <a:t>Gulati et al. J Am Coll </a:t>
            </a:r>
            <a:r>
              <a:rPr lang="en-US" sz="1400" dirty="0" err="1">
                <a:latin typeface="Roboto" panose="02000000000000000000" pitchFamily="2" charset="0"/>
                <a:ea typeface="Roboto" panose="02000000000000000000" pitchFamily="2" charset="0"/>
              </a:rPr>
              <a:t>Cardiol</a:t>
            </a:r>
            <a:r>
              <a:rPr lang="en-US" sz="1400" dirty="0">
                <a:latin typeface="Roboto" panose="02000000000000000000" pitchFamily="2" charset="0"/>
                <a:ea typeface="Roboto" panose="02000000000000000000" pitchFamily="2" charset="0"/>
              </a:rPr>
              <a:t> 2021.</a:t>
            </a:r>
          </a:p>
        </p:txBody>
      </p:sp>
    </p:spTree>
    <p:extLst>
      <p:ext uri="{BB962C8B-B14F-4D97-AF65-F5344CB8AC3E}">
        <p14:creationId xmlns:p14="http://schemas.microsoft.com/office/powerpoint/2010/main" val="333595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B7E3E-0596-4C09-ABB3-75AE7CD7BCFA}"/>
              </a:ext>
            </a:extLst>
          </p:cNvPr>
          <p:cNvPicPr>
            <a:picLocks noChangeAspect="1"/>
          </p:cNvPicPr>
          <p:nvPr/>
        </p:nvPicPr>
        <p:blipFill>
          <a:blip r:embed="rId3"/>
          <a:stretch>
            <a:fillRect/>
          </a:stretch>
        </p:blipFill>
        <p:spPr>
          <a:xfrm>
            <a:off x="755335" y="1673241"/>
            <a:ext cx="5046315" cy="3784737"/>
          </a:xfrm>
          <a:prstGeom prst="rect">
            <a:avLst/>
          </a:prstGeom>
        </p:spPr>
      </p:pic>
      <p:sp>
        <p:nvSpPr>
          <p:cNvPr id="6" name="Title 1">
            <a:extLst>
              <a:ext uri="{FF2B5EF4-FFF2-40B4-BE49-F238E27FC236}">
                <a16:creationId xmlns:a16="http://schemas.microsoft.com/office/drawing/2014/main" id="{19FE6CBF-82CD-7943-BEEB-D97FE40FAC8A}"/>
              </a:ext>
            </a:extLst>
          </p:cNvPr>
          <p:cNvSpPr>
            <a:spLocks noGrp="1"/>
          </p:cNvSpPr>
          <p:nvPr>
            <p:ph type="title"/>
          </p:nvPr>
        </p:nvSpPr>
        <p:spPr>
          <a:xfrm>
            <a:off x="0" y="0"/>
            <a:ext cx="12192000" cy="1143000"/>
          </a:xfrm>
        </p:spPr>
        <p:txBody>
          <a:bodyPr>
            <a:noAutofit/>
          </a:bodyPr>
          <a:lstStyle/>
          <a:p>
            <a:pPr algn="ctr" eaLnBrk="1" hangingPunct="1"/>
            <a:r>
              <a:rPr lang="en-US" b="1" dirty="0">
                <a:solidFill>
                  <a:srgbClr val="002060"/>
                </a:solidFill>
                <a:latin typeface="Montserrat" pitchFamily="2" charset="77"/>
              </a:rPr>
              <a:t>FFR</a:t>
            </a:r>
            <a:r>
              <a:rPr lang="en-US" b="1" baseline="-25000" dirty="0">
                <a:solidFill>
                  <a:srgbClr val="002060"/>
                </a:solidFill>
                <a:latin typeface="Montserrat" pitchFamily="2" charset="77"/>
              </a:rPr>
              <a:t>CT</a:t>
            </a:r>
            <a:r>
              <a:rPr lang="en-US" b="1" dirty="0">
                <a:solidFill>
                  <a:srgbClr val="002060"/>
                </a:solidFill>
                <a:latin typeface="Montserrat" pitchFamily="2" charset="77"/>
              </a:rPr>
              <a:t> following CCTA</a:t>
            </a:r>
          </a:p>
        </p:txBody>
      </p:sp>
      <p:sp>
        <p:nvSpPr>
          <p:cNvPr id="11" name="Rectangle 10">
            <a:extLst>
              <a:ext uri="{FF2B5EF4-FFF2-40B4-BE49-F238E27FC236}">
                <a16:creationId xmlns:a16="http://schemas.microsoft.com/office/drawing/2014/main" id="{A38E5E3E-AA9C-FB41-BB7A-E16491FA82B0}"/>
              </a:ext>
            </a:extLst>
          </p:cNvPr>
          <p:cNvSpPr/>
          <p:nvPr/>
        </p:nvSpPr>
        <p:spPr>
          <a:xfrm>
            <a:off x="2911149" y="5558317"/>
            <a:ext cx="734688" cy="400110"/>
          </a:xfrm>
          <a:prstGeom prst="rect">
            <a:avLst/>
          </a:prstGeom>
        </p:spPr>
        <p:txBody>
          <a:bodyPr wrap="none">
            <a:spAutoFit/>
          </a:bodyPr>
          <a:lstStyle/>
          <a:p>
            <a:pPr algn="ctr"/>
            <a:r>
              <a:rPr lang="en-US" sz="2000" dirty="0"/>
              <a:t>FFR</a:t>
            </a:r>
            <a:r>
              <a:rPr lang="en-US" sz="2000" baseline="-25000" dirty="0"/>
              <a:t>CT</a:t>
            </a:r>
          </a:p>
        </p:txBody>
      </p:sp>
      <p:sp>
        <p:nvSpPr>
          <p:cNvPr id="12" name="TextBox 11">
            <a:extLst>
              <a:ext uri="{FF2B5EF4-FFF2-40B4-BE49-F238E27FC236}">
                <a16:creationId xmlns:a16="http://schemas.microsoft.com/office/drawing/2014/main" id="{252B6B30-CA69-9E4A-8264-09864407AD9D}"/>
              </a:ext>
            </a:extLst>
          </p:cNvPr>
          <p:cNvSpPr txBox="1"/>
          <p:nvPr/>
        </p:nvSpPr>
        <p:spPr>
          <a:xfrm>
            <a:off x="1343469" y="1143000"/>
            <a:ext cx="3870046" cy="523220"/>
          </a:xfrm>
          <a:prstGeom prst="rect">
            <a:avLst/>
          </a:prstGeom>
          <a:noFill/>
        </p:spPr>
        <p:txBody>
          <a:bodyPr wrap="square" rtlCol="0">
            <a:spAutoFit/>
          </a:bodyPr>
          <a:lstStyle/>
          <a:p>
            <a:pPr algn="ctr"/>
            <a:r>
              <a:rPr lang="en-US" sz="2800" dirty="0"/>
              <a:t>FFR CT</a:t>
            </a:r>
          </a:p>
        </p:txBody>
      </p:sp>
      <p:sp>
        <p:nvSpPr>
          <p:cNvPr id="4" name="TextBox 3">
            <a:extLst>
              <a:ext uri="{FF2B5EF4-FFF2-40B4-BE49-F238E27FC236}">
                <a16:creationId xmlns:a16="http://schemas.microsoft.com/office/drawing/2014/main" id="{B0DC7988-50B0-AE16-3431-EF8BC5F914C1}"/>
              </a:ext>
            </a:extLst>
          </p:cNvPr>
          <p:cNvSpPr txBox="1"/>
          <p:nvPr/>
        </p:nvSpPr>
        <p:spPr>
          <a:xfrm>
            <a:off x="4444409" y="6336853"/>
            <a:ext cx="4232269" cy="461665"/>
          </a:xfrm>
          <a:prstGeom prst="rect">
            <a:avLst/>
          </a:prstGeom>
          <a:noFill/>
        </p:spPr>
        <p:txBody>
          <a:bodyPr wrap="square" rtlCol="0">
            <a:spAutoFit/>
          </a:bodyPr>
          <a:lstStyle/>
          <a:p>
            <a:r>
              <a:rPr lang="en-US" sz="2400" dirty="0">
                <a:solidFill>
                  <a:schemeClr val="bg1"/>
                </a:solidFill>
              </a:rPr>
              <a:t>LBCT Presented at AHA 2022</a:t>
            </a:r>
          </a:p>
        </p:txBody>
      </p:sp>
      <p:sp>
        <p:nvSpPr>
          <p:cNvPr id="10" name="Content Placeholder 2">
            <a:extLst>
              <a:ext uri="{FF2B5EF4-FFF2-40B4-BE49-F238E27FC236}">
                <a16:creationId xmlns:a16="http://schemas.microsoft.com/office/drawing/2014/main" id="{60B67125-3344-76D5-7045-8C25DE0B905C}"/>
              </a:ext>
            </a:extLst>
          </p:cNvPr>
          <p:cNvSpPr>
            <a:spLocks noGrp="1"/>
          </p:cNvSpPr>
          <p:nvPr>
            <p:ph idx="1"/>
          </p:nvPr>
        </p:nvSpPr>
        <p:spPr>
          <a:xfrm>
            <a:off x="6390352" y="1556097"/>
            <a:ext cx="4508107" cy="4002219"/>
          </a:xfrm>
        </p:spPr>
        <p:txBody>
          <a:bodyPr>
            <a:noAutofit/>
          </a:bodyPr>
          <a:lstStyle/>
          <a:p>
            <a:r>
              <a:rPr lang="en-US" sz="1800" dirty="0">
                <a:solidFill>
                  <a:srgbClr val="001F60"/>
                </a:solidFill>
                <a:latin typeface="Montserrat" pitchFamily="2" charset="77"/>
              </a:rPr>
              <a:t>Reduced requirement for ICA;</a:t>
            </a:r>
          </a:p>
          <a:p>
            <a:endParaRPr lang="en-US" sz="1800" dirty="0">
              <a:solidFill>
                <a:srgbClr val="001F60"/>
              </a:solidFill>
              <a:latin typeface="Montserrat" pitchFamily="2" charset="77"/>
            </a:endParaRPr>
          </a:p>
          <a:p>
            <a:r>
              <a:rPr lang="en-US" sz="1800" dirty="0">
                <a:solidFill>
                  <a:srgbClr val="001F60"/>
                </a:solidFill>
                <a:latin typeface="Montserrat" pitchFamily="2" charset="77"/>
              </a:rPr>
              <a:t>Reduced proportion of ICA showing no obstructive CAD.</a:t>
            </a:r>
          </a:p>
          <a:p>
            <a:endParaRPr lang="en-US" sz="1800" dirty="0">
              <a:solidFill>
                <a:srgbClr val="001F60"/>
              </a:solidFill>
              <a:latin typeface="Montserrat" pitchFamily="2" charset="77"/>
            </a:endParaRPr>
          </a:p>
          <a:p>
            <a:r>
              <a:rPr lang="en-US" sz="1800" dirty="0">
                <a:solidFill>
                  <a:srgbClr val="001F60"/>
                </a:solidFill>
                <a:latin typeface="Montserrat" pitchFamily="2" charset="77"/>
              </a:rPr>
              <a:t>Higher rate of PCI from ICA.</a:t>
            </a:r>
          </a:p>
          <a:p>
            <a:endParaRPr lang="en-US" sz="1800" dirty="0">
              <a:solidFill>
                <a:srgbClr val="001F60"/>
              </a:solidFill>
              <a:latin typeface="Montserrat" pitchFamily="2" charset="77"/>
            </a:endParaRPr>
          </a:p>
          <a:p>
            <a:r>
              <a:rPr lang="en-US" sz="1800" dirty="0">
                <a:solidFill>
                  <a:srgbClr val="001F60"/>
                </a:solidFill>
                <a:latin typeface="Montserrat" pitchFamily="2" charset="77"/>
              </a:rPr>
              <a:t>No excess in clinical events, such as death or MI.</a:t>
            </a:r>
          </a:p>
        </p:txBody>
      </p:sp>
    </p:spTree>
    <p:extLst>
      <p:ext uri="{BB962C8B-B14F-4D97-AF65-F5344CB8AC3E}">
        <p14:creationId xmlns:p14="http://schemas.microsoft.com/office/powerpoint/2010/main" val="2375107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0AFB-D886-429C-8EC7-99EA82C14A67}"/>
              </a:ext>
            </a:extLst>
          </p:cNvPr>
          <p:cNvSpPr>
            <a:spLocks noGrp="1"/>
          </p:cNvSpPr>
          <p:nvPr>
            <p:ph type="title"/>
          </p:nvPr>
        </p:nvSpPr>
        <p:spPr>
          <a:xfrm>
            <a:off x="525965" y="1443076"/>
            <a:ext cx="10515600" cy="1325563"/>
          </a:xfrm>
        </p:spPr>
        <p:txBody>
          <a:bodyPr>
            <a:normAutofit fontScale="90000"/>
          </a:bodyPr>
          <a:lstStyle/>
          <a:p>
            <a:r>
              <a:rPr lang="en-US" b="1" dirty="0">
                <a:solidFill>
                  <a:srgbClr val="001F60"/>
                </a:solidFill>
                <a:latin typeface="Montserrat" pitchFamily="2" charset="77"/>
              </a:rPr>
              <a:t>PRECISE </a:t>
            </a:r>
            <a:br>
              <a:rPr lang="en-US" b="1" dirty="0">
                <a:solidFill>
                  <a:srgbClr val="001F60"/>
                </a:solidFill>
                <a:latin typeface="Montserrat" pitchFamily="2" charset="77"/>
              </a:rPr>
            </a:br>
            <a:r>
              <a:rPr lang="en-US" b="1" dirty="0">
                <a:solidFill>
                  <a:srgbClr val="001F60"/>
                </a:solidFill>
                <a:latin typeface="Montserrat" pitchFamily="2" charset="77"/>
              </a:rPr>
              <a:t>Trial </a:t>
            </a:r>
            <a:br>
              <a:rPr lang="en-US" b="1" dirty="0">
                <a:solidFill>
                  <a:srgbClr val="001F60"/>
                </a:solidFill>
                <a:latin typeface="Montserrat" pitchFamily="2" charset="77"/>
              </a:rPr>
            </a:br>
            <a:r>
              <a:rPr lang="en-US" b="1" dirty="0">
                <a:solidFill>
                  <a:srgbClr val="001F60"/>
                </a:solidFill>
                <a:latin typeface="Montserrat" pitchFamily="2" charset="77"/>
              </a:rPr>
              <a:t>Design</a:t>
            </a:r>
          </a:p>
        </p:txBody>
      </p:sp>
      <p:pic>
        <p:nvPicPr>
          <p:cNvPr id="4" name="Picture 3">
            <a:extLst>
              <a:ext uri="{FF2B5EF4-FFF2-40B4-BE49-F238E27FC236}">
                <a16:creationId xmlns:a16="http://schemas.microsoft.com/office/drawing/2014/main" id="{7309DB33-89F8-4DA1-A058-0DFA9062BBBB}"/>
              </a:ext>
            </a:extLst>
          </p:cNvPr>
          <p:cNvPicPr>
            <a:picLocks noChangeAspect="1"/>
          </p:cNvPicPr>
          <p:nvPr/>
        </p:nvPicPr>
        <p:blipFill>
          <a:blip r:embed="rId2"/>
          <a:stretch>
            <a:fillRect/>
          </a:stretch>
        </p:blipFill>
        <p:spPr>
          <a:xfrm>
            <a:off x="3468319" y="411617"/>
            <a:ext cx="7445670" cy="5648941"/>
          </a:xfrm>
          <a:prstGeom prst="rect">
            <a:avLst/>
          </a:prstGeom>
        </p:spPr>
      </p:pic>
      <p:sp>
        <p:nvSpPr>
          <p:cNvPr id="3" name="TextBox 2">
            <a:extLst>
              <a:ext uri="{FF2B5EF4-FFF2-40B4-BE49-F238E27FC236}">
                <a16:creationId xmlns:a16="http://schemas.microsoft.com/office/drawing/2014/main" id="{111BFDFA-3BF8-087E-929C-5403A1B9E5A0}"/>
              </a:ext>
            </a:extLst>
          </p:cNvPr>
          <p:cNvSpPr txBox="1"/>
          <p:nvPr/>
        </p:nvSpPr>
        <p:spPr>
          <a:xfrm>
            <a:off x="4444409" y="6336853"/>
            <a:ext cx="4232269" cy="461665"/>
          </a:xfrm>
          <a:prstGeom prst="rect">
            <a:avLst/>
          </a:prstGeom>
          <a:noFill/>
        </p:spPr>
        <p:txBody>
          <a:bodyPr wrap="square" rtlCol="0">
            <a:spAutoFit/>
          </a:bodyPr>
          <a:lstStyle/>
          <a:p>
            <a:r>
              <a:rPr lang="en-US" sz="2400" dirty="0">
                <a:solidFill>
                  <a:schemeClr val="bg1"/>
                </a:solidFill>
              </a:rPr>
              <a:t>LBCT Presented at AHA 2022</a:t>
            </a:r>
          </a:p>
        </p:txBody>
      </p:sp>
      <p:sp>
        <p:nvSpPr>
          <p:cNvPr id="5" name="TextBox 4">
            <a:extLst>
              <a:ext uri="{FF2B5EF4-FFF2-40B4-BE49-F238E27FC236}">
                <a16:creationId xmlns:a16="http://schemas.microsoft.com/office/drawing/2014/main" id="{67F04D1D-D36A-545F-1025-9C7B914917D5}"/>
              </a:ext>
            </a:extLst>
          </p:cNvPr>
          <p:cNvSpPr txBox="1"/>
          <p:nvPr/>
        </p:nvSpPr>
        <p:spPr>
          <a:xfrm>
            <a:off x="525965" y="6288852"/>
            <a:ext cx="6096000" cy="261610"/>
          </a:xfrm>
          <a:prstGeom prst="rect">
            <a:avLst/>
          </a:prstGeom>
          <a:noFill/>
        </p:spPr>
        <p:txBody>
          <a:bodyPr wrap="square">
            <a:spAutoFit/>
          </a:bodyPr>
          <a:lstStyle/>
          <a:p>
            <a:r>
              <a:rPr lang="en-US" sz="1100" dirty="0">
                <a:solidFill>
                  <a:srgbClr val="001F60"/>
                </a:solidFill>
                <a:latin typeface="Roboto" panose="02000000000000000000" pitchFamily="2" charset="0"/>
                <a:ea typeface="Roboto" panose="02000000000000000000" pitchFamily="2" charset="0"/>
                <a:cs typeface="Roboto" panose="02000000000000000000" pitchFamily="2" charset="0"/>
              </a:rPr>
              <a:t>Douglas et al. JAMA </a:t>
            </a:r>
            <a:r>
              <a:rPr lang="en-US" sz="1100" dirty="0" err="1">
                <a:solidFill>
                  <a:srgbClr val="001F60"/>
                </a:solidFill>
                <a:latin typeface="Roboto" panose="02000000000000000000" pitchFamily="2" charset="0"/>
                <a:ea typeface="Roboto" panose="02000000000000000000" pitchFamily="2" charset="0"/>
                <a:cs typeface="Roboto" panose="02000000000000000000" pitchFamily="2" charset="0"/>
              </a:rPr>
              <a:t>Cardiol</a:t>
            </a:r>
            <a:r>
              <a:rPr lang="en-US" sz="1100" dirty="0">
                <a:solidFill>
                  <a:srgbClr val="001F60"/>
                </a:solidFill>
                <a:latin typeface="Roboto" panose="02000000000000000000" pitchFamily="2" charset="0"/>
                <a:ea typeface="Roboto" panose="02000000000000000000" pitchFamily="2" charset="0"/>
                <a:cs typeface="Roboto" panose="02000000000000000000" pitchFamily="2" charset="0"/>
              </a:rPr>
              <a:t>. 2023;8(10):904-914.</a:t>
            </a:r>
          </a:p>
        </p:txBody>
      </p:sp>
    </p:spTree>
    <p:extLst>
      <p:ext uri="{BB962C8B-B14F-4D97-AF65-F5344CB8AC3E}">
        <p14:creationId xmlns:p14="http://schemas.microsoft.com/office/powerpoint/2010/main" val="3314165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0AFB-D886-429C-8EC7-99EA82C14A67}"/>
              </a:ext>
            </a:extLst>
          </p:cNvPr>
          <p:cNvSpPr>
            <a:spLocks noGrp="1"/>
          </p:cNvSpPr>
          <p:nvPr>
            <p:ph type="title"/>
          </p:nvPr>
        </p:nvSpPr>
        <p:spPr>
          <a:xfrm>
            <a:off x="525965" y="1443076"/>
            <a:ext cx="10515600" cy="1325563"/>
          </a:xfrm>
        </p:spPr>
        <p:txBody>
          <a:bodyPr>
            <a:normAutofit/>
          </a:bodyPr>
          <a:lstStyle/>
          <a:p>
            <a:r>
              <a:rPr lang="en-US" b="1" dirty="0">
                <a:solidFill>
                  <a:srgbClr val="001F60"/>
                </a:solidFill>
                <a:latin typeface="Montserrat" pitchFamily="2" charset="77"/>
              </a:rPr>
              <a:t>PRECISE</a:t>
            </a:r>
            <a:br>
              <a:rPr lang="en-US" b="1" dirty="0">
                <a:solidFill>
                  <a:srgbClr val="001F60"/>
                </a:solidFill>
                <a:latin typeface="Montserrat" pitchFamily="2" charset="77"/>
              </a:rPr>
            </a:br>
            <a:r>
              <a:rPr lang="en-US" b="1" dirty="0">
                <a:solidFill>
                  <a:srgbClr val="001F60"/>
                </a:solidFill>
                <a:latin typeface="Montserrat" pitchFamily="2" charset="77"/>
              </a:rPr>
              <a:t>trial</a:t>
            </a:r>
          </a:p>
        </p:txBody>
      </p:sp>
      <p:sp>
        <p:nvSpPr>
          <p:cNvPr id="3" name="TextBox 2">
            <a:extLst>
              <a:ext uri="{FF2B5EF4-FFF2-40B4-BE49-F238E27FC236}">
                <a16:creationId xmlns:a16="http://schemas.microsoft.com/office/drawing/2014/main" id="{111BFDFA-3BF8-087E-929C-5403A1B9E5A0}"/>
              </a:ext>
            </a:extLst>
          </p:cNvPr>
          <p:cNvSpPr txBox="1"/>
          <p:nvPr/>
        </p:nvSpPr>
        <p:spPr>
          <a:xfrm>
            <a:off x="4444409" y="6336853"/>
            <a:ext cx="4232269" cy="461665"/>
          </a:xfrm>
          <a:prstGeom prst="rect">
            <a:avLst/>
          </a:prstGeom>
          <a:noFill/>
        </p:spPr>
        <p:txBody>
          <a:bodyPr wrap="square" rtlCol="0">
            <a:spAutoFit/>
          </a:bodyPr>
          <a:lstStyle/>
          <a:p>
            <a:r>
              <a:rPr lang="en-US" sz="2400" dirty="0">
                <a:solidFill>
                  <a:schemeClr val="bg1"/>
                </a:solidFill>
              </a:rPr>
              <a:t>LBCT Presented at AHA 2022</a:t>
            </a:r>
          </a:p>
        </p:txBody>
      </p:sp>
      <p:pic>
        <p:nvPicPr>
          <p:cNvPr id="5" name="Picture 4">
            <a:extLst>
              <a:ext uri="{FF2B5EF4-FFF2-40B4-BE49-F238E27FC236}">
                <a16:creationId xmlns:a16="http://schemas.microsoft.com/office/drawing/2014/main" id="{ED2E83F0-9ACF-BE50-AF09-C7A80ED88CA2}"/>
              </a:ext>
            </a:extLst>
          </p:cNvPr>
          <p:cNvPicPr>
            <a:picLocks noChangeAspect="1"/>
          </p:cNvPicPr>
          <p:nvPr/>
        </p:nvPicPr>
        <p:blipFill rotWithShape="1">
          <a:blip r:embed="rId2"/>
          <a:srcRect l="9899" t="4568" r="1229" b="17792"/>
          <a:stretch/>
        </p:blipFill>
        <p:spPr>
          <a:xfrm>
            <a:off x="5071294" y="385213"/>
            <a:ext cx="6682091" cy="3125786"/>
          </a:xfrm>
          <a:prstGeom prst="rect">
            <a:avLst/>
          </a:prstGeom>
        </p:spPr>
      </p:pic>
      <p:pic>
        <p:nvPicPr>
          <p:cNvPr id="6" name="Picture 5">
            <a:extLst>
              <a:ext uri="{FF2B5EF4-FFF2-40B4-BE49-F238E27FC236}">
                <a16:creationId xmlns:a16="http://schemas.microsoft.com/office/drawing/2014/main" id="{B8582241-4425-979A-3054-A2C87055C6FA}"/>
              </a:ext>
            </a:extLst>
          </p:cNvPr>
          <p:cNvPicPr>
            <a:picLocks noChangeAspect="1"/>
          </p:cNvPicPr>
          <p:nvPr/>
        </p:nvPicPr>
        <p:blipFill rotWithShape="1">
          <a:blip r:embed="rId3"/>
          <a:srcRect t="12676"/>
          <a:stretch/>
        </p:blipFill>
        <p:spPr>
          <a:xfrm>
            <a:off x="5724292" y="3616218"/>
            <a:ext cx="5774418" cy="3125787"/>
          </a:xfrm>
          <a:prstGeom prst="rect">
            <a:avLst/>
          </a:prstGeom>
        </p:spPr>
      </p:pic>
      <p:sp>
        <p:nvSpPr>
          <p:cNvPr id="8" name="TextBox 7">
            <a:extLst>
              <a:ext uri="{FF2B5EF4-FFF2-40B4-BE49-F238E27FC236}">
                <a16:creationId xmlns:a16="http://schemas.microsoft.com/office/drawing/2014/main" id="{2C565C74-690C-3391-82C8-6894559BE158}"/>
              </a:ext>
            </a:extLst>
          </p:cNvPr>
          <p:cNvSpPr txBox="1"/>
          <p:nvPr/>
        </p:nvSpPr>
        <p:spPr>
          <a:xfrm>
            <a:off x="525965" y="6288852"/>
            <a:ext cx="6096000" cy="261610"/>
          </a:xfrm>
          <a:prstGeom prst="rect">
            <a:avLst/>
          </a:prstGeom>
          <a:noFill/>
        </p:spPr>
        <p:txBody>
          <a:bodyPr wrap="square">
            <a:spAutoFit/>
          </a:bodyPr>
          <a:lstStyle/>
          <a:p>
            <a:r>
              <a:rPr lang="en-US" sz="1100" dirty="0">
                <a:solidFill>
                  <a:srgbClr val="001F60"/>
                </a:solidFill>
                <a:latin typeface="Roboto" panose="02000000000000000000" pitchFamily="2" charset="0"/>
                <a:ea typeface="Roboto" panose="02000000000000000000" pitchFamily="2" charset="0"/>
                <a:cs typeface="Roboto" panose="02000000000000000000" pitchFamily="2" charset="0"/>
              </a:rPr>
              <a:t>Douglas et al. JAMA </a:t>
            </a:r>
            <a:r>
              <a:rPr lang="en-US" sz="1100" dirty="0" err="1">
                <a:solidFill>
                  <a:srgbClr val="001F60"/>
                </a:solidFill>
                <a:latin typeface="Roboto" panose="02000000000000000000" pitchFamily="2" charset="0"/>
                <a:ea typeface="Roboto" panose="02000000000000000000" pitchFamily="2" charset="0"/>
                <a:cs typeface="Roboto" panose="02000000000000000000" pitchFamily="2" charset="0"/>
              </a:rPr>
              <a:t>Cardiol</a:t>
            </a:r>
            <a:r>
              <a:rPr lang="en-US" sz="1100" dirty="0">
                <a:solidFill>
                  <a:srgbClr val="001F60"/>
                </a:solidFill>
                <a:latin typeface="Roboto" panose="02000000000000000000" pitchFamily="2" charset="0"/>
                <a:ea typeface="Roboto" panose="02000000000000000000" pitchFamily="2" charset="0"/>
                <a:cs typeface="Roboto" panose="02000000000000000000" pitchFamily="2" charset="0"/>
              </a:rPr>
              <a:t>. 2023;8(10):904-914.</a:t>
            </a:r>
          </a:p>
        </p:txBody>
      </p:sp>
    </p:spTree>
    <p:extLst>
      <p:ext uri="{BB962C8B-B14F-4D97-AF65-F5344CB8AC3E}">
        <p14:creationId xmlns:p14="http://schemas.microsoft.com/office/powerpoint/2010/main" val="305698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ie chart&#10;&#10;AI-generated content may be incorrect.">
            <a:extLst>
              <a:ext uri="{FF2B5EF4-FFF2-40B4-BE49-F238E27FC236}">
                <a16:creationId xmlns:a16="http://schemas.microsoft.com/office/drawing/2014/main" id="{8B776FDC-688F-7CD0-9BBB-797BB2401120}"/>
              </a:ext>
            </a:extLst>
          </p:cNvPr>
          <p:cNvPicPr>
            <a:picLocks noChangeAspect="1"/>
          </p:cNvPicPr>
          <p:nvPr/>
        </p:nvPicPr>
        <p:blipFill>
          <a:blip r:embed="rId3"/>
          <a:stretch>
            <a:fillRect/>
          </a:stretch>
        </p:blipFill>
        <p:spPr>
          <a:xfrm>
            <a:off x="1596098" y="324986"/>
            <a:ext cx="8999804" cy="6208028"/>
          </a:xfrm>
          <a:prstGeom prst="rect">
            <a:avLst/>
          </a:prstGeom>
        </p:spPr>
      </p:pic>
    </p:spTree>
    <p:extLst>
      <p:ext uri="{BB962C8B-B14F-4D97-AF65-F5344CB8AC3E}">
        <p14:creationId xmlns:p14="http://schemas.microsoft.com/office/powerpoint/2010/main" val="2547328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dirty="0">
                <a:solidFill>
                  <a:srgbClr val="002060"/>
                </a:solidFill>
                <a:effectLst/>
                <a:latin typeface="Montserrat" pitchFamily="2" charset="77"/>
              </a:rPr>
              <a:t>Recall guideline recommendations for CCTA vs. functional testing in stable chest pain.</a:t>
            </a:r>
          </a:p>
          <a:p>
            <a:pPr marL="342900" indent="-342900">
              <a:lnSpc>
                <a:spcPct val="150000"/>
              </a:lnSpc>
              <a:buAutoNum type="arabicPeriod"/>
            </a:pPr>
            <a:r>
              <a:rPr lang="en-US" sz="1600" b="1" dirty="0">
                <a:solidFill>
                  <a:srgbClr val="002060"/>
                </a:solidFill>
                <a:latin typeface="Montserrat" pitchFamily="2" charset="77"/>
              </a:rPr>
              <a:t>Understand traditional (current) methods of assessing plaque burden. </a:t>
            </a:r>
          </a:p>
          <a:p>
            <a:pPr marL="342900" indent="-342900">
              <a:lnSpc>
                <a:spcPct val="150000"/>
              </a:lnSpc>
              <a:buAutoNum type="arabicPeriod"/>
            </a:pPr>
            <a:r>
              <a:rPr lang="en-US" sz="1600" dirty="0">
                <a:solidFill>
                  <a:srgbClr val="002060"/>
                </a:solidFill>
                <a:effectLst/>
                <a:latin typeface="Montserrat" pitchFamily="2" charset="77"/>
              </a:rPr>
              <a:t>Discuss the impact of plaque burden for ASCVD risk and prognosis.</a:t>
            </a:r>
          </a:p>
          <a:p>
            <a:pPr marL="342900" indent="-342900">
              <a:lnSpc>
                <a:spcPct val="150000"/>
              </a:lnSpc>
              <a:buFont typeface="Arial" panose="020B0604020202020204" pitchFamily="34" charset="0"/>
              <a:buAutoNum type="arabicPeriod"/>
            </a:pPr>
            <a:r>
              <a:rPr lang="en-US" sz="1600" dirty="0">
                <a:solidFill>
                  <a:srgbClr val="002060"/>
                </a:solidFill>
                <a:effectLst/>
                <a:latin typeface="Montserrat" pitchFamily="2" charset="77"/>
              </a:rPr>
              <a:t>Analyze plaque burden and apply to patient care. </a:t>
            </a:r>
          </a:p>
          <a:p>
            <a:pPr marL="342900" indent="-342900">
              <a:lnSpc>
                <a:spcPct val="150000"/>
              </a:lnSpc>
              <a:buAutoNum type="arabicPeriod"/>
            </a:pPr>
            <a:r>
              <a:rPr lang="en-US" sz="1600" dirty="0">
                <a:solidFill>
                  <a:srgbClr val="002060"/>
                </a:solidFill>
                <a:latin typeface="Montserrat" pitchFamily="2" charset="77"/>
              </a:rPr>
              <a:t>Quantitative plaque assessment and challenges in clinical practice.</a:t>
            </a:r>
            <a:endParaRPr lang="en-US" sz="1600" dirty="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Outline and learning objectives</a:t>
            </a:r>
          </a:p>
        </p:txBody>
      </p:sp>
      <p:sp>
        <p:nvSpPr>
          <p:cNvPr id="2" name="Rectangle 6">
            <a:extLst>
              <a:ext uri="{FF2B5EF4-FFF2-40B4-BE49-F238E27FC236}">
                <a16:creationId xmlns:a16="http://schemas.microsoft.com/office/drawing/2014/main" id="{41C3826D-815F-269E-BC42-6349ECF6D4F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0B07FFCD-3409-64C7-77AC-C8C720B7B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98CF894F-F151-26C1-48CA-90DB9D67DFE4}"/>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34AC49FE-3EF7-5F41-CBFD-527989BDB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AB4BEB22-0252-24E0-6C10-4201596335BE}"/>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5F0F9117-92DA-C551-FC88-1CD5634A0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9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150000"/>
              </a:lnSpc>
              <a:buNone/>
            </a:pPr>
            <a:r>
              <a:rPr lang="en-US" sz="1900" b="1">
                <a:solidFill>
                  <a:srgbClr val="002060"/>
                </a:solidFill>
                <a:latin typeface="Montserrat" pitchFamily="2" charset="77"/>
              </a:rPr>
              <a:t>Medications:  </a:t>
            </a:r>
          </a:p>
          <a:p>
            <a:pPr marL="0" indent="0">
              <a:lnSpc>
                <a:spcPct val="150000"/>
              </a:lnSpc>
              <a:buNone/>
            </a:pPr>
            <a:r>
              <a:rPr lang="en-US" sz="1900">
                <a:solidFill>
                  <a:srgbClr val="002060"/>
                </a:solidFill>
                <a:latin typeface="Montserrat" pitchFamily="2" charset="77"/>
              </a:rPr>
              <a:t>amlodipine 5 mg daily</a:t>
            </a:r>
          </a:p>
          <a:p>
            <a:pPr marL="0" indent="0">
              <a:lnSpc>
                <a:spcPct val="150000"/>
              </a:lnSpc>
              <a:buNone/>
            </a:pPr>
            <a:r>
              <a:rPr lang="en-US" sz="1900" b="1">
                <a:solidFill>
                  <a:srgbClr val="002060"/>
                </a:solidFill>
                <a:latin typeface="Montserrat" pitchFamily="2" charset="77"/>
              </a:rPr>
              <a:t>Lifestyle:</a:t>
            </a:r>
          </a:p>
          <a:p>
            <a:pPr marL="0" indent="0">
              <a:lnSpc>
                <a:spcPct val="150000"/>
              </a:lnSpc>
              <a:buNone/>
            </a:pPr>
            <a:r>
              <a:rPr lang="en-US" sz="1900">
                <a:solidFill>
                  <a:srgbClr val="002060"/>
                </a:solidFill>
                <a:latin typeface="Montserrat" pitchFamily="2" charset="77"/>
              </a:rPr>
              <a:t>Works as a teacher, no regular physical activity, quit smoking 15 years ago </a:t>
            </a:r>
          </a:p>
          <a:p>
            <a:pPr marL="0" indent="0">
              <a:lnSpc>
                <a:spcPct val="150000"/>
              </a:lnSpc>
              <a:buNone/>
            </a:pPr>
            <a:r>
              <a:rPr lang="en-US" sz="1900" b="1">
                <a:solidFill>
                  <a:srgbClr val="002060"/>
                </a:solidFill>
                <a:latin typeface="Montserrat" pitchFamily="2" charset="77"/>
              </a:rPr>
              <a:t>Exam:  </a:t>
            </a:r>
          </a:p>
          <a:p>
            <a:pPr marL="0" indent="0">
              <a:lnSpc>
                <a:spcPct val="150000"/>
              </a:lnSpc>
              <a:buNone/>
            </a:pPr>
            <a:r>
              <a:rPr lang="en-US" sz="1900">
                <a:solidFill>
                  <a:srgbClr val="002060"/>
                </a:solidFill>
                <a:latin typeface="Montserrat" pitchFamily="2" charset="77"/>
              </a:rPr>
              <a:t>HR 68 bpm, BP 136/74 mmHg, BMI 31 Kg/m</a:t>
            </a:r>
            <a:r>
              <a:rPr lang="en-US" sz="1900" baseline="30000">
                <a:solidFill>
                  <a:srgbClr val="002060"/>
                </a:solidFill>
                <a:latin typeface="Montserrat" pitchFamily="2" charset="77"/>
              </a:rPr>
              <a:t>2</a:t>
            </a:r>
            <a:r>
              <a:rPr lang="en-US" sz="1900">
                <a:solidFill>
                  <a:srgbClr val="002060"/>
                </a:solidFill>
                <a:latin typeface="Montserrat" pitchFamily="2" charset="77"/>
              </a:rPr>
              <a:t> </a:t>
            </a:r>
          </a:p>
          <a:p>
            <a:pPr marL="0" indent="0">
              <a:lnSpc>
                <a:spcPct val="150000"/>
              </a:lnSpc>
              <a:buNone/>
            </a:pPr>
            <a:r>
              <a:rPr lang="en-US" sz="1900">
                <a:solidFill>
                  <a:srgbClr val="002060"/>
                </a:solidFill>
                <a:latin typeface="Montserrat" pitchFamily="2" charset="77"/>
              </a:rPr>
              <a:t>Normal cardiac, pulmonary, and vascular exam </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2800" b="1">
                <a:solidFill>
                  <a:srgbClr val="002060"/>
                </a:solidFill>
                <a:latin typeface="Montserrat" pitchFamily="2" charset="77"/>
              </a:rPr>
              <a:t>57-year-old woman with chest pain and no known CAD</a:t>
            </a:r>
          </a:p>
        </p:txBody>
      </p:sp>
      <p:sp>
        <p:nvSpPr>
          <p:cNvPr id="13" name="Rectangle 6">
            <a:extLst>
              <a:ext uri="{FF2B5EF4-FFF2-40B4-BE49-F238E27FC236}">
                <a16:creationId xmlns:a16="http://schemas.microsoft.com/office/drawing/2014/main" id="{99407A43-06FA-036D-AAF5-4AE4747FE14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7" descr="HMS_Affiliate_NEW_8.png">
            <a:extLst>
              <a:ext uri="{FF2B5EF4-FFF2-40B4-BE49-F238E27FC236}">
                <a16:creationId xmlns:a16="http://schemas.microsoft.com/office/drawing/2014/main" id="{7FC50D12-B4B3-1C6A-90E3-297BB8388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5" name="Rectangle 8">
            <a:extLst>
              <a:ext uri="{FF2B5EF4-FFF2-40B4-BE49-F238E27FC236}">
                <a16:creationId xmlns:a16="http://schemas.microsoft.com/office/drawing/2014/main" id="{5C02C5D4-C3D0-5D33-2926-0350C723C5EF}"/>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9" descr="BH_BWH.png">
            <a:extLst>
              <a:ext uri="{FF2B5EF4-FFF2-40B4-BE49-F238E27FC236}">
                <a16:creationId xmlns:a16="http://schemas.microsoft.com/office/drawing/2014/main" id="{C2BB27B0-BEBE-FFB1-FED2-582E800CB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7" name="Picture 12">
            <a:extLst>
              <a:ext uri="{FF2B5EF4-FFF2-40B4-BE49-F238E27FC236}">
                <a16:creationId xmlns:a16="http://schemas.microsoft.com/office/drawing/2014/main" id="{A3DD9085-EC64-309D-A08A-C09D7545B4E7}"/>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8" name="Picture 2" descr="Lead Interpreter-FT days job in Boston at Brigham and Women s Faulkner  Hospital | Lensa">
            <a:extLst>
              <a:ext uri="{FF2B5EF4-FFF2-40B4-BE49-F238E27FC236}">
                <a16:creationId xmlns:a16="http://schemas.microsoft.com/office/drawing/2014/main" id="{B7191B2F-8109-5A02-D664-4A1E77B3C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47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a:solidFill>
                  <a:srgbClr val="002060"/>
                </a:solidFill>
                <a:effectLst/>
                <a:latin typeface="Montserrat" pitchFamily="2" charset="77"/>
              </a:rPr>
              <a:t>SIS score – segment involvement score</a:t>
            </a:r>
          </a:p>
          <a:p>
            <a:pPr marL="342900" indent="-342900">
              <a:lnSpc>
                <a:spcPct val="150000"/>
              </a:lnSpc>
              <a:buAutoNum type="arabicPeriod"/>
            </a:pPr>
            <a:r>
              <a:rPr lang="en-US" sz="1600">
                <a:solidFill>
                  <a:srgbClr val="002060"/>
                </a:solidFill>
                <a:latin typeface="Montserrat" pitchFamily="2" charset="77"/>
              </a:rPr>
              <a:t>CAC</a:t>
            </a:r>
          </a:p>
          <a:p>
            <a:pPr marL="342900" indent="-342900">
              <a:lnSpc>
                <a:spcPct val="150000"/>
              </a:lnSpc>
              <a:buAutoNum type="arabicPeriod"/>
            </a:pPr>
            <a:r>
              <a:rPr lang="en-US" sz="1600">
                <a:solidFill>
                  <a:srgbClr val="002060"/>
                </a:solidFill>
                <a:effectLst/>
                <a:latin typeface="Montserrat" pitchFamily="2" charset="77"/>
              </a:rPr>
              <a:t>Visual assessment</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How is plaque burden assessed?</a:t>
            </a:r>
          </a:p>
        </p:txBody>
      </p:sp>
      <p:sp>
        <p:nvSpPr>
          <p:cNvPr id="3" name="Rectangle 6">
            <a:extLst>
              <a:ext uri="{FF2B5EF4-FFF2-40B4-BE49-F238E27FC236}">
                <a16:creationId xmlns:a16="http://schemas.microsoft.com/office/drawing/2014/main" id="{775CE068-F455-5021-B494-51B801D0F69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7" descr="HMS_Affiliate_NEW_8.png">
            <a:extLst>
              <a:ext uri="{FF2B5EF4-FFF2-40B4-BE49-F238E27FC236}">
                <a16:creationId xmlns:a16="http://schemas.microsoft.com/office/drawing/2014/main" id="{A3B667EC-7812-7468-0EE8-2A8843BE0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52EA84F0-21C7-5D19-E6E4-E83D5D04687D}"/>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9" descr="BH_BWH.png">
            <a:extLst>
              <a:ext uri="{FF2B5EF4-FFF2-40B4-BE49-F238E27FC236}">
                <a16:creationId xmlns:a16="http://schemas.microsoft.com/office/drawing/2014/main" id="{42AF161B-37AC-1AB0-BDC8-65837513F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4" name="Picture 12">
            <a:extLst>
              <a:ext uri="{FF2B5EF4-FFF2-40B4-BE49-F238E27FC236}">
                <a16:creationId xmlns:a16="http://schemas.microsoft.com/office/drawing/2014/main" id="{ED3FF363-059B-C067-3FD6-53DDF12BB15D}"/>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5" name="Picture 2" descr="Lead Interpreter-FT days job in Boston at Brigham and Women s Faulkner  Hospital | Lensa">
            <a:extLst>
              <a:ext uri="{FF2B5EF4-FFF2-40B4-BE49-F238E27FC236}">
                <a16:creationId xmlns:a16="http://schemas.microsoft.com/office/drawing/2014/main" id="{A5FC374A-A26D-2213-A28F-7299B50F52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77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Segment involvement score</a:t>
            </a:r>
          </a:p>
        </p:txBody>
      </p:sp>
      <p:pic>
        <p:nvPicPr>
          <p:cNvPr id="11" name="Picture 10" descr="Diagram&#10;&#10;Description automatically generated">
            <a:extLst>
              <a:ext uri="{FF2B5EF4-FFF2-40B4-BE49-F238E27FC236}">
                <a16:creationId xmlns:a16="http://schemas.microsoft.com/office/drawing/2014/main" id="{53ED571C-2AC7-A0AA-2A38-4C8BFC0567AD}"/>
              </a:ext>
            </a:extLst>
          </p:cNvPr>
          <p:cNvPicPr>
            <a:picLocks noChangeAspect="1"/>
          </p:cNvPicPr>
          <p:nvPr/>
        </p:nvPicPr>
        <p:blipFill>
          <a:blip r:embed="rId3"/>
          <a:stretch>
            <a:fillRect/>
          </a:stretch>
        </p:blipFill>
        <p:spPr>
          <a:xfrm>
            <a:off x="838200" y="1690688"/>
            <a:ext cx="4814526" cy="3881249"/>
          </a:xfrm>
          <a:prstGeom prst="rect">
            <a:avLst/>
          </a:prstGeom>
        </p:spPr>
      </p:pic>
      <p:sp>
        <p:nvSpPr>
          <p:cNvPr id="13" name="Rectangle 12">
            <a:extLst>
              <a:ext uri="{FF2B5EF4-FFF2-40B4-BE49-F238E27FC236}">
                <a16:creationId xmlns:a16="http://schemas.microsoft.com/office/drawing/2014/main" id="{64F03F9A-CB95-4B72-C3AA-0F4674843C74}"/>
              </a:ext>
            </a:extLst>
          </p:cNvPr>
          <p:cNvSpPr/>
          <p:nvPr/>
        </p:nvSpPr>
        <p:spPr>
          <a:xfrm>
            <a:off x="2991294" y="1516912"/>
            <a:ext cx="1516912" cy="62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F0A126-70E4-7A12-CDBF-9524ECF473E0}"/>
              </a:ext>
            </a:extLst>
          </p:cNvPr>
          <p:cNvSpPr/>
          <p:nvPr/>
        </p:nvSpPr>
        <p:spPr>
          <a:xfrm>
            <a:off x="3245463" y="1618199"/>
            <a:ext cx="1516912" cy="62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9862AD-E140-92EF-8F5D-E3F1F2ECBB00}"/>
              </a:ext>
            </a:extLst>
          </p:cNvPr>
          <p:cNvSpPr txBox="1"/>
          <p:nvPr/>
        </p:nvSpPr>
        <p:spPr>
          <a:xfrm>
            <a:off x="7380815" y="5563724"/>
            <a:ext cx="4872681" cy="276999"/>
          </a:xfrm>
          <a:prstGeom prst="rect">
            <a:avLst/>
          </a:prstGeom>
          <a:noFill/>
        </p:spPr>
        <p:txBody>
          <a:bodyPr wrap="square" rtlCol="0">
            <a:spAutoFit/>
          </a:bodyPr>
          <a:lstStyle/>
          <a:p>
            <a:r>
              <a:rPr lang="en-US" sz="1200">
                <a:solidFill>
                  <a:srgbClr val="002060"/>
                </a:solidFill>
                <a:latin typeface="Roboto" panose="02000000000000000000" pitchFamily="2" charset="0"/>
                <a:ea typeface="Roboto" panose="02000000000000000000" pitchFamily="2" charset="0"/>
              </a:rPr>
              <a:t>Ayoub et al. J Cardiovasc </a:t>
            </a:r>
            <a:r>
              <a:rPr lang="en-US" sz="1200" err="1">
                <a:solidFill>
                  <a:srgbClr val="002060"/>
                </a:solidFill>
                <a:latin typeface="Roboto" panose="02000000000000000000" pitchFamily="2" charset="0"/>
                <a:ea typeface="Roboto" panose="02000000000000000000" pitchFamily="2" charset="0"/>
              </a:rPr>
              <a:t>Comput</a:t>
            </a:r>
            <a:r>
              <a:rPr lang="en-US" sz="1200">
                <a:solidFill>
                  <a:srgbClr val="002060"/>
                </a:solidFill>
                <a:latin typeface="Roboto" panose="02000000000000000000" pitchFamily="2" charset="0"/>
                <a:ea typeface="Roboto" panose="02000000000000000000" pitchFamily="2" charset="0"/>
              </a:rPr>
              <a:t> </a:t>
            </a:r>
            <a:r>
              <a:rPr lang="en-US" sz="1200" err="1">
                <a:solidFill>
                  <a:srgbClr val="002060"/>
                </a:solidFill>
                <a:latin typeface="Roboto" panose="02000000000000000000" pitchFamily="2" charset="0"/>
                <a:ea typeface="Roboto" panose="02000000000000000000" pitchFamily="2" charset="0"/>
              </a:rPr>
              <a:t>Tomogr</a:t>
            </a:r>
            <a:r>
              <a:rPr lang="en-US" sz="1200">
                <a:solidFill>
                  <a:srgbClr val="002060"/>
                </a:solidFill>
                <a:latin typeface="Roboto" panose="02000000000000000000" pitchFamily="2" charset="0"/>
                <a:ea typeface="Roboto" panose="02000000000000000000" pitchFamily="2" charset="0"/>
              </a:rPr>
              <a:t> 2017;11:258-267.</a:t>
            </a:r>
          </a:p>
        </p:txBody>
      </p:sp>
      <p:sp>
        <p:nvSpPr>
          <p:cNvPr id="16" name="Rectangle 6">
            <a:extLst>
              <a:ext uri="{FF2B5EF4-FFF2-40B4-BE49-F238E27FC236}">
                <a16:creationId xmlns:a16="http://schemas.microsoft.com/office/drawing/2014/main" id="{DAB30702-AA3B-BE8F-06D8-4FE3442A9A20}"/>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7" descr="HMS_Affiliate_NEW_8.png">
            <a:extLst>
              <a:ext uri="{FF2B5EF4-FFF2-40B4-BE49-F238E27FC236}">
                <a16:creationId xmlns:a16="http://schemas.microsoft.com/office/drawing/2014/main" id="{94A2B565-4AD7-BCEE-141A-9C15A2B4C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8" name="Rectangle 8">
            <a:extLst>
              <a:ext uri="{FF2B5EF4-FFF2-40B4-BE49-F238E27FC236}">
                <a16:creationId xmlns:a16="http://schemas.microsoft.com/office/drawing/2014/main" id="{EF1707E8-FFEF-13B1-EEB3-065E0889F721}"/>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9" descr="BH_BWH.png">
            <a:extLst>
              <a:ext uri="{FF2B5EF4-FFF2-40B4-BE49-F238E27FC236}">
                <a16:creationId xmlns:a16="http://schemas.microsoft.com/office/drawing/2014/main" id="{3D78F9DB-575C-DF32-6262-FD7A5214C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20" name="Picture 12">
            <a:extLst>
              <a:ext uri="{FF2B5EF4-FFF2-40B4-BE49-F238E27FC236}">
                <a16:creationId xmlns:a16="http://schemas.microsoft.com/office/drawing/2014/main" id="{9944E77A-123D-AD6D-C576-52D78F9A3208}"/>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21" name="Picture 2" descr="Lead Interpreter-FT days job in Boston at Brigham and Women s Faulkner  Hospital | Lensa">
            <a:extLst>
              <a:ext uri="{FF2B5EF4-FFF2-40B4-BE49-F238E27FC236}">
                <a16:creationId xmlns:a16="http://schemas.microsoft.com/office/drawing/2014/main" id="{0C79AFFD-5AC7-730F-23B8-DC92455291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73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person's chest&#10;&#10;Description automatically generated with low confidence">
            <a:extLst>
              <a:ext uri="{FF2B5EF4-FFF2-40B4-BE49-F238E27FC236}">
                <a16:creationId xmlns:a16="http://schemas.microsoft.com/office/drawing/2014/main" id="{D8F767CF-18C2-3343-7453-C85BDA4D6282}"/>
              </a:ext>
            </a:extLst>
          </p:cNvPr>
          <p:cNvPicPr>
            <a:picLocks noChangeAspect="1"/>
          </p:cNvPicPr>
          <p:nvPr/>
        </p:nvPicPr>
        <p:blipFill rotWithShape="1">
          <a:blip r:embed="rId3"/>
          <a:srcRect l="31277" r="6839"/>
          <a:stretch/>
        </p:blipFill>
        <p:spPr>
          <a:xfrm>
            <a:off x="2" y="10"/>
            <a:ext cx="4063593" cy="6857990"/>
          </a:xfrm>
          <a:prstGeom prst="rect">
            <a:avLst/>
          </a:prstGeom>
        </p:spPr>
      </p:pic>
      <p:pic>
        <p:nvPicPr>
          <p:cNvPr id="5" name="Picture 4" descr="A close-up of a cracked surface&#10;&#10;Description automatically generated with low confidence">
            <a:extLst>
              <a:ext uri="{FF2B5EF4-FFF2-40B4-BE49-F238E27FC236}">
                <a16:creationId xmlns:a16="http://schemas.microsoft.com/office/drawing/2014/main" id="{50C42036-8A5D-7C25-C173-A77FCB0BD52B}"/>
              </a:ext>
            </a:extLst>
          </p:cNvPr>
          <p:cNvPicPr>
            <a:picLocks noChangeAspect="1"/>
          </p:cNvPicPr>
          <p:nvPr/>
        </p:nvPicPr>
        <p:blipFill rotWithShape="1">
          <a:blip r:embed="rId4"/>
          <a:srcRect l="9041" r="18032"/>
          <a:stretch/>
        </p:blipFill>
        <p:spPr>
          <a:xfrm>
            <a:off x="4064204" y="10"/>
            <a:ext cx="4063593" cy="6857990"/>
          </a:xfrm>
          <a:prstGeom prst="rect">
            <a:avLst/>
          </a:prstGeom>
        </p:spPr>
      </p:pic>
      <p:pic>
        <p:nvPicPr>
          <p:cNvPr id="7" name="Picture 6" descr="A close-up of a person's eye&#10;&#10;Description automatically generated with low confidence">
            <a:extLst>
              <a:ext uri="{FF2B5EF4-FFF2-40B4-BE49-F238E27FC236}">
                <a16:creationId xmlns:a16="http://schemas.microsoft.com/office/drawing/2014/main" id="{DF5C38BD-CF0E-5D05-3DCC-68016750C7AD}"/>
              </a:ext>
            </a:extLst>
          </p:cNvPr>
          <p:cNvPicPr>
            <a:picLocks noChangeAspect="1"/>
          </p:cNvPicPr>
          <p:nvPr/>
        </p:nvPicPr>
        <p:blipFill rotWithShape="1">
          <a:blip r:embed="rId5"/>
          <a:srcRect l="10604" r="6524"/>
          <a:stretch/>
        </p:blipFill>
        <p:spPr>
          <a:xfrm>
            <a:off x="8127795" y="10"/>
            <a:ext cx="4064205" cy="6857990"/>
          </a:xfrm>
          <a:prstGeom prst="rect">
            <a:avLst/>
          </a:prstGeom>
        </p:spPr>
      </p:pic>
      <p:sp>
        <p:nvSpPr>
          <p:cNvPr id="14" name="Retângulo Arredondado em um Canto Diagonal 24">
            <a:extLst>
              <a:ext uri="{FF2B5EF4-FFF2-40B4-BE49-F238E27FC236}">
                <a16:creationId xmlns:a16="http://schemas.microsoft.com/office/drawing/2014/main" id="{143D1822-7829-810A-0E8A-28760B181B54}"/>
              </a:ext>
            </a:extLst>
          </p:cNvPr>
          <p:cNvSpPr/>
          <p:nvPr/>
        </p:nvSpPr>
        <p:spPr>
          <a:xfrm>
            <a:off x="1062360" y="511199"/>
            <a:ext cx="1938875" cy="51254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Montserrat" pitchFamily="2" charset="77"/>
                <a:ea typeface="Calibri"/>
                <a:cs typeface="Calibri"/>
                <a:sym typeface="Calibri"/>
              </a:rPr>
              <a:t>No CAC</a:t>
            </a:r>
            <a:endParaRPr lang="en-US" sz="2100" b="1">
              <a:solidFill>
                <a:schemeClr val="tx1"/>
              </a:solidFill>
              <a:latin typeface="Montserrat" pitchFamily="2" charset="77"/>
            </a:endParaRPr>
          </a:p>
        </p:txBody>
      </p:sp>
      <p:sp>
        <p:nvSpPr>
          <p:cNvPr id="15" name="Retângulo Arredondado em um Canto Diagonal 24">
            <a:extLst>
              <a:ext uri="{FF2B5EF4-FFF2-40B4-BE49-F238E27FC236}">
                <a16:creationId xmlns:a16="http://schemas.microsoft.com/office/drawing/2014/main" id="{D60B0160-1BAC-EC2A-C762-D08680C28B08}"/>
              </a:ext>
            </a:extLst>
          </p:cNvPr>
          <p:cNvSpPr/>
          <p:nvPr/>
        </p:nvSpPr>
        <p:spPr>
          <a:xfrm>
            <a:off x="4938375" y="511199"/>
            <a:ext cx="2315249" cy="51254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Montserrat" pitchFamily="2" charset="77"/>
                <a:ea typeface="Calibri"/>
                <a:cs typeface="Calibri"/>
                <a:sym typeface="Calibri"/>
              </a:rPr>
              <a:t>Mild: 1-100 AU</a:t>
            </a:r>
            <a:endParaRPr lang="en-US" sz="2100" b="1">
              <a:solidFill>
                <a:schemeClr val="tx1"/>
              </a:solidFill>
              <a:latin typeface="Montserrat" pitchFamily="2" charset="77"/>
            </a:endParaRPr>
          </a:p>
        </p:txBody>
      </p:sp>
      <p:sp>
        <p:nvSpPr>
          <p:cNvPr id="16" name="Retângulo Arredondado em um Canto Diagonal 24">
            <a:extLst>
              <a:ext uri="{FF2B5EF4-FFF2-40B4-BE49-F238E27FC236}">
                <a16:creationId xmlns:a16="http://schemas.microsoft.com/office/drawing/2014/main" id="{328266C2-3227-1F87-9F9C-FADE5AA7CD47}"/>
              </a:ext>
            </a:extLst>
          </p:cNvPr>
          <p:cNvSpPr/>
          <p:nvPr/>
        </p:nvSpPr>
        <p:spPr>
          <a:xfrm>
            <a:off x="8480258" y="511199"/>
            <a:ext cx="3359889" cy="51254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Montserrat" pitchFamily="2" charset="77"/>
                <a:ea typeface="Calibri"/>
                <a:cs typeface="Calibri"/>
                <a:sym typeface="Calibri"/>
              </a:rPr>
              <a:t>Moderate:  101-300 AU</a:t>
            </a:r>
            <a:endParaRPr lang="en-US" sz="2100" b="1">
              <a:solidFill>
                <a:schemeClr val="tx1"/>
              </a:solidFill>
              <a:latin typeface="Montserrat" pitchFamily="2" charset="77"/>
            </a:endParaRPr>
          </a:p>
        </p:txBody>
      </p:sp>
    </p:spTree>
    <p:extLst>
      <p:ext uri="{BB962C8B-B14F-4D97-AF65-F5344CB8AC3E}">
        <p14:creationId xmlns:p14="http://schemas.microsoft.com/office/powerpoint/2010/main" val="2399244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a:extLst>
              <a:ext uri="{FF2B5EF4-FFF2-40B4-BE49-F238E27FC236}">
                <a16:creationId xmlns:a16="http://schemas.microsoft.com/office/drawing/2014/main" id="{044E1015-955C-E3DD-47D0-CCCF65D60179}"/>
              </a:ext>
            </a:extLst>
          </p:cNvPr>
          <p:cNvPicPr>
            <a:picLocks noChangeAspect="1"/>
          </p:cNvPicPr>
          <p:nvPr/>
        </p:nvPicPr>
        <p:blipFill>
          <a:blip r:embed="rId2"/>
          <a:stretch>
            <a:fillRect/>
          </a:stretch>
        </p:blipFill>
        <p:spPr>
          <a:xfrm>
            <a:off x="3775" y="-10"/>
            <a:ext cx="5956041" cy="6858000"/>
          </a:xfrm>
          <a:prstGeom prst="rect">
            <a:avLst/>
          </a:prstGeom>
        </p:spPr>
      </p:pic>
      <p:sp>
        <p:nvSpPr>
          <p:cNvPr id="10" name="Retângulo Arredondado em um Canto Diagonal 24">
            <a:extLst>
              <a:ext uri="{FF2B5EF4-FFF2-40B4-BE49-F238E27FC236}">
                <a16:creationId xmlns:a16="http://schemas.microsoft.com/office/drawing/2014/main" id="{A21068AB-8390-F448-7C64-EC6964221E3B}"/>
              </a:ext>
            </a:extLst>
          </p:cNvPr>
          <p:cNvSpPr/>
          <p:nvPr/>
        </p:nvSpPr>
        <p:spPr>
          <a:xfrm>
            <a:off x="1385222" y="390698"/>
            <a:ext cx="3190873" cy="51254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Montserrat" pitchFamily="2" charset="77"/>
                <a:ea typeface="Calibri"/>
                <a:cs typeface="Calibri"/>
                <a:sym typeface="Calibri"/>
              </a:rPr>
              <a:t>Severe: 301-999 AU</a:t>
            </a:r>
            <a:endParaRPr lang="en-US" sz="2100" b="1">
              <a:solidFill>
                <a:schemeClr val="tx1"/>
              </a:solidFill>
              <a:latin typeface="Montserrat" pitchFamily="2" charset="77"/>
            </a:endParaRPr>
          </a:p>
        </p:txBody>
      </p:sp>
      <p:pic>
        <p:nvPicPr>
          <p:cNvPr id="13" name="Picture 12">
            <a:extLst>
              <a:ext uri="{FF2B5EF4-FFF2-40B4-BE49-F238E27FC236}">
                <a16:creationId xmlns:a16="http://schemas.microsoft.com/office/drawing/2014/main" id="{C54F7089-B494-26D8-3832-3F84CD07D5D5}"/>
              </a:ext>
            </a:extLst>
          </p:cNvPr>
          <p:cNvPicPr>
            <a:picLocks noChangeAspect="1"/>
          </p:cNvPicPr>
          <p:nvPr/>
        </p:nvPicPr>
        <p:blipFill>
          <a:blip r:embed="rId3"/>
          <a:stretch>
            <a:fillRect/>
          </a:stretch>
        </p:blipFill>
        <p:spPr>
          <a:xfrm>
            <a:off x="5957542" y="-20"/>
            <a:ext cx="6321490" cy="6858000"/>
          </a:xfrm>
          <a:prstGeom prst="rect">
            <a:avLst/>
          </a:prstGeom>
        </p:spPr>
      </p:pic>
      <p:sp>
        <p:nvSpPr>
          <p:cNvPr id="8" name="Retângulo Arredondado em um Canto Diagonal 24">
            <a:extLst>
              <a:ext uri="{FF2B5EF4-FFF2-40B4-BE49-F238E27FC236}">
                <a16:creationId xmlns:a16="http://schemas.microsoft.com/office/drawing/2014/main" id="{95986F01-E7D5-D0CD-94B4-69D4A4254049}"/>
              </a:ext>
            </a:extLst>
          </p:cNvPr>
          <p:cNvSpPr/>
          <p:nvPr/>
        </p:nvSpPr>
        <p:spPr>
          <a:xfrm>
            <a:off x="7817349" y="390698"/>
            <a:ext cx="3190873" cy="512546"/>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latin typeface="Montserrat" pitchFamily="2" charset="77"/>
                <a:ea typeface="Calibri"/>
                <a:cs typeface="Calibri"/>
                <a:sym typeface="Calibri"/>
              </a:rPr>
              <a:t>Extensive: &gt; 1000 AU</a:t>
            </a:r>
            <a:endParaRPr lang="en-US" sz="2100" b="1">
              <a:solidFill>
                <a:schemeClr val="tx1"/>
              </a:solidFill>
              <a:latin typeface="Montserrat" pitchFamily="2" charset="77"/>
            </a:endParaRPr>
          </a:p>
        </p:txBody>
      </p:sp>
    </p:spTree>
    <p:extLst>
      <p:ext uri="{BB962C8B-B14F-4D97-AF65-F5344CB8AC3E}">
        <p14:creationId xmlns:p14="http://schemas.microsoft.com/office/powerpoint/2010/main" val="1163700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EFE173C-8269-C6FD-19A3-1D4B666AEE19}"/>
              </a:ext>
            </a:extLst>
          </p:cNvPr>
          <p:cNvPicPr>
            <a:picLocks noChangeAspect="1"/>
          </p:cNvPicPr>
          <p:nvPr/>
        </p:nvPicPr>
        <p:blipFill>
          <a:blip r:embed="rId2"/>
          <a:stretch>
            <a:fillRect/>
          </a:stretch>
        </p:blipFill>
        <p:spPr>
          <a:xfrm>
            <a:off x="0" y="1537684"/>
            <a:ext cx="7772400" cy="5320316"/>
          </a:xfrm>
          <a:prstGeom prst="rect">
            <a:avLst/>
          </a:prstGeom>
        </p:spPr>
      </p:pic>
      <p:pic>
        <p:nvPicPr>
          <p:cNvPr id="5" name="Picture 4" descr="Table&#10;&#10;Description automatically generated">
            <a:extLst>
              <a:ext uri="{FF2B5EF4-FFF2-40B4-BE49-F238E27FC236}">
                <a16:creationId xmlns:a16="http://schemas.microsoft.com/office/drawing/2014/main" id="{96EDB556-4E1D-6F25-17FB-67194D226AB4}"/>
              </a:ext>
            </a:extLst>
          </p:cNvPr>
          <p:cNvPicPr>
            <a:picLocks noChangeAspect="1"/>
          </p:cNvPicPr>
          <p:nvPr/>
        </p:nvPicPr>
        <p:blipFill>
          <a:blip r:embed="rId3"/>
          <a:stretch>
            <a:fillRect/>
          </a:stretch>
        </p:blipFill>
        <p:spPr>
          <a:xfrm>
            <a:off x="6030097" y="4512678"/>
            <a:ext cx="6160379" cy="2345322"/>
          </a:xfrm>
          <a:prstGeom prst="rect">
            <a:avLst/>
          </a:prstGeom>
        </p:spPr>
      </p:pic>
      <p:sp>
        <p:nvSpPr>
          <p:cNvPr id="6" name="TextBox 5">
            <a:extLst>
              <a:ext uri="{FF2B5EF4-FFF2-40B4-BE49-F238E27FC236}">
                <a16:creationId xmlns:a16="http://schemas.microsoft.com/office/drawing/2014/main" id="{C4ED1488-BFC5-69C7-FC35-9279F215F26B}"/>
              </a:ext>
            </a:extLst>
          </p:cNvPr>
          <p:cNvSpPr txBox="1"/>
          <p:nvPr/>
        </p:nvSpPr>
        <p:spPr>
          <a:xfrm>
            <a:off x="9175427" y="4251068"/>
            <a:ext cx="3015049" cy="261610"/>
          </a:xfrm>
          <a:prstGeom prst="rect">
            <a:avLst/>
          </a:prstGeom>
          <a:solidFill>
            <a:schemeClr val="bg1"/>
          </a:solidFill>
        </p:spPr>
        <p:txBody>
          <a:bodyPr wrap="square" rtlCol="0">
            <a:spAutoFit/>
          </a:bodyPr>
          <a:lstStyle/>
          <a:p>
            <a:r>
              <a:rPr lang="en-US" sz="1100" err="1">
                <a:solidFill>
                  <a:srgbClr val="002060"/>
                </a:solidFill>
                <a:latin typeface="Roboto" panose="02000000000000000000" pitchFamily="2" charset="0"/>
                <a:ea typeface="Roboto" panose="02000000000000000000" pitchFamily="2" charset="0"/>
              </a:rPr>
              <a:t>Arbele</a:t>
            </a:r>
            <a:r>
              <a:rPr lang="en-US" sz="1100">
                <a:solidFill>
                  <a:srgbClr val="002060"/>
                </a:solidFill>
                <a:latin typeface="Roboto" panose="02000000000000000000" pitchFamily="2" charset="0"/>
                <a:ea typeface="Roboto" panose="02000000000000000000" pitchFamily="2" charset="0"/>
              </a:rPr>
              <a:t> et al. N </a:t>
            </a:r>
            <a:r>
              <a:rPr lang="en-US" sz="1100" err="1">
                <a:solidFill>
                  <a:srgbClr val="002060"/>
                </a:solidFill>
                <a:latin typeface="Roboto" panose="02000000000000000000" pitchFamily="2" charset="0"/>
                <a:ea typeface="Roboto" panose="02000000000000000000" pitchFamily="2" charset="0"/>
              </a:rPr>
              <a:t>Engl</a:t>
            </a:r>
            <a:r>
              <a:rPr lang="en-US" sz="1100">
                <a:solidFill>
                  <a:srgbClr val="002060"/>
                </a:solidFill>
                <a:latin typeface="Roboto" panose="02000000000000000000" pitchFamily="2" charset="0"/>
                <a:ea typeface="Roboto" panose="02000000000000000000" pitchFamily="2" charset="0"/>
              </a:rPr>
              <a:t> J Med 2011;365:395-409.</a:t>
            </a:r>
          </a:p>
        </p:txBody>
      </p:sp>
      <p:sp>
        <p:nvSpPr>
          <p:cNvPr id="8" name="Title 1">
            <a:extLst>
              <a:ext uri="{FF2B5EF4-FFF2-40B4-BE49-F238E27FC236}">
                <a16:creationId xmlns:a16="http://schemas.microsoft.com/office/drawing/2014/main" id="{104662C4-BB94-4037-5B8D-397AE97453AB}"/>
              </a:ext>
            </a:extLst>
          </p:cNvPr>
          <p:cNvSpPr>
            <a:spLocks noGrp="1"/>
          </p:cNvSpPr>
          <p:nvPr>
            <p:ph type="title"/>
          </p:nvPr>
        </p:nvSpPr>
        <p:spPr>
          <a:xfrm>
            <a:off x="360406" y="106061"/>
            <a:ext cx="10515600" cy="1325563"/>
          </a:xfrm>
        </p:spPr>
        <p:txBody>
          <a:bodyPr>
            <a:normAutofit/>
          </a:bodyPr>
          <a:lstStyle/>
          <a:p>
            <a:r>
              <a:rPr lang="en-US" sz="3600" b="1">
                <a:solidFill>
                  <a:srgbClr val="002060"/>
                </a:solidFill>
                <a:latin typeface="Montserrat" pitchFamily="2" charset="77"/>
              </a:rPr>
              <a:t>Remember to review chest CT for CAC</a:t>
            </a:r>
          </a:p>
        </p:txBody>
      </p:sp>
    </p:spTree>
    <p:extLst>
      <p:ext uri="{BB962C8B-B14F-4D97-AF65-F5344CB8AC3E}">
        <p14:creationId xmlns:p14="http://schemas.microsoft.com/office/powerpoint/2010/main" val="2159031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F03F9A-CB95-4B72-C3AA-0F4674843C74}"/>
              </a:ext>
            </a:extLst>
          </p:cNvPr>
          <p:cNvSpPr/>
          <p:nvPr/>
        </p:nvSpPr>
        <p:spPr>
          <a:xfrm>
            <a:off x="2991294" y="1516912"/>
            <a:ext cx="1516912" cy="62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F0A126-70E4-7A12-CDBF-9524ECF473E0}"/>
              </a:ext>
            </a:extLst>
          </p:cNvPr>
          <p:cNvSpPr/>
          <p:nvPr/>
        </p:nvSpPr>
        <p:spPr>
          <a:xfrm>
            <a:off x="3245463" y="1618199"/>
            <a:ext cx="1516912" cy="62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9862AD-E140-92EF-8F5D-E3F1F2ECBB00}"/>
              </a:ext>
            </a:extLst>
          </p:cNvPr>
          <p:cNvSpPr txBox="1"/>
          <p:nvPr/>
        </p:nvSpPr>
        <p:spPr>
          <a:xfrm>
            <a:off x="809122" y="5523537"/>
            <a:ext cx="4872681" cy="276999"/>
          </a:xfrm>
          <a:prstGeom prst="rect">
            <a:avLst/>
          </a:prstGeom>
          <a:noFill/>
        </p:spPr>
        <p:txBody>
          <a:bodyPr wrap="square" rtlCol="0">
            <a:spAutoFit/>
          </a:bodyPr>
          <a:lstStyle/>
          <a:p>
            <a:r>
              <a:rPr lang="en-US" sz="1200" err="1">
                <a:latin typeface="Roboto" panose="02000000000000000000" pitchFamily="2" charset="0"/>
                <a:ea typeface="Roboto" panose="02000000000000000000" pitchFamily="2" charset="0"/>
              </a:rPr>
              <a:t>Cury</a:t>
            </a:r>
            <a:r>
              <a:rPr lang="en-US" sz="1200">
                <a:latin typeface="Roboto" panose="02000000000000000000" pitchFamily="2" charset="0"/>
                <a:ea typeface="Roboto" panose="02000000000000000000" pitchFamily="2" charset="0"/>
              </a:rPr>
              <a:t> et al. J Cardiovasc </a:t>
            </a:r>
            <a:r>
              <a:rPr lang="en-US" sz="1200" err="1">
                <a:latin typeface="Roboto" panose="02000000000000000000" pitchFamily="2" charset="0"/>
                <a:ea typeface="Roboto" panose="02000000000000000000" pitchFamily="2" charset="0"/>
              </a:rPr>
              <a:t>Comput</a:t>
            </a:r>
            <a:r>
              <a:rPr lang="en-US" sz="1200">
                <a:latin typeface="Roboto" panose="02000000000000000000" pitchFamily="2" charset="0"/>
                <a:ea typeface="Roboto" panose="02000000000000000000" pitchFamily="2" charset="0"/>
              </a:rPr>
              <a:t> </a:t>
            </a:r>
            <a:r>
              <a:rPr lang="en-US" sz="1200" err="1">
                <a:latin typeface="Roboto" panose="02000000000000000000" pitchFamily="2" charset="0"/>
                <a:ea typeface="Roboto" panose="02000000000000000000" pitchFamily="2" charset="0"/>
              </a:rPr>
              <a:t>Tomogr</a:t>
            </a:r>
            <a:r>
              <a:rPr lang="en-US" sz="1200">
                <a:latin typeface="Roboto" panose="02000000000000000000" pitchFamily="2" charset="0"/>
                <a:ea typeface="Roboto" panose="02000000000000000000" pitchFamily="2" charset="0"/>
              </a:rPr>
              <a:t> 2022;16:536-557.</a:t>
            </a:r>
          </a:p>
        </p:txBody>
      </p:sp>
      <p:pic>
        <p:nvPicPr>
          <p:cNvPr id="2" name="Picture 1">
            <a:extLst>
              <a:ext uri="{FF2B5EF4-FFF2-40B4-BE49-F238E27FC236}">
                <a16:creationId xmlns:a16="http://schemas.microsoft.com/office/drawing/2014/main" id="{4DB60AEE-8149-B30D-79BD-95990DDF2C50}"/>
              </a:ext>
            </a:extLst>
          </p:cNvPr>
          <p:cNvPicPr>
            <a:picLocks noChangeAspect="1"/>
          </p:cNvPicPr>
          <p:nvPr/>
        </p:nvPicPr>
        <p:blipFill>
          <a:blip r:embed="rId3"/>
          <a:stretch>
            <a:fillRect/>
          </a:stretch>
        </p:blipFill>
        <p:spPr>
          <a:xfrm>
            <a:off x="811536" y="520101"/>
            <a:ext cx="7393339" cy="4474456"/>
          </a:xfrm>
          <a:prstGeom prst="rect">
            <a:avLst/>
          </a:prstGeom>
        </p:spPr>
      </p:pic>
      <p:sp>
        <p:nvSpPr>
          <p:cNvPr id="10" name="Rectangle 6">
            <a:extLst>
              <a:ext uri="{FF2B5EF4-FFF2-40B4-BE49-F238E27FC236}">
                <a16:creationId xmlns:a16="http://schemas.microsoft.com/office/drawing/2014/main" id="{958409C6-1212-7EE4-3EB9-6C596E6463C5}"/>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7" descr="HMS_Affiliate_NEW_8.png">
            <a:extLst>
              <a:ext uri="{FF2B5EF4-FFF2-40B4-BE49-F238E27FC236}">
                <a16:creationId xmlns:a16="http://schemas.microsoft.com/office/drawing/2014/main" id="{792551A0-9930-421F-24CB-AB2E67172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7" name="Rectangle 8">
            <a:extLst>
              <a:ext uri="{FF2B5EF4-FFF2-40B4-BE49-F238E27FC236}">
                <a16:creationId xmlns:a16="http://schemas.microsoft.com/office/drawing/2014/main" id="{6C512C84-85D4-A873-78FB-26C6FDD80E07}"/>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9" descr="BH_BWH.png">
            <a:extLst>
              <a:ext uri="{FF2B5EF4-FFF2-40B4-BE49-F238E27FC236}">
                <a16:creationId xmlns:a16="http://schemas.microsoft.com/office/drawing/2014/main" id="{FD9EF0EE-B46F-81A8-8526-EC6938478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9" name="Picture 12">
            <a:extLst>
              <a:ext uri="{FF2B5EF4-FFF2-40B4-BE49-F238E27FC236}">
                <a16:creationId xmlns:a16="http://schemas.microsoft.com/office/drawing/2014/main" id="{9E5483C7-0AA1-57D6-E66C-5A036FD31444}"/>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20" name="Picture 2" descr="Lead Interpreter-FT days job in Boston at Brigham and Women s Faulkner  Hospital | Lensa">
            <a:extLst>
              <a:ext uri="{FF2B5EF4-FFF2-40B4-BE49-F238E27FC236}">
                <a16:creationId xmlns:a16="http://schemas.microsoft.com/office/drawing/2014/main" id="{5048C008-0410-1001-2F34-8927E62DA0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673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a:solidFill>
                  <a:srgbClr val="002060"/>
                </a:solidFill>
                <a:effectLst/>
                <a:latin typeface="Montserrat" pitchFamily="2" charset="77"/>
              </a:rPr>
              <a:t>Recall guideline recommendations for CCTA vs. functional testing in stable chest pain.</a:t>
            </a:r>
          </a:p>
          <a:p>
            <a:pPr marL="342900" indent="-342900">
              <a:lnSpc>
                <a:spcPct val="150000"/>
              </a:lnSpc>
              <a:buAutoNum type="arabicPeriod"/>
            </a:pPr>
            <a:r>
              <a:rPr lang="en-US" sz="1600">
                <a:solidFill>
                  <a:srgbClr val="002060"/>
                </a:solidFill>
                <a:latin typeface="Montserrat" pitchFamily="2" charset="77"/>
              </a:rPr>
              <a:t>Understand traditional (current) methods of assessing plaque burden. </a:t>
            </a:r>
          </a:p>
          <a:p>
            <a:pPr marL="342900" indent="-342900">
              <a:lnSpc>
                <a:spcPct val="150000"/>
              </a:lnSpc>
              <a:buAutoNum type="arabicPeriod"/>
            </a:pPr>
            <a:r>
              <a:rPr lang="en-US" sz="1600" b="1">
                <a:solidFill>
                  <a:srgbClr val="002060"/>
                </a:solidFill>
                <a:effectLst/>
                <a:latin typeface="Montserrat" pitchFamily="2" charset="77"/>
              </a:rPr>
              <a:t>Discuss the impact of plaque burden for ASCVD risk and prognosis.</a:t>
            </a:r>
          </a:p>
          <a:p>
            <a:pPr marL="342900" indent="-342900">
              <a:lnSpc>
                <a:spcPct val="150000"/>
              </a:lnSpc>
              <a:buFont typeface="Arial" panose="020B0604020202020204" pitchFamily="34" charset="0"/>
              <a:buAutoNum type="arabicPeriod"/>
            </a:pPr>
            <a:r>
              <a:rPr lang="en-US" sz="1600">
                <a:solidFill>
                  <a:srgbClr val="002060"/>
                </a:solidFill>
                <a:effectLst/>
                <a:latin typeface="Montserrat" pitchFamily="2" charset="77"/>
              </a:rPr>
              <a:t>Analyze plaque burden and apply to patient care. </a:t>
            </a:r>
          </a:p>
          <a:p>
            <a:pPr marL="342900" indent="-342900">
              <a:lnSpc>
                <a:spcPct val="150000"/>
              </a:lnSpc>
              <a:buAutoNum type="arabicPeriod"/>
            </a:pPr>
            <a:r>
              <a:rPr lang="en-US" sz="1600">
                <a:solidFill>
                  <a:srgbClr val="002060"/>
                </a:solidFill>
                <a:latin typeface="Montserrat" pitchFamily="2" charset="77"/>
              </a:rPr>
              <a:t>Quantitative plaque assessment and challenges in clinical practice.</a:t>
            </a:r>
            <a:endParaRPr lang="en-US" sz="16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Outline and learning objectives</a:t>
            </a:r>
          </a:p>
        </p:txBody>
      </p:sp>
      <p:sp>
        <p:nvSpPr>
          <p:cNvPr id="2" name="Rectangle 6">
            <a:extLst>
              <a:ext uri="{FF2B5EF4-FFF2-40B4-BE49-F238E27FC236}">
                <a16:creationId xmlns:a16="http://schemas.microsoft.com/office/drawing/2014/main" id="{85C00819-B012-545B-7C34-EE4BAC6A0948}"/>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D6DFD7F6-82F5-2FBD-E8D0-1C5E660E1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8F1D726E-F49E-3711-F1A2-B3DFEBE61159}"/>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376568FF-87CF-C9C5-9519-4CC2C0BD0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6AB8A242-0C97-E134-DE76-029740566454}"/>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3558BF5E-448D-CFC6-4FFE-A19160656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789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2D9EEE-669F-8912-E75A-04EC7F3D6011}"/>
              </a:ext>
            </a:extLst>
          </p:cNvPr>
          <p:cNvPicPr>
            <a:picLocks noChangeAspect="1"/>
          </p:cNvPicPr>
          <p:nvPr/>
        </p:nvPicPr>
        <p:blipFill>
          <a:blip r:embed="rId3"/>
          <a:stretch>
            <a:fillRect/>
          </a:stretch>
        </p:blipFill>
        <p:spPr>
          <a:xfrm>
            <a:off x="706852" y="262061"/>
            <a:ext cx="5389148" cy="3379635"/>
          </a:xfrm>
          <a:prstGeom prst="rect">
            <a:avLst/>
          </a:prstGeom>
        </p:spPr>
      </p:pic>
      <p:sp>
        <p:nvSpPr>
          <p:cNvPr id="5" name="Rectangle 4">
            <a:extLst>
              <a:ext uri="{FF2B5EF4-FFF2-40B4-BE49-F238E27FC236}">
                <a16:creationId xmlns:a16="http://schemas.microsoft.com/office/drawing/2014/main" id="{93451F98-BD26-3960-8DD7-2FC4D8161630}"/>
              </a:ext>
            </a:extLst>
          </p:cNvPr>
          <p:cNvSpPr/>
          <p:nvPr/>
        </p:nvSpPr>
        <p:spPr>
          <a:xfrm>
            <a:off x="5960828" y="2130949"/>
            <a:ext cx="2236967" cy="294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ontserrat" pitchFamily="2" charset="77"/>
              </a:rPr>
              <a:t>Obstructive CAD, SIS &gt;4</a:t>
            </a:r>
          </a:p>
        </p:txBody>
      </p:sp>
      <p:sp>
        <p:nvSpPr>
          <p:cNvPr id="6" name="Rectangle 5">
            <a:extLst>
              <a:ext uri="{FF2B5EF4-FFF2-40B4-BE49-F238E27FC236}">
                <a16:creationId xmlns:a16="http://schemas.microsoft.com/office/drawing/2014/main" id="{E2270E34-2DAA-0572-94B4-729465872F65}"/>
              </a:ext>
            </a:extLst>
          </p:cNvPr>
          <p:cNvSpPr/>
          <p:nvPr/>
        </p:nvSpPr>
        <p:spPr>
          <a:xfrm>
            <a:off x="5960827" y="1804778"/>
            <a:ext cx="2236968" cy="294199"/>
          </a:xfrm>
          <a:prstGeom prst="rect">
            <a:avLst/>
          </a:prstGeom>
          <a:solidFill>
            <a:srgbClr val="FD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ontserrat" pitchFamily="2" charset="77"/>
              </a:rPr>
              <a:t>Non-obstructive CAD, SIS &gt;4</a:t>
            </a:r>
          </a:p>
        </p:txBody>
      </p:sp>
      <p:sp>
        <p:nvSpPr>
          <p:cNvPr id="7" name="Rectangle 6">
            <a:extLst>
              <a:ext uri="{FF2B5EF4-FFF2-40B4-BE49-F238E27FC236}">
                <a16:creationId xmlns:a16="http://schemas.microsoft.com/office/drawing/2014/main" id="{F3782FD4-2A6D-1649-BA20-CDB20E42DE1A}"/>
              </a:ext>
            </a:extLst>
          </p:cNvPr>
          <p:cNvSpPr/>
          <p:nvPr/>
        </p:nvSpPr>
        <p:spPr>
          <a:xfrm>
            <a:off x="5960827" y="1316846"/>
            <a:ext cx="2236968" cy="294199"/>
          </a:xfrm>
          <a:prstGeom prst="rect">
            <a:avLst/>
          </a:prstGeom>
          <a:solidFill>
            <a:srgbClr val="D41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ontserrat" pitchFamily="2" charset="77"/>
              </a:rPr>
              <a:t>Obstructive CAD, SIS ≤ 4</a:t>
            </a:r>
          </a:p>
        </p:txBody>
      </p:sp>
      <p:sp>
        <p:nvSpPr>
          <p:cNvPr id="9" name="Rectangle 8">
            <a:extLst>
              <a:ext uri="{FF2B5EF4-FFF2-40B4-BE49-F238E27FC236}">
                <a16:creationId xmlns:a16="http://schemas.microsoft.com/office/drawing/2014/main" id="{A353A2A3-5876-7B57-4766-CA1B884BD584}"/>
              </a:ext>
            </a:extLst>
          </p:cNvPr>
          <p:cNvSpPr/>
          <p:nvPr/>
        </p:nvSpPr>
        <p:spPr>
          <a:xfrm>
            <a:off x="5960827" y="990675"/>
            <a:ext cx="2236968" cy="294199"/>
          </a:xfrm>
          <a:prstGeom prst="rect">
            <a:avLst/>
          </a:prstGeom>
          <a:solidFill>
            <a:srgbClr val="E4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ontserrat" pitchFamily="2" charset="77"/>
              </a:rPr>
              <a:t>Non-obstructive CAD, SIS ≤ 4</a:t>
            </a:r>
          </a:p>
        </p:txBody>
      </p:sp>
      <p:sp>
        <p:nvSpPr>
          <p:cNvPr id="10" name="Rectangle 9">
            <a:extLst>
              <a:ext uri="{FF2B5EF4-FFF2-40B4-BE49-F238E27FC236}">
                <a16:creationId xmlns:a16="http://schemas.microsoft.com/office/drawing/2014/main" id="{A6DA32C7-474E-50CC-0EBB-08B40344EDE3}"/>
              </a:ext>
            </a:extLst>
          </p:cNvPr>
          <p:cNvSpPr/>
          <p:nvPr/>
        </p:nvSpPr>
        <p:spPr>
          <a:xfrm>
            <a:off x="5960827" y="649842"/>
            <a:ext cx="2236968" cy="294199"/>
          </a:xfrm>
          <a:prstGeom prst="rect">
            <a:avLst/>
          </a:prstGeom>
          <a:solidFill>
            <a:srgbClr val="29B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ontserrat" pitchFamily="2" charset="77"/>
              </a:rPr>
              <a:t>No CAD</a:t>
            </a:r>
          </a:p>
        </p:txBody>
      </p:sp>
      <p:pic>
        <p:nvPicPr>
          <p:cNvPr id="11" name="Picture 10">
            <a:extLst>
              <a:ext uri="{FF2B5EF4-FFF2-40B4-BE49-F238E27FC236}">
                <a16:creationId xmlns:a16="http://schemas.microsoft.com/office/drawing/2014/main" id="{F614FB65-0419-9CB3-2023-5C7DE9C052F1}"/>
              </a:ext>
            </a:extLst>
          </p:cNvPr>
          <p:cNvPicPr>
            <a:picLocks noChangeAspect="1"/>
          </p:cNvPicPr>
          <p:nvPr/>
        </p:nvPicPr>
        <p:blipFill>
          <a:blip r:embed="rId4"/>
          <a:stretch>
            <a:fillRect/>
          </a:stretch>
        </p:blipFill>
        <p:spPr>
          <a:xfrm>
            <a:off x="6655242" y="3043338"/>
            <a:ext cx="5259014" cy="3684459"/>
          </a:xfrm>
          <a:prstGeom prst="rect">
            <a:avLst/>
          </a:prstGeom>
        </p:spPr>
      </p:pic>
      <p:sp>
        <p:nvSpPr>
          <p:cNvPr id="13" name="TextBox 12">
            <a:extLst>
              <a:ext uri="{FF2B5EF4-FFF2-40B4-BE49-F238E27FC236}">
                <a16:creationId xmlns:a16="http://schemas.microsoft.com/office/drawing/2014/main" id="{D76410DF-17F8-6A69-F032-9DAB2A931190}"/>
              </a:ext>
            </a:extLst>
          </p:cNvPr>
          <p:cNvSpPr txBox="1"/>
          <p:nvPr/>
        </p:nvSpPr>
        <p:spPr>
          <a:xfrm>
            <a:off x="706852" y="6420467"/>
            <a:ext cx="6098650" cy="261610"/>
          </a:xfrm>
          <a:prstGeom prst="rect">
            <a:avLst/>
          </a:prstGeom>
          <a:noFill/>
        </p:spPr>
        <p:txBody>
          <a:bodyPr wrap="square">
            <a:spAutoFit/>
          </a:bodyPr>
          <a:lstStyle/>
          <a:p>
            <a:r>
              <a:rPr lang="en-US" sz="1100" err="1">
                <a:solidFill>
                  <a:srgbClr val="002060"/>
                </a:solidFill>
                <a:effectLst/>
                <a:latin typeface="Roboto" panose="02000000000000000000" pitchFamily="2" charset="0"/>
                <a:ea typeface="Roboto" panose="02000000000000000000" pitchFamily="2" charset="0"/>
                <a:cs typeface="Roboto" panose="02000000000000000000" pitchFamily="2" charset="0"/>
              </a:rPr>
              <a:t>Bittencourt</a:t>
            </a:r>
            <a:r>
              <a:rPr lang="en-US" sz="1100">
                <a:solidFill>
                  <a:srgbClr val="002060"/>
                </a:solidFill>
                <a:effectLst/>
                <a:latin typeface="Roboto" panose="02000000000000000000" pitchFamily="2" charset="0"/>
                <a:ea typeface="Roboto" panose="02000000000000000000" pitchFamily="2" charset="0"/>
                <a:cs typeface="Roboto" panose="02000000000000000000" pitchFamily="2" charset="0"/>
              </a:rPr>
              <a:t> et al. Circ Cardiovasc Imaging</a:t>
            </a:r>
            <a:r>
              <a:rPr lang="en-US" sz="110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1100">
                <a:solidFill>
                  <a:srgbClr val="002060"/>
                </a:solidFill>
                <a:effectLst/>
                <a:latin typeface="Roboto" panose="02000000000000000000" pitchFamily="2" charset="0"/>
                <a:ea typeface="Roboto" panose="02000000000000000000" pitchFamily="2" charset="0"/>
                <a:cs typeface="Roboto" panose="02000000000000000000" pitchFamily="2" charset="0"/>
              </a:rPr>
              <a:t>2014;7:282-291</a:t>
            </a:r>
          </a:p>
        </p:txBody>
      </p:sp>
    </p:spTree>
    <p:extLst>
      <p:ext uri="{BB962C8B-B14F-4D97-AF65-F5344CB8AC3E}">
        <p14:creationId xmlns:p14="http://schemas.microsoft.com/office/powerpoint/2010/main" val="31753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0A3F53A-18D4-4C2F-52DE-DEB3B50E4A4C}"/>
              </a:ext>
            </a:extLst>
          </p:cNvPr>
          <p:cNvPicPr>
            <a:picLocks noChangeAspect="1"/>
          </p:cNvPicPr>
          <p:nvPr/>
        </p:nvPicPr>
        <p:blipFill>
          <a:blip r:embed="rId3"/>
          <a:stretch>
            <a:fillRect/>
          </a:stretch>
        </p:blipFill>
        <p:spPr>
          <a:xfrm>
            <a:off x="715344" y="1325563"/>
            <a:ext cx="7460467" cy="5332887"/>
          </a:xfrm>
          <a:prstGeom prst="rect">
            <a:avLst/>
          </a:prstGeom>
        </p:spPr>
      </p:pic>
      <p:sp>
        <p:nvSpPr>
          <p:cNvPr id="5" name="Title 1">
            <a:extLst>
              <a:ext uri="{FF2B5EF4-FFF2-40B4-BE49-F238E27FC236}">
                <a16:creationId xmlns:a16="http://schemas.microsoft.com/office/drawing/2014/main" id="{32F86A94-2371-F172-8BE0-784D4BCC51E3}"/>
              </a:ext>
            </a:extLst>
          </p:cNvPr>
          <p:cNvSpPr>
            <a:spLocks noGrp="1"/>
          </p:cNvSpPr>
          <p:nvPr>
            <p:ph type="title"/>
          </p:nvPr>
        </p:nvSpPr>
        <p:spPr>
          <a:xfrm>
            <a:off x="715345" y="0"/>
            <a:ext cx="9303391" cy="1325563"/>
          </a:xfrm>
        </p:spPr>
        <p:txBody>
          <a:bodyPr>
            <a:noAutofit/>
          </a:bodyPr>
          <a:lstStyle/>
          <a:p>
            <a:pPr>
              <a:lnSpc>
                <a:spcPct val="130000"/>
              </a:lnSpc>
            </a:pPr>
            <a:r>
              <a:rPr lang="en-US" sz="2000" b="1">
                <a:solidFill>
                  <a:srgbClr val="002060"/>
                </a:solidFill>
                <a:latin typeface="Montserrat" pitchFamily="2" charset="77"/>
              </a:rPr>
              <a:t>There is a similar risk of ASCVD between obstructive x nonobstructive disease, when accounting for CAC.</a:t>
            </a:r>
          </a:p>
        </p:txBody>
      </p:sp>
    </p:spTree>
    <p:extLst>
      <p:ext uri="{BB962C8B-B14F-4D97-AF65-F5344CB8AC3E}">
        <p14:creationId xmlns:p14="http://schemas.microsoft.com/office/powerpoint/2010/main" val="1523079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1863400"/>
            <a:ext cx="5105400" cy="3961995"/>
          </a:xfrm>
        </p:spPr>
        <p:txBody>
          <a:bodyPr>
            <a:normAutofit/>
          </a:bodyPr>
          <a:lstStyle/>
          <a:p>
            <a:pPr>
              <a:lnSpc>
                <a:spcPct val="200000"/>
              </a:lnSpc>
            </a:pPr>
            <a:r>
              <a:rPr lang="en-US" sz="1400">
                <a:solidFill>
                  <a:srgbClr val="002060"/>
                </a:solidFill>
                <a:latin typeface="Montserrat" pitchFamily="2" charset="77"/>
              </a:rPr>
              <a:t>9533 </a:t>
            </a:r>
            <a:r>
              <a:rPr lang="en-US" sz="1400" u="sng">
                <a:solidFill>
                  <a:srgbClr val="002060"/>
                </a:solidFill>
                <a:latin typeface="Montserrat" pitchFamily="2" charset="77"/>
              </a:rPr>
              <a:t>asymptomatic</a:t>
            </a:r>
            <a:r>
              <a:rPr lang="en-US" sz="1400">
                <a:solidFill>
                  <a:srgbClr val="002060"/>
                </a:solidFill>
                <a:latin typeface="Montserrat" pitchFamily="2" charset="77"/>
              </a:rPr>
              <a:t> individuals (Denmark)</a:t>
            </a:r>
            <a:br>
              <a:rPr lang="en-US" sz="1400">
                <a:solidFill>
                  <a:srgbClr val="002060"/>
                </a:solidFill>
                <a:latin typeface="Montserrat" pitchFamily="2" charset="77"/>
              </a:rPr>
            </a:br>
            <a:r>
              <a:rPr lang="en-US" sz="1400">
                <a:solidFill>
                  <a:srgbClr val="002060"/>
                </a:solidFill>
                <a:latin typeface="Montserrat" pitchFamily="2" charset="77"/>
              </a:rPr>
              <a:t>≥ 40 years old, without known CAD</a:t>
            </a:r>
            <a:br>
              <a:rPr lang="en-US" sz="1400">
                <a:solidFill>
                  <a:srgbClr val="002060"/>
                </a:solidFill>
                <a:latin typeface="Montserrat" pitchFamily="2" charset="77"/>
              </a:rPr>
            </a:br>
            <a:r>
              <a:rPr lang="en-US" sz="1400">
                <a:solidFill>
                  <a:srgbClr val="002060"/>
                </a:solidFill>
                <a:latin typeface="Montserrat" pitchFamily="2" charset="77"/>
              </a:rPr>
              <a:t>	No CAD (54%)</a:t>
            </a:r>
            <a:br>
              <a:rPr lang="en-US" sz="1400">
                <a:solidFill>
                  <a:srgbClr val="002060"/>
                </a:solidFill>
                <a:latin typeface="Montserrat" pitchFamily="2" charset="77"/>
              </a:rPr>
            </a:br>
            <a:r>
              <a:rPr lang="en-US" sz="1400">
                <a:solidFill>
                  <a:srgbClr val="002060"/>
                </a:solidFill>
                <a:latin typeface="Montserrat" pitchFamily="2" charset="77"/>
              </a:rPr>
              <a:t>	Nonobstructive (36%)</a:t>
            </a:r>
            <a:br>
              <a:rPr lang="en-US" sz="1400">
                <a:solidFill>
                  <a:srgbClr val="002060"/>
                </a:solidFill>
                <a:latin typeface="Montserrat" pitchFamily="2" charset="77"/>
              </a:rPr>
            </a:br>
            <a:r>
              <a:rPr lang="en-US" sz="1400">
                <a:solidFill>
                  <a:srgbClr val="002060"/>
                </a:solidFill>
                <a:latin typeface="Montserrat" pitchFamily="2" charset="77"/>
              </a:rPr>
              <a:t>	Obstructive (10%)</a:t>
            </a:r>
            <a:br>
              <a:rPr lang="en-US" sz="1400">
                <a:solidFill>
                  <a:srgbClr val="002060"/>
                </a:solidFill>
                <a:latin typeface="Montserrat" pitchFamily="2" charset="77"/>
              </a:rPr>
            </a:br>
            <a:r>
              <a:rPr lang="en-US" sz="1400">
                <a:solidFill>
                  <a:srgbClr val="002060"/>
                </a:solidFill>
                <a:latin typeface="Montserrat" pitchFamily="2" charset="77"/>
              </a:rPr>
              <a:t>Median follow-up of 3.5 years</a:t>
            </a:r>
            <a:br>
              <a:rPr lang="en-US" sz="1400">
                <a:solidFill>
                  <a:srgbClr val="002060"/>
                </a:solidFill>
                <a:latin typeface="Montserrat" pitchFamily="2" charset="77"/>
              </a:rPr>
            </a:br>
            <a:r>
              <a:rPr lang="en-US" sz="1400">
                <a:solidFill>
                  <a:srgbClr val="002060"/>
                </a:solidFill>
                <a:latin typeface="Montserrat" pitchFamily="2" charset="77"/>
              </a:rPr>
              <a:t>193 deaths, 71 MI</a:t>
            </a:r>
            <a:br>
              <a:rPr lang="en-US" sz="1400">
                <a:solidFill>
                  <a:srgbClr val="002060"/>
                </a:solidFill>
                <a:latin typeface="Montserrat" pitchFamily="2" charset="77"/>
              </a:rPr>
            </a:br>
            <a:endParaRPr lang="en-US" sz="1400">
              <a:solidFill>
                <a:srgbClr val="002060"/>
              </a:solidFill>
              <a:latin typeface="Montserrat" pitchFamily="2" charset="77"/>
            </a:endParaRPr>
          </a:p>
        </p:txBody>
      </p:sp>
      <p:sp>
        <p:nvSpPr>
          <p:cNvPr id="15" name="TextBox 14">
            <a:extLst>
              <a:ext uri="{FF2B5EF4-FFF2-40B4-BE49-F238E27FC236}">
                <a16:creationId xmlns:a16="http://schemas.microsoft.com/office/drawing/2014/main" id="{4B9862AD-E140-92EF-8F5D-E3F1F2ECBB00}"/>
              </a:ext>
            </a:extLst>
          </p:cNvPr>
          <p:cNvSpPr txBox="1"/>
          <p:nvPr/>
        </p:nvSpPr>
        <p:spPr>
          <a:xfrm>
            <a:off x="7380815" y="5563724"/>
            <a:ext cx="4872681" cy="276999"/>
          </a:xfrm>
          <a:prstGeom prst="rect">
            <a:avLst/>
          </a:prstGeom>
          <a:noFill/>
        </p:spPr>
        <p:txBody>
          <a:bodyPr wrap="square" rtlCol="0">
            <a:spAutoFit/>
          </a:bodyPr>
          <a:lstStyle/>
          <a:p>
            <a:pPr algn="l"/>
            <a:r>
              <a:rPr lang="en-US" sz="1200">
                <a:solidFill>
                  <a:srgbClr val="001F60"/>
                </a:solidFill>
                <a:latin typeface="Roboto" panose="02000000000000000000" pitchFamily="2" charset="0"/>
                <a:ea typeface="Roboto" panose="02000000000000000000" pitchFamily="2" charset="0"/>
                <a:cs typeface="Roboto" panose="02000000000000000000" pitchFamily="2" charset="0"/>
              </a:rPr>
              <a:t>Fuchs et al. </a:t>
            </a:r>
            <a:r>
              <a:rPr lang="en-US" sz="1200" b="0" i="0">
                <a:solidFill>
                  <a:srgbClr val="001F60"/>
                </a:solidFill>
                <a:effectLst/>
                <a:latin typeface="Roboto" panose="02000000000000000000" pitchFamily="2" charset="0"/>
                <a:ea typeface="Roboto" panose="02000000000000000000" pitchFamily="2" charset="0"/>
                <a:cs typeface="Roboto" panose="02000000000000000000" pitchFamily="2" charset="0"/>
              </a:rPr>
              <a:t>Ann Intern Med 2023;176:433-442.</a:t>
            </a:r>
            <a:endParaRPr lang="en-US" sz="1200">
              <a:solidFill>
                <a:srgbClr val="001F60"/>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descr="Diagram&#10;&#10;Description automatically generated">
            <a:extLst>
              <a:ext uri="{FF2B5EF4-FFF2-40B4-BE49-F238E27FC236}">
                <a16:creationId xmlns:a16="http://schemas.microsoft.com/office/drawing/2014/main" id="{E4D25687-8DD8-13DE-ED03-4B01D9658179}"/>
              </a:ext>
            </a:extLst>
          </p:cNvPr>
          <p:cNvPicPr>
            <a:picLocks noChangeAspect="1"/>
          </p:cNvPicPr>
          <p:nvPr/>
        </p:nvPicPr>
        <p:blipFill>
          <a:blip r:embed="rId3"/>
          <a:stretch>
            <a:fillRect/>
          </a:stretch>
        </p:blipFill>
        <p:spPr>
          <a:xfrm>
            <a:off x="6661300" y="499674"/>
            <a:ext cx="5105400" cy="4953000"/>
          </a:xfrm>
          <a:prstGeom prst="rect">
            <a:avLst/>
          </a:prstGeom>
        </p:spPr>
      </p:pic>
      <p:sp>
        <p:nvSpPr>
          <p:cNvPr id="3" name="Rectangle 6">
            <a:extLst>
              <a:ext uri="{FF2B5EF4-FFF2-40B4-BE49-F238E27FC236}">
                <a16:creationId xmlns:a16="http://schemas.microsoft.com/office/drawing/2014/main" id="{F7EF309E-55C3-4C00-C6AE-F8AE11330B3D}"/>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7" descr="HMS_Affiliate_NEW_8.png">
            <a:extLst>
              <a:ext uri="{FF2B5EF4-FFF2-40B4-BE49-F238E27FC236}">
                <a16:creationId xmlns:a16="http://schemas.microsoft.com/office/drawing/2014/main" id="{B08FD0B2-760E-4037-8122-6A68C5CDB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0" name="Rectangle 8">
            <a:extLst>
              <a:ext uri="{FF2B5EF4-FFF2-40B4-BE49-F238E27FC236}">
                <a16:creationId xmlns:a16="http://schemas.microsoft.com/office/drawing/2014/main" id="{145E31B1-5384-ADBC-E5C4-2AF0F51AF573}"/>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9" descr="BH_BWH.png">
            <a:extLst>
              <a:ext uri="{FF2B5EF4-FFF2-40B4-BE49-F238E27FC236}">
                <a16:creationId xmlns:a16="http://schemas.microsoft.com/office/drawing/2014/main" id="{9AA9BE88-6A2F-328D-7BAA-0409367B4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7" name="Picture 12">
            <a:extLst>
              <a:ext uri="{FF2B5EF4-FFF2-40B4-BE49-F238E27FC236}">
                <a16:creationId xmlns:a16="http://schemas.microsoft.com/office/drawing/2014/main" id="{999232D8-57EA-5EB4-CE48-965F1B75A704}"/>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18" name="Picture 2" descr="Lead Interpreter-FT days job in Boston at Brigham and Women s Faulkner  Hospital | Lensa">
            <a:extLst>
              <a:ext uri="{FF2B5EF4-FFF2-40B4-BE49-F238E27FC236}">
                <a16:creationId xmlns:a16="http://schemas.microsoft.com/office/drawing/2014/main" id="{0D22F00E-F315-7EE8-DF81-4783D732D8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9E8DBBD-B2E6-B45F-54B8-DF9AFF51E014}"/>
              </a:ext>
            </a:extLst>
          </p:cNvPr>
          <p:cNvSpPr txBox="1">
            <a:spLocks/>
          </p:cNvSpPr>
          <p:nvPr/>
        </p:nvSpPr>
        <p:spPr>
          <a:xfrm>
            <a:off x="838200" y="365125"/>
            <a:ext cx="5355131"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2060"/>
                </a:solidFill>
                <a:latin typeface="Montserrat" pitchFamily="2" charset="77"/>
              </a:rPr>
              <a:t>Risk in asymptomatic with extensive CAD</a:t>
            </a:r>
          </a:p>
        </p:txBody>
      </p:sp>
    </p:spTree>
    <p:extLst>
      <p:ext uri="{BB962C8B-B14F-4D97-AF65-F5344CB8AC3E}">
        <p14:creationId xmlns:p14="http://schemas.microsoft.com/office/powerpoint/2010/main" val="197780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150000"/>
              </a:lnSpc>
              <a:buNone/>
            </a:pPr>
            <a:r>
              <a:rPr lang="en-US" sz="1900" b="1">
                <a:solidFill>
                  <a:srgbClr val="002060"/>
                </a:solidFill>
                <a:latin typeface="Montserrat" pitchFamily="2" charset="77"/>
              </a:rPr>
              <a:t>Labs: </a:t>
            </a:r>
          </a:p>
          <a:p>
            <a:pPr marL="0" indent="0">
              <a:lnSpc>
                <a:spcPct val="150000"/>
              </a:lnSpc>
              <a:buNone/>
            </a:pPr>
            <a:r>
              <a:rPr lang="en-US" sz="1900">
                <a:solidFill>
                  <a:srgbClr val="002060"/>
                </a:solidFill>
                <a:latin typeface="Montserrat" pitchFamily="2" charset="77"/>
              </a:rPr>
              <a:t>CBC, BMP unremarkable</a:t>
            </a:r>
          </a:p>
          <a:p>
            <a:pPr marL="0" indent="0">
              <a:lnSpc>
                <a:spcPct val="150000"/>
              </a:lnSpc>
              <a:buNone/>
            </a:pPr>
            <a:r>
              <a:rPr lang="en-US" sz="1900">
                <a:solidFill>
                  <a:srgbClr val="002060"/>
                </a:solidFill>
                <a:latin typeface="Montserrat" pitchFamily="2" charset="77"/>
              </a:rPr>
              <a:t>TC 210 mg/dL, HDL  54 mg/dL, LDL-C 132 mg/dL</a:t>
            </a:r>
          </a:p>
          <a:p>
            <a:pPr marL="0" indent="0">
              <a:lnSpc>
                <a:spcPct val="150000"/>
              </a:lnSpc>
              <a:buNone/>
            </a:pPr>
            <a:endParaRPr lang="en-US" sz="500">
              <a:solidFill>
                <a:srgbClr val="002060"/>
              </a:solidFill>
              <a:latin typeface="Montserrat" pitchFamily="2" charset="77"/>
            </a:endParaRPr>
          </a:p>
          <a:p>
            <a:pPr marL="0" indent="0">
              <a:lnSpc>
                <a:spcPct val="150000"/>
              </a:lnSpc>
              <a:buNone/>
            </a:pPr>
            <a:r>
              <a:rPr lang="en-US" sz="1900" b="1">
                <a:solidFill>
                  <a:srgbClr val="002060"/>
                </a:solidFill>
                <a:latin typeface="Montserrat" pitchFamily="2" charset="77"/>
              </a:rPr>
              <a:t>Prior testing: </a:t>
            </a:r>
          </a:p>
          <a:p>
            <a:pPr marL="0" indent="0">
              <a:lnSpc>
                <a:spcPct val="150000"/>
              </a:lnSpc>
              <a:buNone/>
            </a:pPr>
            <a:r>
              <a:rPr lang="en-US" sz="1900">
                <a:solidFill>
                  <a:srgbClr val="002060"/>
                </a:solidFill>
                <a:latin typeface="Montserrat" pitchFamily="2" charset="77"/>
              </a:rPr>
              <a:t>No prior chest CT or stress testing</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2800" b="1">
                <a:solidFill>
                  <a:srgbClr val="002060"/>
                </a:solidFill>
                <a:latin typeface="Montserrat" pitchFamily="2" charset="77"/>
              </a:rPr>
              <a:t>57-year-old woman with chest pain and no known CAD</a:t>
            </a:r>
          </a:p>
        </p:txBody>
      </p:sp>
      <p:sp>
        <p:nvSpPr>
          <p:cNvPr id="2" name="Rectangle 6">
            <a:extLst>
              <a:ext uri="{FF2B5EF4-FFF2-40B4-BE49-F238E27FC236}">
                <a16:creationId xmlns:a16="http://schemas.microsoft.com/office/drawing/2014/main" id="{A819F4AE-6523-94F7-96CD-508F211E640D}"/>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C22D750B-E0CE-B1B4-FA01-2CD5D7521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53D2D6E0-AA24-C0DF-35A8-FF2D45B7EAF8}"/>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6A969F3F-8A65-77EA-F4C2-2624797C7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3178B17B-8A81-2705-A0FB-F983479D0D38}"/>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DC0739EB-BAE7-8E4D-198F-5BC4E33E4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41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5C00819-B012-545B-7C34-EE4BAC6A0948}"/>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3" name="Picture 7" descr="HMS_Affiliate_NEW_8.png">
            <a:extLst>
              <a:ext uri="{FF2B5EF4-FFF2-40B4-BE49-F238E27FC236}">
                <a16:creationId xmlns:a16="http://schemas.microsoft.com/office/drawing/2014/main" id="{D6DFD7F6-82F5-2FBD-E8D0-1C5E660E1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8F1D726E-F49E-3711-F1A2-B3DFEBE61159}"/>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11" name="Picture 9" descr="BH_BWH.png">
            <a:extLst>
              <a:ext uri="{FF2B5EF4-FFF2-40B4-BE49-F238E27FC236}">
                <a16:creationId xmlns:a16="http://schemas.microsoft.com/office/drawing/2014/main" id="{376568FF-87CF-C9C5-9519-4CC2C0BD0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6AB8A242-0C97-E134-DE76-029740566454}"/>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3558BF5E-448D-CFC6-4FFE-A19160656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aph with numbers and a line&#10;&#10;Description automatically generated">
            <a:extLst>
              <a:ext uri="{FF2B5EF4-FFF2-40B4-BE49-F238E27FC236}">
                <a16:creationId xmlns:a16="http://schemas.microsoft.com/office/drawing/2014/main" id="{68985BB9-27AE-AB9A-AECE-7BDBE72EC7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304647"/>
            <a:ext cx="7772400" cy="5581996"/>
          </a:xfrm>
          <a:prstGeom prst="rect">
            <a:avLst/>
          </a:prstGeom>
        </p:spPr>
      </p:pic>
      <p:sp>
        <p:nvSpPr>
          <p:cNvPr id="18" name="TextBox 17">
            <a:extLst>
              <a:ext uri="{FF2B5EF4-FFF2-40B4-BE49-F238E27FC236}">
                <a16:creationId xmlns:a16="http://schemas.microsoft.com/office/drawing/2014/main" id="{3216C371-43BA-F838-74B0-E6F23D62F5D6}"/>
              </a:ext>
            </a:extLst>
          </p:cNvPr>
          <p:cNvSpPr txBox="1"/>
          <p:nvPr/>
        </p:nvSpPr>
        <p:spPr>
          <a:xfrm>
            <a:off x="305621" y="5609644"/>
            <a:ext cx="48726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Cardoso et al. SCCT 2024 (submitted)</a:t>
            </a:r>
          </a:p>
        </p:txBody>
      </p:sp>
    </p:spTree>
    <p:extLst>
      <p:ext uri="{BB962C8B-B14F-4D97-AF65-F5344CB8AC3E}">
        <p14:creationId xmlns:p14="http://schemas.microsoft.com/office/powerpoint/2010/main" val="729458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a:solidFill>
                  <a:srgbClr val="002060"/>
                </a:solidFill>
                <a:effectLst/>
                <a:latin typeface="Montserrat" pitchFamily="2" charset="77"/>
              </a:rPr>
              <a:t>Recall guideline recommendations for CCTA vs. functional testing in stable chest pain.</a:t>
            </a:r>
          </a:p>
          <a:p>
            <a:pPr marL="342900" indent="-342900">
              <a:lnSpc>
                <a:spcPct val="150000"/>
              </a:lnSpc>
              <a:buAutoNum type="arabicPeriod"/>
            </a:pPr>
            <a:r>
              <a:rPr lang="en-US" sz="1600">
                <a:solidFill>
                  <a:srgbClr val="002060"/>
                </a:solidFill>
                <a:latin typeface="Montserrat" pitchFamily="2" charset="77"/>
              </a:rPr>
              <a:t>Understand traditional (current) methods of assessing plaque burden. </a:t>
            </a:r>
          </a:p>
          <a:p>
            <a:pPr marL="342900" indent="-342900">
              <a:lnSpc>
                <a:spcPct val="150000"/>
              </a:lnSpc>
              <a:buAutoNum type="arabicPeriod"/>
            </a:pPr>
            <a:r>
              <a:rPr lang="en-US" sz="1600">
                <a:solidFill>
                  <a:srgbClr val="002060"/>
                </a:solidFill>
                <a:effectLst/>
                <a:latin typeface="Montserrat" pitchFamily="2" charset="77"/>
              </a:rPr>
              <a:t>Discuss the impact of plaque burden for ASCVD risk and prognosis.</a:t>
            </a:r>
          </a:p>
          <a:p>
            <a:pPr marL="342900" indent="-342900">
              <a:lnSpc>
                <a:spcPct val="150000"/>
              </a:lnSpc>
              <a:buFont typeface="Arial" panose="020B0604020202020204" pitchFamily="34" charset="0"/>
              <a:buAutoNum type="arabicPeriod"/>
            </a:pPr>
            <a:r>
              <a:rPr lang="en-US" sz="1600" b="1">
                <a:solidFill>
                  <a:srgbClr val="002060"/>
                </a:solidFill>
                <a:effectLst/>
                <a:latin typeface="Montserrat" pitchFamily="2" charset="77"/>
              </a:rPr>
              <a:t>Analyze plaque burden and apply to patient care. </a:t>
            </a:r>
          </a:p>
          <a:p>
            <a:pPr marL="342900" indent="-342900">
              <a:lnSpc>
                <a:spcPct val="150000"/>
              </a:lnSpc>
              <a:buAutoNum type="arabicPeriod"/>
            </a:pPr>
            <a:r>
              <a:rPr lang="en-US" sz="1600">
                <a:solidFill>
                  <a:srgbClr val="002060"/>
                </a:solidFill>
                <a:latin typeface="Montserrat" pitchFamily="2" charset="77"/>
              </a:rPr>
              <a:t>Summarize quantitative plaque assessment and challenges in clinical practice.</a:t>
            </a:r>
            <a:endParaRPr lang="en-US" sz="16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Outline and learning objectives</a:t>
            </a:r>
          </a:p>
        </p:txBody>
      </p:sp>
      <p:sp>
        <p:nvSpPr>
          <p:cNvPr id="2" name="Rectangle 6">
            <a:extLst>
              <a:ext uri="{FF2B5EF4-FFF2-40B4-BE49-F238E27FC236}">
                <a16:creationId xmlns:a16="http://schemas.microsoft.com/office/drawing/2014/main" id="{42361BAC-2F26-E830-C551-DD29389509EF}"/>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2B3C182C-5D00-2B88-988E-001B047B7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B1F409C9-0C0F-92E1-8FF0-FCBE314152B0}"/>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41A8CB3A-B60D-6808-86AF-37577F96D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65E8C3E8-E5D7-28A8-5F8B-EFC5ADA11845}"/>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855F8EF9-4BC0-6826-D1D8-0BFEEDD27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09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vert="horz" lIns="91440" tIns="45720" rIns="91440" bIns="45720" rtlCol="0" anchor="t">
            <a:normAutofit/>
          </a:bodyPr>
          <a:lstStyle/>
          <a:p>
            <a:pPr marL="0" indent="0">
              <a:lnSpc>
                <a:spcPct val="150000"/>
              </a:lnSpc>
              <a:buNone/>
            </a:pPr>
            <a:r>
              <a:rPr lang="en-US" sz="1600" dirty="0">
                <a:solidFill>
                  <a:srgbClr val="002060"/>
                </a:solidFill>
                <a:latin typeface="Montserrat"/>
              </a:rPr>
              <a:t>Patients</a:t>
            </a:r>
            <a:r>
              <a:rPr lang="en-US" sz="1600" dirty="0">
                <a:solidFill>
                  <a:srgbClr val="002060"/>
                </a:solidFill>
                <a:effectLst/>
                <a:latin typeface="Montserrat"/>
              </a:rPr>
              <a:t> without </a:t>
            </a:r>
            <a:r>
              <a:rPr lang="en-US" sz="1600" dirty="0">
                <a:solidFill>
                  <a:srgbClr val="002060"/>
                </a:solidFill>
                <a:latin typeface="Montserrat"/>
              </a:rPr>
              <a:t>clinical CAD </a:t>
            </a:r>
            <a:r>
              <a:rPr lang="en-US" sz="1600" dirty="0">
                <a:solidFill>
                  <a:srgbClr val="002060"/>
                </a:solidFill>
                <a:effectLst/>
                <a:latin typeface="Montserrat"/>
              </a:rPr>
              <a:t>selected based on </a:t>
            </a:r>
            <a:r>
              <a:rPr lang="en-US" sz="1600" dirty="0">
                <a:solidFill>
                  <a:srgbClr val="002060"/>
                </a:solidFill>
                <a:latin typeface="Montserrat"/>
              </a:rPr>
              <a:t>amount of plaque: limited clinical trial data. </a:t>
            </a:r>
            <a:endParaRPr lang="en-US" sz="1600" dirty="0">
              <a:solidFill>
                <a:srgbClr val="002060"/>
              </a:solidFill>
              <a:effectLst/>
              <a:latin typeface="Montserrat"/>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Disclaimer</a:t>
            </a:r>
          </a:p>
        </p:txBody>
      </p:sp>
      <p:sp>
        <p:nvSpPr>
          <p:cNvPr id="2" name="Oval 1">
            <a:extLst>
              <a:ext uri="{FF2B5EF4-FFF2-40B4-BE49-F238E27FC236}">
                <a16:creationId xmlns:a16="http://schemas.microsoft.com/office/drawing/2014/main" id="{D2AC3C2B-B67A-88D4-601A-B955AC828B37}"/>
              </a:ext>
            </a:extLst>
          </p:cNvPr>
          <p:cNvSpPr/>
          <p:nvPr/>
        </p:nvSpPr>
        <p:spPr>
          <a:xfrm>
            <a:off x="742790" y="3069035"/>
            <a:ext cx="1970903" cy="1970903"/>
          </a:xfrm>
          <a:prstGeom prst="ellipse">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a:latin typeface="Montserrat" pitchFamily="2" charset="77"/>
              </a:rPr>
              <a:t>Plaque burden</a:t>
            </a:r>
          </a:p>
        </p:txBody>
      </p:sp>
      <p:sp>
        <p:nvSpPr>
          <p:cNvPr id="3" name="Oval 2">
            <a:extLst>
              <a:ext uri="{FF2B5EF4-FFF2-40B4-BE49-F238E27FC236}">
                <a16:creationId xmlns:a16="http://schemas.microsoft.com/office/drawing/2014/main" id="{0359F520-15A4-9E01-A681-B3D80C728591}"/>
              </a:ext>
            </a:extLst>
          </p:cNvPr>
          <p:cNvSpPr/>
          <p:nvPr/>
        </p:nvSpPr>
        <p:spPr>
          <a:xfrm>
            <a:off x="4277907" y="3069035"/>
            <a:ext cx="1970903" cy="1970903"/>
          </a:xfrm>
          <a:prstGeom prst="ellipse">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a:latin typeface="Montserrat" pitchFamily="2" charset="77"/>
              </a:rPr>
              <a:t>Risk assessment</a:t>
            </a:r>
          </a:p>
        </p:txBody>
      </p:sp>
      <p:sp>
        <p:nvSpPr>
          <p:cNvPr id="9" name="Oval 8">
            <a:extLst>
              <a:ext uri="{FF2B5EF4-FFF2-40B4-BE49-F238E27FC236}">
                <a16:creationId xmlns:a16="http://schemas.microsoft.com/office/drawing/2014/main" id="{3EA178E5-5BD4-30C6-A4BD-F428603CBD42}"/>
              </a:ext>
            </a:extLst>
          </p:cNvPr>
          <p:cNvSpPr/>
          <p:nvPr/>
        </p:nvSpPr>
        <p:spPr>
          <a:xfrm>
            <a:off x="7813024" y="3069034"/>
            <a:ext cx="1970903" cy="1970903"/>
          </a:xfrm>
          <a:prstGeom prst="ellipse">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a:latin typeface="Montserrat" pitchFamily="2" charset="77"/>
              </a:rPr>
              <a:t>Medical therapy</a:t>
            </a:r>
          </a:p>
        </p:txBody>
      </p:sp>
      <p:sp>
        <p:nvSpPr>
          <p:cNvPr id="13" name="Right Arrow 12">
            <a:extLst>
              <a:ext uri="{FF2B5EF4-FFF2-40B4-BE49-F238E27FC236}">
                <a16:creationId xmlns:a16="http://schemas.microsoft.com/office/drawing/2014/main" id="{4A45376C-E718-3AD9-7D52-A31C48FB119E}"/>
              </a:ext>
            </a:extLst>
          </p:cNvPr>
          <p:cNvSpPr/>
          <p:nvPr/>
        </p:nvSpPr>
        <p:spPr>
          <a:xfrm>
            <a:off x="3186881" y="3914442"/>
            <a:ext cx="617838" cy="280086"/>
          </a:xfrm>
          <a:prstGeom prst="rightArrow">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9ECA95-8C6C-EEFD-7F07-503DF685E279}"/>
              </a:ext>
            </a:extLst>
          </p:cNvPr>
          <p:cNvSpPr/>
          <p:nvPr/>
        </p:nvSpPr>
        <p:spPr>
          <a:xfrm>
            <a:off x="6721998" y="3899435"/>
            <a:ext cx="617838" cy="280086"/>
          </a:xfrm>
          <a:prstGeom prst="rightArrow">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EF96E1E6-3224-2D50-67AF-FABDC35A1C3A}"/>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7" descr="HMS_Affiliate_NEW_8.png">
            <a:extLst>
              <a:ext uri="{FF2B5EF4-FFF2-40B4-BE49-F238E27FC236}">
                <a16:creationId xmlns:a16="http://schemas.microsoft.com/office/drawing/2014/main" id="{21A2CA0C-10C6-4C47-9FAE-A1B7E7E64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7" name="Rectangle 8">
            <a:extLst>
              <a:ext uri="{FF2B5EF4-FFF2-40B4-BE49-F238E27FC236}">
                <a16:creationId xmlns:a16="http://schemas.microsoft.com/office/drawing/2014/main" id="{2A2BCABD-16A0-7AD1-A910-3D0514059D83}"/>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9" descr="BH_BWH.png">
            <a:extLst>
              <a:ext uri="{FF2B5EF4-FFF2-40B4-BE49-F238E27FC236}">
                <a16:creationId xmlns:a16="http://schemas.microsoft.com/office/drawing/2014/main" id="{DE8FAE6F-1381-F4AF-DD76-F6AACB9E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9" name="Picture 12">
            <a:extLst>
              <a:ext uri="{FF2B5EF4-FFF2-40B4-BE49-F238E27FC236}">
                <a16:creationId xmlns:a16="http://schemas.microsoft.com/office/drawing/2014/main" id="{C5B88DC9-3071-69EA-BE38-E49A04B2CF48}"/>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20" name="Picture 2" descr="Lead Interpreter-FT days job in Boston at Brigham and Women s Faulkner  Hospital | Lensa">
            <a:extLst>
              <a:ext uri="{FF2B5EF4-FFF2-40B4-BE49-F238E27FC236}">
                <a16:creationId xmlns:a16="http://schemas.microsoft.com/office/drawing/2014/main" id="{E3D18F68-EB1E-69D1-5598-E9030308A6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199" y="1675016"/>
            <a:ext cx="10966623" cy="4110268"/>
          </a:xfrm>
        </p:spPr>
        <p:txBody>
          <a:bodyPr>
            <a:normAutofit fontScale="92500" lnSpcReduction="20000"/>
          </a:bodyPr>
          <a:lstStyle/>
          <a:p>
            <a:pPr marL="0" indent="0">
              <a:lnSpc>
                <a:spcPct val="150000"/>
              </a:lnSpc>
              <a:buNone/>
            </a:pPr>
            <a:r>
              <a:rPr lang="en-US" sz="1600" b="1">
                <a:solidFill>
                  <a:srgbClr val="002060"/>
                </a:solidFill>
                <a:latin typeface="Montserrat" pitchFamily="2" charset="77"/>
              </a:rPr>
              <a:t>Clinical trial		Therapy			Enrollment criteria</a:t>
            </a:r>
          </a:p>
          <a:p>
            <a:pPr marL="0" indent="0">
              <a:lnSpc>
                <a:spcPct val="150000"/>
              </a:lnSpc>
              <a:buNone/>
            </a:pPr>
            <a:r>
              <a:rPr lang="en-US" sz="1500">
                <a:solidFill>
                  <a:srgbClr val="002060"/>
                </a:solidFill>
                <a:latin typeface="Montserrat" pitchFamily="2" charset="77"/>
              </a:rPr>
              <a:t>ASPREE			Aspirin			Age ≥ 65 years (blacks and Hispanic) or ≥ 70 years</a:t>
            </a:r>
          </a:p>
          <a:p>
            <a:pPr marL="0" indent="0">
              <a:lnSpc>
                <a:spcPct val="150000"/>
              </a:lnSpc>
              <a:buNone/>
            </a:pPr>
            <a:r>
              <a:rPr lang="en-US" sz="1500">
                <a:solidFill>
                  <a:srgbClr val="002060"/>
                </a:solidFill>
                <a:latin typeface="Montserrat" pitchFamily="2" charset="77"/>
              </a:rPr>
              <a:t>ASCEND			Aspirin			Diabetes</a:t>
            </a:r>
            <a:r>
              <a:rPr lang="en-US" sz="1500" b="1">
                <a:solidFill>
                  <a:srgbClr val="002060"/>
                </a:solidFill>
                <a:latin typeface="Montserrat" pitchFamily="2" charset="77"/>
              </a:rPr>
              <a:t>	</a:t>
            </a:r>
          </a:p>
          <a:p>
            <a:pPr marL="0" indent="0">
              <a:lnSpc>
                <a:spcPct val="150000"/>
              </a:lnSpc>
              <a:buNone/>
            </a:pPr>
            <a:r>
              <a:rPr lang="en-US" sz="1500">
                <a:solidFill>
                  <a:srgbClr val="002060"/>
                </a:solidFill>
                <a:latin typeface="Montserrat" pitchFamily="2" charset="77"/>
              </a:rPr>
              <a:t>ARRIVE			Aspirin			Moderate risk (10-20% 10-year CHD risk)</a:t>
            </a:r>
          </a:p>
          <a:p>
            <a:pPr marL="0" indent="0">
              <a:lnSpc>
                <a:spcPct val="150000"/>
              </a:lnSpc>
              <a:buNone/>
            </a:pPr>
            <a:r>
              <a:rPr lang="en-US" sz="1500">
                <a:solidFill>
                  <a:srgbClr val="002060"/>
                </a:solidFill>
                <a:latin typeface="Montserrat" pitchFamily="2" charset="77"/>
              </a:rPr>
              <a:t>CHARISMA		Clopidogrel		≥ 45 years old, multiple atherothrombotic risk factors</a:t>
            </a:r>
          </a:p>
          <a:p>
            <a:pPr marL="0" indent="0">
              <a:lnSpc>
                <a:spcPct val="150000"/>
              </a:lnSpc>
              <a:buNone/>
            </a:pPr>
            <a:r>
              <a:rPr lang="en-US" sz="1500">
                <a:solidFill>
                  <a:srgbClr val="002060"/>
                </a:solidFill>
                <a:latin typeface="Montserrat" pitchFamily="2" charset="77"/>
              </a:rPr>
              <a:t>CANVAS			Canagliflozin		Diabetes, ≥ 50 years old, ≥ 2 risk factors</a:t>
            </a:r>
          </a:p>
          <a:p>
            <a:pPr marL="0" indent="0">
              <a:lnSpc>
                <a:spcPct val="150000"/>
              </a:lnSpc>
              <a:buNone/>
            </a:pPr>
            <a:r>
              <a:rPr lang="en-US" sz="1500">
                <a:solidFill>
                  <a:srgbClr val="002060"/>
                </a:solidFill>
                <a:latin typeface="Montserrat" pitchFamily="2" charset="77"/>
              </a:rPr>
              <a:t>HOPE-3			Rosuvastatin		Age ≥ 55 (men) or ≥ 65 (women), ≥ 1 risk factor</a:t>
            </a:r>
          </a:p>
          <a:p>
            <a:pPr marL="0" indent="0">
              <a:lnSpc>
                <a:spcPct val="150000"/>
              </a:lnSpc>
              <a:buNone/>
            </a:pPr>
            <a:r>
              <a:rPr lang="en-US" sz="1500">
                <a:solidFill>
                  <a:srgbClr val="002060"/>
                </a:solidFill>
                <a:latin typeface="Montserrat" pitchFamily="2" charset="77"/>
              </a:rPr>
              <a:t>REDUCE-IT		</a:t>
            </a:r>
            <a:r>
              <a:rPr lang="en-US" sz="1500" err="1">
                <a:solidFill>
                  <a:srgbClr val="002060"/>
                </a:solidFill>
                <a:latin typeface="Montserrat" pitchFamily="2" charset="77"/>
              </a:rPr>
              <a:t>Icosapent</a:t>
            </a:r>
            <a:r>
              <a:rPr lang="en-US" sz="1500">
                <a:solidFill>
                  <a:srgbClr val="002060"/>
                </a:solidFill>
                <a:latin typeface="Montserrat" pitchFamily="2" charset="77"/>
              </a:rPr>
              <a:t> ethyl		Diabetes, ≥ 50 years old, ≥ 1 additional risk factor</a:t>
            </a:r>
          </a:p>
          <a:p>
            <a:pPr marL="0" indent="0">
              <a:lnSpc>
                <a:spcPct val="150000"/>
              </a:lnSpc>
              <a:buNone/>
            </a:pPr>
            <a:r>
              <a:rPr lang="en-US" sz="1500">
                <a:solidFill>
                  <a:srgbClr val="002060"/>
                </a:solidFill>
                <a:latin typeface="Montserrat" pitchFamily="2" charset="77"/>
              </a:rPr>
              <a:t>REWIND			GLP1-RA			Diabetes plus risk factors</a:t>
            </a:r>
          </a:p>
          <a:p>
            <a:pPr marL="0" indent="0">
              <a:lnSpc>
                <a:spcPct val="150000"/>
              </a:lnSpc>
              <a:buNone/>
            </a:pPr>
            <a:r>
              <a:rPr lang="en-US" sz="1600">
                <a:solidFill>
                  <a:srgbClr val="002060"/>
                </a:solidFill>
                <a:effectLst/>
                <a:latin typeface="Montserrat" pitchFamily="2" charset="77"/>
              </a:rPr>
              <a:t>SPRINT			Anti-hypertensive		Age ≥ 50, SBP 130-180 mmHg, FRS ≥ 15%	</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Trials in primary prevention</a:t>
            </a:r>
          </a:p>
        </p:txBody>
      </p:sp>
      <p:sp>
        <p:nvSpPr>
          <p:cNvPr id="2" name="Rectangle 6">
            <a:extLst>
              <a:ext uri="{FF2B5EF4-FFF2-40B4-BE49-F238E27FC236}">
                <a16:creationId xmlns:a16="http://schemas.microsoft.com/office/drawing/2014/main" id="{F9BBF5EB-174E-8AB6-B674-1617EF203176}"/>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177A561A-1FD5-7623-644F-C0B604ADA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845A0185-A1AA-4A8D-A602-257019D32220}"/>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FBD8FBA9-EAD6-70E3-E538-1A66EAC29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4216FEE3-5784-1332-7139-52C9B0A5BA84}"/>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61C2EA07-A7BA-3E66-517F-8455C8352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61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036073C-2B8D-F796-677A-83CAFB5B1DDE}"/>
              </a:ext>
            </a:extLst>
          </p:cNvPr>
          <p:cNvPicPr>
            <a:picLocks noChangeAspect="1"/>
          </p:cNvPicPr>
          <p:nvPr/>
        </p:nvPicPr>
        <p:blipFill rotWithShape="1">
          <a:blip r:embed="rId3"/>
          <a:srcRect r="2648" b="-1"/>
          <a:stretch/>
        </p:blipFill>
        <p:spPr>
          <a:xfrm>
            <a:off x="20" y="1282"/>
            <a:ext cx="12191980" cy="6856718"/>
          </a:xfrm>
          <a:prstGeom prst="rect">
            <a:avLst/>
          </a:prstGeom>
        </p:spPr>
      </p:pic>
    </p:spTree>
    <p:extLst>
      <p:ext uri="{BB962C8B-B14F-4D97-AF65-F5344CB8AC3E}">
        <p14:creationId xmlns:p14="http://schemas.microsoft.com/office/powerpoint/2010/main" val="3027998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1F5F-0AAE-BE2E-B68B-3362DA605A2B}"/>
              </a:ext>
            </a:extLst>
          </p:cNvPr>
          <p:cNvSpPr>
            <a:spLocks noGrp="1"/>
          </p:cNvSpPr>
          <p:nvPr>
            <p:ph type="title"/>
          </p:nvPr>
        </p:nvSpPr>
        <p:spPr>
          <a:xfrm>
            <a:off x="0" y="-123663"/>
            <a:ext cx="12192000" cy="1325563"/>
          </a:xfrm>
        </p:spPr>
        <p:txBody>
          <a:bodyPr>
            <a:normAutofit/>
          </a:bodyPr>
          <a:lstStyle/>
          <a:p>
            <a:pPr algn="ctr"/>
            <a:r>
              <a:rPr lang="en-US" sz="3200" b="1" dirty="0">
                <a:solidFill>
                  <a:srgbClr val="002060"/>
                </a:solidFill>
                <a:latin typeface="Montserrat" pitchFamily="2" charset="77"/>
                <a:ea typeface="ＭＳ Ｐゴシック" charset="-128"/>
              </a:rPr>
              <a:t>Aggressive Medical Therapy for CAD: </a:t>
            </a:r>
            <a:br>
              <a:rPr lang="en-US" sz="3200" b="1" dirty="0">
                <a:solidFill>
                  <a:srgbClr val="002060"/>
                </a:solidFill>
                <a:latin typeface="Montserrat" pitchFamily="2" charset="77"/>
                <a:ea typeface="ＭＳ Ｐゴシック" charset="-128"/>
              </a:rPr>
            </a:br>
            <a:r>
              <a:rPr lang="en-US" sz="3200" b="1" dirty="0">
                <a:solidFill>
                  <a:srgbClr val="002060"/>
                </a:solidFill>
                <a:latin typeface="Montserrat" pitchFamily="2" charset="77"/>
                <a:ea typeface="ＭＳ Ｐゴシック" charset="-128"/>
              </a:rPr>
              <a:t>Expanding evidence based on plaque</a:t>
            </a:r>
          </a:p>
        </p:txBody>
      </p:sp>
      <p:graphicFrame>
        <p:nvGraphicFramePr>
          <p:cNvPr id="4" name="Table 4">
            <a:extLst>
              <a:ext uri="{FF2B5EF4-FFF2-40B4-BE49-F238E27FC236}">
                <a16:creationId xmlns:a16="http://schemas.microsoft.com/office/drawing/2014/main" id="{811067B8-7064-EDDA-DAA1-4EC612D77A8B}"/>
              </a:ext>
            </a:extLst>
          </p:cNvPr>
          <p:cNvGraphicFramePr>
            <a:graphicFrameLocks noGrp="1"/>
          </p:cNvGraphicFramePr>
          <p:nvPr>
            <p:extLst>
              <p:ext uri="{D42A27DB-BD31-4B8C-83A1-F6EECF244321}">
                <p14:modId xmlns:p14="http://schemas.microsoft.com/office/powerpoint/2010/main" val="1749709554"/>
              </p:ext>
            </p:extLst>
          </p:nvPr>
        </p:nvGraphicFramePr>
        <p:xfrm>
          <a:off x="430144" y="1112692"/>
          <a:ext cx="11497479" cy="5615534"/>
        </p:xfrm>
        <a:graphic>
          <a:graphicData uri="http://schemas.openxmlformats.org/drawingml/2006/table">
            <a:tbl>
              <a:tblPr firstRow="1" bandRow="1">
                <a:tableStyleId>{5C22544A-7EE6-4342-B048-85BDC9FD1C3A}</a:tableStyleId>
              </a:tblPr>
              <a:tblGrid>
                <a:gridCol w="3089930">
                  <a:extLst>
                    <a:ext uri="{9D8B030D-6E8A-4147-A177-3AD203B41FA5}">
                      <a16:colId xmlns:a16="http://schemas.microsoft.com/office/drawing/2014/main" val="3940241042"/>
                    </a:ext>
                  </a:extLst>
                </a:gridCol>
                <a:gridCol w="3481859">
                  <a:extLst>
                    <a:ext uri="{9D8B030D-6E8A-4147-A177-3AD203B41FA5}">
                      <a16:colId xmlns:a16="http://schemas.microsoft.com/office/drawing/2014/main" val="3899422502"/>
                    </a:ext>
                  </a:extLst>
                </a:gridCol>
                <a:gridCol w="4925690">
                  <a:extLst>
                    <a:ext uri="{9D8B030D-6E8A-4147-A177-3AD203B41FA5}">
                      <a16:colId xmlns:a16="http://schemas.microsoft.com/office/drawing/2014/main" val="1438040760"/>
                    </a:ext>
                  </a:extLst>
                </a:gridCol>
              </a:tblGrid>
              <a:tr h="701662">
                <a:tc>
                  <a:txBody>
                    <a:bodyPr/>
                    <a:lstStyle/>
                    <a:p>
                      <a:r>
                        <a:rPr lang="en-US" sz="2800" b="1" dirty="0">
                          <a:solidFill>
                            <a:schemeClr val="accent5">
                              <a:lumMod val="75000"/>
                              <a:lumOff val="25000"/>
                            </a:schemeClr>
                          </a:solidFill>
                        </a:rPr>
                        <a:t>Therapy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solidFill>
                            <a:schemeClr val="accent5">
                              <a:lumMod val="75000"/>
                              <a:lumOff val="25000"/>
                            </a:schemeClr>
                          </a:solidFill>
                        </a:rPr>
                        <a:t>Trials / Data</a:t>
                      </a:r>
                    </a:p>
                  </a:txBody>
                  <a:tcPr>
                    <a:lnL w="12700" cap="flat" cmpd="sng" algn="ctr">
                      <a:noFill/>
                      <a:prstDash val="solid"/>
                      <a:round/>
                      <a:headEnd type="none" w="med" len="med"/>
                      <a:tailEnd type="none" w="med" len="med"/>
                    </a:lnL>
                  </a:tcPr>
                </a:tc>
                <a:tc>
                  <a:txBody>
                    <a:bodyPr/>
                    <a:lstStyle/>
                    <a:p>
                      <a:r>
                        <a:rPr lang="en-US" sz="2800" b="1" dirty="0">
                          <a:solidFill>
                            <a:schemeClr val="accent5">
                              <a:lumMod val="75000"/>
                              <a:lumOff val="25000"/>
                            </a:schemeClr>
                          </a:solidFill>
                        </a:rPr>
                        <a:t>CAC Criteria used in trial/study</a:t>
                      </a:r>
                    </a:p>
                  </a:txBody>
                  <a:tcPr/>
                </a:tc>
                <a:extLst>
                  <a:ext uri="{0D108BD9-81ED-4DB2-BD59-A6C34878D82A}">
                    <a16:rowId xmlns:a16="http://schemas.microsoft.com/office/drawing/2014/main" val="3295157974"/>
                  </a:ext>
                </a:extLst>
              </a:tr>
              <a:tr h="703900">
                <a:tc>
                  <a:txBody>
                    <a:bodyPr/>
                    <a:lstStyle/>
                    <a:p>
                      <a:r>
                        <a:rPr lang="en-US" dirty="0"/>
                        <a:t>ASA</a:t>
                      </a:r>
                    </a:p>
                  </a:txBody>
                  <a:tcPr>
                    <a:lnT w="12700" cap="flat" cmpd="sng" algn="ctr">
                      <a:noFill/>
                      <a:prstDash val="solid"/>
                      <a:round/>
                      <a:headEnd type="none" w="med" len="med"/>
                      <a:tailEnd type="none" w="med" len="med"/>
                    </a:lnT>
                  </a:tcPr>
                </a:tc>
                <a:tc>
                  <a:txBody>
                    <a:bodyPr/>
                    <a:lstStyle/>
                    <a:p>
                      <a:r>
                        <a:rPr lang="en-US" dirty="0"/>
                        <a:t>MESA, DHS  </a:t>
                      </a:r>
                    </a:p>
                    <a:p>
                      <a:r>
                        <a:rPr lang="en-US" sz="1800" dirty="0"/>
                        <a:t>(observational data)</a:t>
                      </a:r>
                      <a:endParaRPr lang="en-US" dirty="0"/>
                    </a:p>
                  </a:txBody>
                  <a:tcPr/>
                </a:tc>
                <a:tc>
                  <a:txBody>
                    <a:bodyPr/>
                    <a:lstStyle/>
                    <a:p>
                      <a:r>
                        <a:rPr lang="en-US" dirty="0"/>
                        <a:t>CAC&gt;100 – if risk of bleeding low</a:t>
                      </a:r>
                    </a:p>
                  </a:txBody>
                  <a:tcPr/>
                </a:tc>
                <a:extLst>
                  <a:ext uri="{0D108BD9-81ED-4DB2-BD59-A6C34878D82A}">
                    <a16:rowId xmlns:a16="http://schemas.microsoft.com/office/drawing/2014/main" val="2867550912"/>
                  </a:ext>
                </a:extLst>
              </a:tr>
              <a:tr h="701662">
                <a:tc>
                  <a:txBody>
                    <a:bodyPr/>
                    <a:lstStyle/>
                    <a:p>
                      <a:r>
                        <a:rPr lang="en-US" dirty="0"/>
                        <a:t>PCSK9i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VESALIUS-CV. (ongoing)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VICTORION-1 PREVENT (ongoing)</a:t>
                      </a:r>
                    </a:p>
                  </a:txBody>
                  <a:tcPr/>
                </a:tc>
                <a:tc>
                  <a:txBody>
                    <a:bodyPr/>
                    <a:lstStyle/>
                    <a:p>
                      <a:r>
                        <a:rPr lang="en-US" dirty="0"/>
                        <a:t>CAC&gt;100  / Stenosis on CCTA</a:t>
                      </a:r>
                    </a:p>
                  </a:txBody>
                  <a:tcPr/>
                </a:tc>
                <a:extLst>
                  <a:ext uri="{0D108BD9-81ED-4DB2-BD59-A6C34878D82A}">
                    <a16:rowId xmlns:a16="http://schemas.microsoft.com/office/drawing/2014/main" val="1270280714"/>
                  </a:ext>
                </a:extLst>
              </a:tr>
              <a:tr h="701662">
                <a:tc>
                  <a:txBody>
                    <a:bodyPr/>
                    <a:lstStyle/>
                    <a:p>
                      <a:r>
                        <a:rPr lang="en-US" dirty="0" err="1"/>
                        <a:t>Bempedoic</a:t>
                      </a:r>
                      <a:r>
                        <a:rPr lang="en-US" dirty="0"/>
                        <a:t> Acid</a:t>
                      </a:r>
                    </a:p>
                  </a:txBody>
                  <a:tcPr/>
                </a:tc>
                <a:tc>
                  <a:txBody>
                    <a:bodyPr/>
                    <a:lstStyle/>
                    <a:p>
                      <a:r>
                        <a:rPr lang="en-US" dirty="0"/>
                        <a:t>CLEAR-outcomes</a:t>
                      </a:r>
                    </a:p>
                  </a:txBody>
                  <a:tcPr/>
                </a:tc>
                <a:tc>
                  <a:txBody>
                    <a:bodyPr/>
                    <a:lstStyle/>
                    <a:p>
                      <a:r>
                        <a:rPr lang="en-US" dirty="0"/>
                        <a:t>CAC&gt;400</a:t>
                      </a:r>
                    </a:p>
                  </a:txBody>
                  <a:tcPr/>
                </a:tc>
                <a:extLst>
                  <a:ext uri="{0D108BD9-81ED-4DB2-BD59-A6C34878D82A}">
                    <a16:rowId xmlns:a16="http://schemas.microsoft.com/office/drawing/2014/main" val="3451409500"/>
                  </a:ext>
                </a:extLst>
              </a:tr>
              <a:tr h="701662">
                <a:tc>
                  <a:txBody>
                    <a:bodyPr/>
                    <a:lstStyle/>
                    <a:p>
                      <a:r>
                        <a:rPr lang="en-US" dirty="0"/>
                        <a:t>Colchicine</a:t>
                      </a:r>
                    </a:p>
                  </a:txBody>
                  <a:tcPr/>
                </a:tc>
                <a:tc>
                  <a:txBody>
                    <a:bodyPr/>
                    <a:lstStyle/>
                    <a:p>
                      <a:r>
                        <a:rPr lang="en-US" dirty="0" err="1"/>
                        <a:t>LoDoCo</a:t>
                      </a:r>
                      <a:endParaRPr lang="en-US" dirty="0"/>
                    </a:p>
                  </a:txBody>
                  <a:tcPr/>
                </a:tc>
                <a:tc>
                  <a:txBody>
                    <a:bodyPr/>
                    <a:lstStyle/>
                    <a:p>
                      <a:r>
                        <a:rPr lang="en-US" dirty="0"/>
                        <a:t>CAC&gt;400</a:t>
                      </a:r>
                    </a:p>
                  </a:txBody>
                  <a:tcPr/>
                </a:tc>
                <a:extLst>
                  <a:ext uri="{0D108BD9-81ED-4DB2-BD59-A6C34878D82A}">
                    <a16:rowId xmlns:a16="http://schemas.microsoft.com/office/drawing/2014/main" val="1778108309"/>
                  </a:ext>
                </a:extLst>
              </a:tr>
              <a:tr h="701662">
                <a:tc>
                  <a:txBody>
                    <a:bodyPr/>
                    <a:lstStyle/>
                    <a:p>
                      <a:r>
                        <a:rPr lang="en-US" dirty="0"/>
                        <a:t>Aggressive BP ↓</a:t>
                      </a:r>
                    </a:p>
                  </a:txBody>
                  <a:tcPr/>
                </a:tc>
                <a:tc>
                  <a:txBody>
                    <a:bodyPr/>
                    <a:lstStyle/>
                    <a:p>
                      <a:r>
                        <a:rPr lang="en-US" dirty="0"/>
                        <a:t>SPRINT</a:t>
                      </a:r>
                    </a:p>
                  </a:txBody>
                  <a:tcPr/>
                </a:tc>
                <a:tc>
                  <a:txBody>
                    <a:bodyPr/>
                    <a:lstStyle/>
                    <a:p>
                      <a:r>
                        <a:rPr lang="en-US" dirty="0"/>
                        <a:t>CAC&gt;400</a:t>
                      </a:r>
                    </a:p>
                  </a:txBody>
                  <a:tcPr/>
                </a:tc>
                <a:extLst>
                  <a:ext uri="{0D108BD9-81ED-4DB2-BD59-A6C34878D82A}">
                    <a16:rowId xmlns:a16="http://schemas.microsoft.com/office/drawing/2014/main" val="3048641455"/>
                  </a:ext>
                </a:extLst>
              </a:tr>
              <a:tr h="701662">
                <a:tc>
                  <a:txBody>
                    <a:bodyPr/>
                    <a:lstStyle/>
                    <a:p>
                      <a:r>
                        <a:rPr lang="en-US" dirty="0"/>
                        <a:t>Lp(a) lowering</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ACCLAIM Lp(a) (ongoing)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CAC&gt;100  / Stenosis on CCTA</a:t>
                      </a:r>
                    </a:p>
                    <a:p>
                      <a:endParaRPr lang="en-US" dirty="0"/>
                    </a:p>
                  </a:txBody>
                  <a:tcPr/>
                </a:tc>
                <a:extLst>
                  <a:ext uri="{0D108BD9-81ED-4DB2-BD59-A6C34878D82A}">
                    <a16:rowId xmlns:a16="http://schemas.microsoft.com/office/drawing/2014/main" val="91110955"/>
                  </a:ext>
                </a:extLst>
              </a:tr>
              <a:tr h="701662">
                <a:tc>
                  <a:txBody>
                    <a:bodyPr/>
                    <a:lstStyle/>
                    <a:p>
                      <a:r>
                        <a:rPr lang="en-US" dirty="0"/>
                        <a:t>GLP1-RA*</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SELECT </a:t>
                      </a:r>
                      <a:endParaRPr lang="en-US" sz="1800" kern="1200" dirty="0">
                        <a:solidFill>
                          <a:schemeClr val="dk1"/>
                        </a:solidFill>
                        <a:latin typeface="+mn-lt"/>
                        <a:ea typeface="+mn-ea"/>
                        <a:cs typeface="+mn-cs"/>
                      </a:endParaRPr>
                    </a:p>
                  </a:txBody>
                  <a:tcPr/>
                </a:tc>
                <a:tc>
                  <a:txBody>
                    <a:bodyPr/>
                    <a:lstStyle/>
                    <a:p>
                      <a:r>
                        <a:rPr lang="en-US" dirty="0"/>
                        <a:t>Established CVD </a:t>
                      </a:r>
                      <a:r>
                        <a:rPr lang="en-US" dirty="0">
                          <a:sym typeface="Wingdings" pitchFamily="2" charset="2"/>
                        </a:rPr>
                        <a:t> ongoing studies to establish risk-equivalent by amount of plaque</a:t>
                      </a:r>
                      <a:endParaRPr lang="en-US" dirty="0"/>
                    </a:p>
                  </a:txBody>
                  <a:tcPr/>
                </a:tc>
                <a:extLst>
                  <a:ext uri="{0D108BD9-81ED-4DB2-BD59-A6C34878D82A}">
                    <a16:rowId xmlns:a16="http://schemas.microsoft.com/office/drawing/2014/main" val="1292921858"/>
                  </a:ext>
                </a:extLst>
              </a:tr>
            </a:tbl>
          </a:graphicData>
        </a:graphic>
      </p:graphicFrame>
      <p:sp>
        <p:nvSpPr>
          <p:cNvPr id="3" name="TextBox 2">
            <a:extLst>
              <a:ext uri="{FF2B5EF4-FFF2-40B4-BE49-F238E27FC236}">
                <a16:creationId xmlns:a16="http://schemas.microsoft.com/office/drawing/2014/main" id="{91D85AE1-672C-6878-1F92-F5E0F3B8C528}"/>
              </a:ext>
            </a:extLst>
          </p:cNvPr>
          <p:cNvSpPr txBox="1"/>
          <p:nvPr/>
        </p:nvSpPr>
        <p:spPr>
          <a:xfrm>
            <a:off x="1811867" y="6488397"/>
            <a:ext cx="1746422" cy="276999"/>
          </a:xfrm>
          <a:prstGeom prst="rect">
            <a:avLst/>
          </a:prstGeom>
          <a:noFill/>
        </p:spPr>
        <p:txBody>
          <a:bodyPr wrap="square" rtlCol="0">
            <a:spAutoFit/>
          </a:bodyPr>
          <a:lstStyle/>
          <a:p>
            <a:r>
              <a:rPr lang="en-US" sz="1200" dirty="0"/>
              <a:t>* CAC Not used in trial</a:t>
            </a:r>
          </a:p>
        </p:txBody>
      </p:sp>
    </p:spTree>
    <p:extLst>
      <p:ext uri="{BB962C8B-B14F-4D97-AF65-F5344CB8AC3E}">
        <p14:creationId xmlns:p14="http://schemas.microsoft.com/office/powerpoint/2010/main" val="2892242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2000">
                <a:solidFill>
                  <a:srgbClr val="002060"/>
                </a:solidFill>
                <a:effectLst/>
                <a:latin typeface="Montserrat" pitchFamily="2" charset="77"/>
              </a:rPr>
              <a:t>CAD-RADS 1/P3:  Consider non-atherosclerotic causes of symptoms. Aggressive risk factor modification and preventive pharmacotherapy.</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Final report</a:t>
            </a:r>
          </a:p>
        </p:txBody>
      </p:sp>
      <p:sp>
        <p:nvSpPr>
          <p:cNvPr id="2" name="Rectangle 6">
            <a:extLst>
              <a:ext uri="{FF2B5EF4-FFF2-40B4-BE49-F238E27FC236}">
                <a16:creationId xmlns:a16="http://schemas.microsoft.com/office/drawing/2014/main" id="{D608FE25-58D5-F4BC-FB9B-3EB9BBCCAD00}"/>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7041B51C-E611-1A9F-2383-3C26AAF2C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E9AF7CA9-FD2D-01E1-CF15-5528899613B2}"/>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E7804247-86B8-E5CA-2292-97F0F16C0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9C56874F-E8EE-0AEB-3D2B-F27E0DD48F7D}"/>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2DE173CC-DD03-3D69-0648-B6B53F3DD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20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150000"/>
              </a:lnSpc>
              <a:buNone/>
            </a:pPr>
            <a:r>
              <a:rPr lang="en-US" sz="1900" dirty="0">
                <a:solidFill>
                  <a:srgbClr val="002060"/>
                </a:solidFill>
                <a:latin typeface="Montserrat" pitchFamily="2" charset="77"/>
              </a:rPr>
              <a:t>BP 136/74 mmHg</a:t>
            </a:r>
          </a:p>
          <a:p>
            <a:pPr marL="0" indent="0">
              <a:lnSpc>
                <a:spcPct val="150000"/>
              </a:lnSpc>
              <a:buNone/>
            </a:pPr>
            <a:r>
              <a:rPr lang="en-US" sz="1900" dirty="0">
                <a:solidFill>
                  <a:srgbClr val="002060"/>
                </a:solidFill>
                <a:latin typeface="Montserrat" pitchFamily="2" charset="77"/>
              </a:rPr>
              <a:t>BMI 31 Kg/m</a:t>
            </a:r>
            <a:r>
              <a:rPr lang="en-US" sz="1900" baseline="30000" dirty="0">
                <a:solidFill>
                  <a:srgbClr val="002060"/>
                </a:solidFill>
                <a:latin typeface="Montserrat" pitchFamily="2" charset="77"/>
              </a:rPr>
              <a:t>2</a:t>
            </a:r>
          </a:p>
          <a:p>
            <a:pPr marL="0" indent="0">
              <a:lnSpc>
                <a:spcPct val="150000"/>
              </a:lnSpc>
              <a:buNone/>
            </a:pPr>
            <a:r>
              <a:rPr lang="en-US" sz="1900" dirty="0">
                <a:solidFill>
                  <a:srgbClr val="002060"/>
                </a:solidFill>
                <a:latin typeface="Montserrat" pitchFamily="2" charset="77"/>
              </a:rPr>
              <a:t>TC 210 mg/dL, HDL  54 mg/dL, LDL-C 132 mg/dL </a:t>
            </a: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2800" b="1">
                <a:solidFill>
                  <a:srgbClr val="002060"/>
                </a:solidFill>
                <a:latin typeface="Montserrat" pitchFamily="2" charset="77"/>
              </a:rPr>
              <a:t>57-year-old woman with chest pain and no known CAD</a:t>
            </a:r>
          </a:p>
        </p:txBody>
      </p:sp>
      <p:sp>
        <p:nvSpPr>
          <p:cNvPr id="13" name="Rectangle 6">
            <a:extLst>
              <a:ext uri="{FF2B5EF4-FFF2-40B4-BE49-F238E27FC236}">
                <a16:creationId xmlns:a16="http://schemas.microsoft.com/office/drawing/2014/main" id="{99407A43-06FA-036D-AAF5-4AE4747FE14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7" descr="HMS_Affiliate_NEW_8.png">
            <a:extLst>
              <a:ext uri="{FF2B5EF4-FFF2-40B4-BE49-F238E27FC236}">
                <a16:creationId xmlns:a16="http://schemas.microsoft.com/office/drawing/2014/main" id="{7FC50D12-B4B3-1C6A-90E3-297BB8388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5" name="Rectangle 8">
            <a:extLst>
              <a:ext uri="{FF2B5EF4-FFF2-40B4-BE49-F238E27FC236}">
                <a16:creationId xmlns:a16="http://schemas.microsoft.com/office/drawing/2014/main" id="{5C02C5D4-C3D0-5D33-2926-0350C723C5EF}"/>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9" descr="BH_BWH.png">
            <a:extLst>
              <a:ext uri="{FF2B5EF4-FFF2-40B4-BE49-F238E27FC236}">
                <a16:creationId xmlns:a16="http://schemas.microsoft.com/office/drawing/2014/main" id="{C2BB27B0-BEBE-FFB1-FED2-582E800CB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7" name="Picture 12">
            <a:extLst>
              <a:ext uri="{FF2B5EF4-FFF2-40B4-BE49-F238E27FC236}">
                <a16:creationId xmlns:a16="http://schemas.microsoft.com/office/drawing/2014/main" id="{A3DD9085-EC64-309D-A08A-C09D7545B4E7}"/>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8" name="Picture 2" descr="Lead Interpreter-FT days job in Boston at Brigham and Women s Faulkner  Hospital | Lensa">
            <a:extLst>
              <a:ext uri="{FF2B5EF4-FFF2-40B4-BE49-F238E27FC236}">
                <a16:creationId xmlns:a16="http://schemas.microsoft.com/office/drawing/2014/main" id="{B7191B2F-8109-5A02-D664-4A1E77B3C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60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1800">
                <a:solidFill>
                  <a:srgbClr val="002060"/>
                </a:solidFill>
                <a:effectLst/>
                <a:latin typeface="Montserrat" pitchFamily="2" charset="77"/>
              </a:rPr>
              <a:t>Consider aspirin</a:t>
            </a:r>
          </a:p>
          <a:p>
            <a:pPr marL="0" indent="0">
              <a:lnSpc>
                <a:spcPct val="200000"/>
              </a:lnSpc>
              <a:buNone/>
            </a:pPr>
            <a:r>
              <a:rPr lang="en-US" sz="1800">
                <a:solidFill>
                  <a:srgbClr val="002060"/>
                </a:solidFill>
                <a:latin typeface="Montserrat" pitchFamily="2" charset="77"/>
              </a:rPr>
              <a:t>High-intensity statin therapy</a:t>
            </a:r>
          </a:p>
          <a:p>
            <a:pPr marL="0" indent="0">
              <a:lnSpc>
                <a:spcPct val="200000"/>
              </a:lnSpc>
              <a:buNone/>
            </a:pPr>
            <a:r>
              <a:rPr lang="en-US" sz="1800">
                <a:solidFill>
                  <a:srgbClr val="002060"/>
                </a:solidFill>
                <a:latin typeface="Montserrat" pitchFamily="2" charset="77"/>
              </a:rPr>
              <a:t>Better blood pressure control</a:t>
            </a:r>
          </a:p>
          <a:p>
            <a:pPr marL="0" indent="0">
              <a:lnSpc>
                <a:spcPct val="200000"/>
              </a:lnSpc>
              <a:buNone/>
            </a:pPr>
            <a:r>
              <a:rPr lang="en-US" sz="1800">
                <a:solidFill>
                  <a:srgbClr val="002060"/>
                </a:solidFill>
                <a:latin typeface="Montserrat" pitchFamily="2" charset="77"/>
              </a:rPr>
              <a:t>Check lipoprotein(a)</a:t>
            </a:r>
          </a:p>
          <a:p>
            <a:pPr marL="0" indent="0">
              <a:lnSpc>
                <a:spcPct val="200000"/>
              </a:lnSpc>
              <a:buNone/>
            </a:pPr>
            <a:endParaRPr lang="en-US" sz="18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Treatment modifications</a:t>
            </a:r>
          </a:p>
        </p:txBody>
      </p:sp>
      <p:sp>
        <p:nvSpPr>
          <p:cNvPr id="2" name="Rectangle 6">
            <a:extLst>
              <a:ext uri="{FF2B5EF4-FFF2-40B4-BE49-F238E27FC236}">
                <a16:creationId xmlns:a16="http://schemas.microsoft.com/office/drawing/2014/main" id="{6798B26B-2006-A47D-FB0C-F4D56CCEA49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832F6B70-8356-07F9-C9B5-8580F7155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C715FB81-6590-2585-8FD1-B6DE0BBFF47E}"/>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0D434F0C-E97F-259A-AB06-E0B612BA3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67046F52-EB3D-5F47-1C72-198D710BAE1B}"/>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0ED44D68-5889-8E53-7019-EAB37ED306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401444" y="230535"/>
            <a:ext cx="11484935" cy="1325563"/>
          </a:xfrm>
        </p:spPr>
        <p:txBody>
          <a:bodyPr>
            <a:noAutofit/>
          </a:bodyPr>
          <a:lstStyle/>
          <a:p>
            <a:pPr>
              <a:lnSpc>
                <a:spcPct val="150000"/>
              </a:lnSpc>
            </a:pPr>
            <a:r>
              <a:rPr lang="en-US" sz="2800" b="1">
                <a:solidFill>
                  <a:srgbClr val="002060"/>
                </a:solidFill>
                <a:latin typeface="Montserrat" pitchFamily="2" charset="77"/>
              </a:rPr>
              <a:t>In SCOT-HEART, CCTA was associated with a reduced event rate compared with standard care</a:t>
            </a:r>
          </a:p>
        </p:txBody>
      </p:sp>
      <p:pic>
        <p:nvPicPr>
          <p:cNvPr id="16" name="Imagen 1">
            <a:extLst>
              <a:ext uri="{FF2B5EF4-FFF2-40B4-BE49-F238E27FC236}">
                <a16:creationId xmlns:a16="http://schemas.microsoft.com/office/drawing/2014/main" id="{42A7908D-97A1-0B48-99E8-830249420E09}"/>
              </a:ext>
            </a:extLst>
          </p:cNvPr>
          <p:cNvPicPr>
            <a:picLocks noChangeAspect="1"/>
          </p:cNvPicPr>
          <p:nvPr/>
        </p:nvPicPr>
        <p:blipFill>
          <a:blip r:embed="rId3"/>
          <a:stretch>
            <a:fillRect/>
          </a:stretch>
        </p:blipFill>
        <p:spPr>
          <a:xfrm>
            <a:off x="1036696" y="2049647"/>
            <a:ext cx="4093768" cy="2908191"/>
          </a:xfrm>
          <a:prstGeom prst="rect">
            <a:avLst/>
          </a:prstGeom>
        </p:spPr>
      </p:pic>
      <p:sp>
        <p:nvSpPr>
          <p:cNvPr id="18" name="Content Placeholder 2">
            <a:extLst>
              <a:ext uri="{FF2B5EF4-FFF2-40B4-BE49-F238E27FC236}">
                <a16:creationId xmlns:a16="http://schemas.microsoft.com/office/drawing/2014/main" id="{74C27DD9-E05C-8445-82C8-C91D2E4BA21E}"/>
              </a:ext>
            </a:extLst>
          </p:cNvPr>
          <p:cNvSpPr>
            <a:spLocks noGrp="1"/>
          </p:cNvSpPr>
          <p:nvPr>
            <p:ph idx="1"/>
          </p:nvPr>
        </p:nvSpPr>
        <p:spPr>
          <a:xfrm>
            <a:off x="1036696" y="5161190"/>
            <a:ext cx="4093767" cy="733588"/>
          </a:xfrm>
        </p:spPr>
        <p:txBody>
          <a:bodyPr>
            <a:noAutofit/>
          </a:bodyPr>
          <a:lstStyle/>
          <a:p>
            <a:pPr marL="0" indent="0" algn="ctr">
              <a:buNone/>
            </a:pPr>
            <a:r>
              <a:rPr lang="pt-BR" sz="1000">
                <a:solidFill>
                  <a:srgbClr val="002060"/>
                </a:solidFill>
                <a:latin typeface="Montserrat" pitchFamily="2" charset="77"/>
              </a:rPr>
              <a:t>CHD </a:t>
            </a:r>
            <a:r>
              <a:rPr lang="pt-BR" sz="1000" err="1">
                <a:solidFill>
                  <a:srgbClr val="002060"/>
                </a:solidFill>
                <a:latin typeface="Montserrat" pitchFamily="2" charset="77"/>
              </a:rPr>
              <a:t>death</a:t>
            </a:r>
            <a:r>
              <a:rPr lang="pt-BR" sz="1000">
                <a:solidFill>
                  <a:srgbClr val="002060"/>
                </a:solidFill>
                <a:latin typeface="Montserrat" pitchFamily="2" charset="77"/>
              </a:rPr>
              <a:t> </a:t>
            </a:r>
            <a:r>
              <a:rPr lang="pt-BR" sz="1000" err="1">
                <a:solidFill>
                  <a:srgbClr val="002060"/>
                </a:solidFill>
                <a:latin typeface="Montserrat" pitchFamily="2" charset="77"/>
              </a:rPr>
              <a:t>or</a:t>
            </a:r>
            <a:r>
              <a:rPr lang="pt-BR" sz="1000">
                <a:solidFill>
                  <a:srgbClr val="002060"/>
                </a:solidFill>
                <a:latin typeface="Montserrat" pitchFamily="2" charset="77"/>
              </a:rPr>
              <a:t> MI: 2.3% vs. 3.9% (HR 0.59, 95% CI 0.41-0.84)</a:t>
            </a:r>
          </a:p>
        </p:txBody>
      </p:sp>
      <p:sp>
        <p:nvSpPr>
          <p:cNvPr id="20" name="Title 1">
            <a:extLst>
              <a:ext uri="{FF2B5EF4-FFF2-40B4-BE49-F238E27FC236}">
                <a16:creationId xmlns:a16="http://schemas.microsoft.com/office/drawing/2014/main" id="{91F8BB37-6574-504D-9E61-677EBD1A9B1E}"/>
              </a:ext>
            </a:extLst>
          </p:cNvPr>
          <p:cNvSpPr txBox="1">
            <a:spLocks/>
          </p:cNvSpPr>
          <p:nvPr/>
        </p:nvSpPr>
        <p:spPr>
          <a:xfrm>
            <a:off x="7403745" y="5589772"/>
            <a:ext cx="4482634" cy="3580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050">
                <a:solidFill>
                  <a:srgbClr val="002060"/>
                </a:solidFill>
                <a:latin typeface="Roboto" panose="02000000000000000000" pitchFamily="2" charset="0"/>
                <a:ea typeface="Roboto" panose="02000000000000000000" pitchFamily="2" charset="0"/>
                <a:cs typeface="Calibri" panose="020F0502020204030204" pitchFamily="34" charset="0"/>
              </a:rPr>
              <a:t>Adamson et al. J Am Coll </a:t>
            </a:r>
            <a:r>
              <a:rPr lang="en-US" sz="1050" err="1">
                <a:solidFill>
                  <a:srgbClr val="002060"/>
                </a:solidFill>
                <a:latin typeface="Roboto" panose="02000000000000000000" pitchFamily="2" charset="0"/>
                <a:ea typeface="Roboto" panose="02000000000000000000" pitchFamily="2" charset="0"/>
                <a:cs typeface="Calibri" panose="020F0502020204030204" pitchFamily="34" charset="0"/>
              </a:rPr>
              <a:t>Cardiol</a:t>
            </a:r>
            <a:r>
              <a:rPr lang="en-US" sz="1050">
                <a:solidFill>
                  <a:srgbClr val="002060"/>
                </a:solidFill>
                <a:latin typeface="Roboto" panose="02000000000000000000" pitchFamily="2" charset="0"/>
                <a:ea typeface="Roboto" panose="02000000000000000000" pitchFamily="2" charset="0"/>
                <a:cs typeface="Calibri" panose="020F0502020204030204" pitchFamily="34" charset="0"/>
              </a:rPr>
              <a:t> 2019;74:2058-2070</a:t>
            </a:r>
          </a:p>
          <a:p>
            <a:pPr algn="r"/>
            <a:r>
              <a:rPr lang="en-US" sz="1050">
                <a:solidFill>
                  <a:srgbClr val="002060"/>
                </a:solidFill>
                <a:latin typeface="Roboto" panose="02000000000000000000" pitchFamily="2" charset="0"/>
                <a:ea typeface="Roboto" panose="02000000000000000000" pitchFamily="2" charset="0"/>
                <a:cs typeface="Calibri" panose="020F0502020204030204" pitchFamily="34" charset="0"/>
              </a:rPr>
              <a:t>Newby et al. N </a:t>
            </a:r>
            <a:r>
              <a:rPr lang="en-US" sz="1050" err="1">
                <a:solidFill>
                  <a:srgbClr val="002060"/>
                </a:solidFill>
                <a:latin typeface="Roboto" panose="02000000000000000000" pitchFamily="2" charset="0"/>
                <a:ea typeface="Roboto" panose="02000000000000000000" pitchFamily="2" charset="0"/>
                <a:cs typeface="Calibri" panose="020F0502020204030204" pitchFamily="34" charset="0"/>
              </a:rPr>
              <a:t>Engl</a:t>
            </a:r>
            <a:r>
              <a:rPr lang="en-US" sz="1050">
                <a:solidFill>
                  <a:srgbClr val="002060"/>
                </a:solidFill>
                <a:latin typeface="Roboto" panose="02000000000000000000" pitchFamily="2" charset="0"/>
                <a:ea typeface="Roboto" panose="02000000000000000000" pitchFamily="2" charset="0"/>
                <a:cs typeface="Calibri" panose="020F0502020204030204" pitchFamily="34" charset="0"/>
              </a:rPr>
              <a:t> J Med 2018; 379:924-933</a:t>
            </a:r>
          </a:p>
        </p:txBody>
      </p:sp>
      <p:sp>
        <p:nvSpPr>
          <p:cNvPr id="2" name="Content Placeholder 2">
            <a:extLst>
              <a:ext uri="{FF2B5EF4-FFF2-40B4-BE49-F238E27FC236}">
                <a16:creationId xmlns:a16="http://schemas.microsoft.com/office/drawing/2014/main" id="{81B7421F-89FC-8E10-FF54-CE5AC1AFF4DA}"/>
              </a:ext>
            </a:extLst>
          </p:cNvPr>
          <p:cNvSpPr txBox="1">
            <a:spLocks/>
          </p:cNvSpPr>
          <p:nvPr/>
        </p:nvSpPr>
        <p:spPr>
          <a:xfrm>
            <a:off x="6095999" y="2121392"/>
            <a:ext cx="6065110" cy="3390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rgbClr val="002060"/>
                </a:solidFill>
                <a:latin typeface="Montserrat" pitchFamily="2" charset="77"/>
              </a:rPr>
              <a:t>Initiation of preventive therapies during follow-up:</a:t>
            </a:r>
          </a:p>
          <a:p>
            <a:pPr marL="0" indent="0">
              <a:buFont typeface="Arial" panose="020B0604020202020204" pitchFamily="34" charset="0"/>
              <a:buNone/>
            </a:pPr>
            <a:r>
              <a:rPr lang="en-US" sz="1400" dirty="0">
                <a:solidFill>
                  <a:srgbClr val="002060"/>
                </a:solidFill>
                <a:latin typeface="Montserrat" pitchFamily="2" charset="77"/>
              </a:rPr>
              <a:t>	19.4% x 14.7% (OR 1.4; 95% CI 1.19-1.65)</a:t>
            </a:r>
          </a:p>
          <a:p>
            <a:pPr marL="0" indent="0">
              <a:buFont typeface="Arial" panose="020B0604020202020204" pitchFamily="34" charset="0"/>
              <a:buNone/>
            </a:pPr>
            <a:endParaRPr lang="en-US" sz="1400" dirty="0">
              <a:solidFill>
                <a:srgbClr val="002060"/>
              </a:solidFill>
              <a:latin typeface="Montserrat" pitchFamily="2" charset="77"/>
            </a:endParaRPr>
          </a:p>
          <a:p>
            <a:pPr marL="0" indent="0">
              <a:buFont typeface="Arial" panose="020B0604020202020204" pitchFamily="34" charset="0"/>
              <a:buNone/>
            </a:pPr>
            <a:r>
              <a:rPr lang="en-US" sz="1400" b="1" dirty="0">
                <a:solidFill>
                  <a:srgbClr val="002060"/>
                </a:solidFill>
                <a:latin typeface="Montserrat" pitchFamily="2" charset="77"/>
              </a:rPr>
              <a:t>Within 6 weeks of visit after testing:</a:t>
            </a:r>
          </a:p>
          <a:p>
            <a:pPr marL="0" indent="0">
              <a:buFont typeface="Arial" panose="020B0604020202020204" pitchFamily="34" charset="0"/>
              <a:buNone/>
            </a:pPr>
            <a:r>
              <a:rPr lang="en-US" sz="1400" b="1" dirty="0">
                <a:solidFill>
                  <a:srgbClr val="002060"/>
                </a:solidFill>
                <a:latin typeface="Montserrat" pitchFamily="2" charset="77"/>
              </a:rPr>
              <a:t>	</a:t>
            </a:r>
            <a:r>
              <a:rPr lang="en-US" sz="1400" dirty="0">
                <a:solidFill>
                  <a:srgbClr val="002060"/>
                </a:solidFill>
                <a:latin typeface="Montserrat" pitchFamily="2" charset="77"/>
              </a:rPr>
              <a:t>Treatment was altered in 5% of standard care group</a:t>
            </a:r>
          </a:p>
          <a:p>
            <a:pPr marL="0" indent="0">
              <a:buFont typeface="Arial" panose="020B0604020202020204" pitchFamily="34" charset="0"/>
              <a:buNone/>
            </a:pPr>
            <a:r>
              <a:rPr lang="en-US" sz="1400" b="1" dirty="0">
                <a:solidFill>
                  <a:srgbClr val="002060"/>
                </a:solidFill>
                <a:latin typeface="Montserrat" pitchFamily="2" charset="77"/>
              </a:rPr>
              <a:t>	</a:t>
            </a:r>
            <a:r>
              <a:rPr lang="en-US" sz="1400" dirty="0">
                <a:solidFill>
                  <a:srgbClr val="002060"/>
                </a:solidFill>
                <a:latin typeface="Montserrat" pitchFamily="2" charset="77"/>
              </a:rPr>
              <a:t>Treatment was altered in 23% of CCTA group</a:t>
            </a:r>
          </a:p>
          <a:p>
            <a:pPr marL="0" indent="0">
              <a:buFont typeface="Arial" panose="020B0604020202020204" pitchFamily="34" charset="0"/>
              <a:buNone/>
            </a:pPr>
            <a:r>
              <a:rPr lang="en-US" sz="1400" b="1" dirty="0">
                <a:solidFill>
                  <a:srgbClr val="002060"/>
                </a:solidFill>
                <a:latin typeface="Montserrat" pitchFamily="2" charset="77"/>
              </a:rPr>
              <a:t>		</a:t>
            </a:r>
            <a:r>
              <a:rPr lang="en-US" sz="1400" dirty="0">
                <a:solidFill>
                  <a:srgbClr val="002060"/>
                </a:solidFill>
                <a:latin typeface="Montserrat" pitchFamily="2" charset="77"/>
              </a:rPr>
              <a:t>0.2% in</a:t>
            </a:r>
            <a:r>
              <a:rPr lang="en-US" sz="1400" i="1" dirty="0">
                <a:solidFill>
                  <a:srgbClr val="002060"/>
                </a:solidFill>
                <a:latin typeface="Montserrat" pitchFamily="2" charset="77"/>
              </a:rPr>
              <a:t> </a:t>
            </a:r>
            <a:r>
              <a:rPr lang="en-US" sz="1400" dirty="0">
                <a:solidFill>
                  <a:srgbClr val="002060"/>
                </a:solidFill>
                <a:latin typeface="Montserrat" pitchFamily="2" charset="77"/>
              </a:rPr>
              <a:t>CCTA: normal</a:t>
            </a:r>
          </a:p>
          <a:p>
            <a:pPr marL="0" indent="0">
              <a:buFont typeface="Arial" panose="020B0604020202020204" pitchFamily="34" charset="0"/>
              <a:buNone/>
            </a:pPr>
            <a:r>
              <a:rPr lang="en-US" sz="1400" b="1" dirty="0">
                <a:solidFill>
                  <a:srgbClr val="002060"/>
                </a:solidFill>
                <a:latin typeface="Montserrat" pitchFamily="2" charset="77"/>
              </a:rPr>
              <a:t>		</a:t>
            </a:r>
            <a:r>
              <a:rPr lang="en-US" sz="1400" dirty="0">
                <a:solidFill>
                  <a:srgbClr val="002060"/>
                </a:solidFill>
                <a:latin typeface="Montserrat" pitchFamily="2" charset="77"/>
              </a:rPr>
              <a:t>45% in CCTA: nonobstructive</a:t>
            </a:r>
          </a:p>
          <a:p>
            <a:pPr marL="0" indent="0">
              <a:buFont typeface="Arial" panose="020B0604020202020204" pitchFamily="34" charset="0"/>
              <a:buNone/>
            </a:pPr>
            <a:r>
              <a:rPr lang="en-US" sz="1400" b="1" dirty="0">
                <a:solidFill>
                  <a:srgbClr val="002060"/>
                </a:solidFill>
                <a:latin typeface="Montserrat" pitchFamily="2" charset="77"/>
              </a:rPr>
              <a:t>		</a:t>
            </a:r>
            <a:r>
              <a:rPr lang="en-US" sz="1400" dirty="0">
                <a:solidFill>
                  <a:srgbClr val="002060"/>
                </a:solidFill>
                <a:latin typeface="Montserrat" pitchFamily="2" charset="77"/>
              </a:rPr>
              <a:t>45% in CCTA: obstructive</a:t>
            </a:r>
          </a:p>
        </p:txBody>
      </p:sp>
      <p:sp>
        <p:nvSpPr>
          <p:cNvPr id="3" name="Rectangle 6">
            <a:extLst>
              <a:ext uri="{FF2B5EF4-FFF2-40B4-BE49-F238E27FC236}">
                <a16:creationId xmlns:a16="http://schemas.microsoft.com/office/drawing/2014/main" id="{C5BCC24A-3F49-0A03-98AC-58F550A309EC}"/>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7" descr="HMS_Affiliate_NEW_8.png">
            <a:extLst>
              <a:ext uri="{FF2B5EF4-FFF2-40B4-BE49-F238E27FC236}">
                <a16:creationId xmlns:a16="http://schemas.microsoft.com/office/drawing/2014/main" id="{1CFA917C-EEFF-BE81-6A37-751F64194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E9C83B5D-8F19-B09F-B462-40F003A5EB8F}"/>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9" descr="BH_BWH.png">
            <a:extLst>
              <a:ext uri="{FF2B5EF4-FFF2-40B4-BE49-F238E27FC236}">
                <a16:creationId xmlns:a16="http://schemas.microsoft.com/office/drawing/2014/main" id="{74388599-10FA-0F22-83C9-14AFBE4EF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96E346C9-927E-736E-373D-0B12C36A1D84}"/>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F73E42A1-52AA-942C-770B-9C1BD5761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7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AF1A62-715A-E8FF-3DD6-D7A951D14DE0}"/>
              </a:ext>
            </a:extLst>
          </p:cNvPr>
          <p:cNvPicPr>
            <a:picLocks noChangeAspect="1"/>
          </p:cNvPicPr>
          <p:nvPr/>
        </p:nvPicPr>
        <p:blipFill>
          <a:blip r:embed="rId3"/>
          <a:stretch>
            <a:fillRect/>
          </a:stretch>
        </p:blipFill>
        <p:spPr>
          <a:xfrm>
            <a:off x="974269" y="176871"/>
            <a:ext cx="10243462" cy="5716389"/>
          </a:xfrm>
          <a:prstGeom prst="rect">
            <a:avLst/>
          </a:prstGeom>
        </p:spPr>
      </p:pic>
      <p:sp>
        <p:nvSpPr>
          <p:cNvPr id="14" name="Rectangle 6">
            <a:extLst>
              <a:ext uri="{FF2B5EF4-FFF2-40B4-BE49-F238E27FC236}">
                <a16:creationId xmlns:a16="http://schemas.microsoft.com/office/drawing/2014/main" id="{B672464F-1FC2-A011-50B1-82839D56CA18}"/>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7" descr="HMS_Affiliate_NEW_8.png">
            <a:extLst>
              <a:ext uri="{FF2B5EF4-FFF2-40B4-BE49-F238E27FC236}">
                <a16:creationId xmlns:a16="http://schemas.microsoft.com/office/drawing/2014/main" id="{0AF5062F-A949-70B0-6D73-7269F8609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6" name="Rectangle 8">
            <a:extLst>
              <a:ext uri="{FF2B5EF4-FFF2-40B4-BE49-F238E27FC236}">
                <a16:creationId xmlns:a16="http://schemas.microsoft.com/office/drawing/2014/main" id="{83D2A23B-E612-B153-2ADB-86B17DD9CD1F}"/>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9" descr="BH_BWH.png">
            <a:extLst>
              <a:ext uri="{FF2B5EF4-FFF2-40B4-BE49-F238E27FC236}">
                <a16:creationId xmlns:a16="http://schemas.microsoft.com/office/drawing/2014/main" id="{4A3CDB75-0C50-3B5B-F947-E68B4D79D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8" name="Picture 12">
            <a:extLst>
              <a:ext uri="{FF2B5EF4-FFF2-40B4-BE49-F238E27FC236}">
                <a16:creationId xmlns:a16="http://schemas.microsoft.com/office/drawing/2014/main" id="{42C7CECD-351B-D90D-7078-0AB0A769B972}"/>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19" name="Picture 2" descr="Lead Interpreter-FT days job in Boston at Brigham and Women s Faulkner  Hospital | Lensa">
            <a:extLst>
              <a:ext uri="{FF2B5EF4-FFF2-40B4-BE49-F238E27FC236}">
                <a16:creationId xmlns:a16="http://schemas.microsoft.com/office/drawing/2014/main" id="{BC79FCED-D2DB-B35E-6E51-0DD329E9D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94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a:extLst>
              <a:ext uri="{FF2B5EF4-FFF2-40B4-BE49-F238E27FC236}">
                <a16:creationId xmlns:a16="http://schemas.microsoft.com/office/drawing/2014/main" id="{E508365B-C30C-3429-5335-5119F411FDF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14" name="Title 1">
            <a:extLst>
              <a:ext uri="{FF2B5EF4-FFF2-40B4-BE49-F238E27FC236}">
                <a16:creationId xmlns:a16="http://schemas.microsoft.com/office/drawing/2014/main" id="{C8E915A4-090A-1F1C-E6E6-DC7B86401F04}"/>
              </a:ext>
            </a:extLst>
          </p:cNvPr>
          <p:cNvSpPr>
            <a:spLocks noGrp="1"/>
          </p:cNvSpPr>
          <p:nvPr>
            <p:ph type="title"/>
          </p:nvPr>
        </p:nvSpPr>
        <p:spPr>
          <a:xfrm>
            <a:off x="146072" y="403530"/>
            <a:ext cx="5134382" cy="1325563"/>
          </a:xfrm>
        </p:spPr>
        <p:txBody>
          <a:bodyPr>
            <a:noAutofit/>
          </a:bodyPr>
          <a:lstStyle/>
          <a:p>
            <a:pPr>
              <a:lnSpc>
                <a:spcPct val="150000"/>
              </a:lnSpc>
            </a:pPr>
            <a:r>
              <a:rPr lang="en-US" sz="2400" b="1" i="1">
                <a:solidFill>
                  <a:schemeClr val="bg1"/>
                </a:solidFill>
                <a:latin typeface="Montserrat" pitchFamily="2" charset="77"/>
              </a:rPr>
              <a:t>Targeted</a:t>
            </a:r>
            <a:r>
              <a:rPr lang="en-US" sz="2400" b="1">
                <a:solidFill>
                  <a:schemeClr val="bg1"/>
                </a:solidFill>
                <a:latin typeface="Montserrat" pitchFamily="2" charset="77"/>
              </a:rPr>
              <a:t> medical therapy</a:t>
            </a:r>
            <a:endParaRPr lang="en-US" sz="2800" b="1">
              <a:solidFill>
                <a:schemeClr val="bg1"/>
              </a:solidFill>
              <a:latin typeface="Montserrat" pitchFamily="2" charset="77"/>
            </a:endParaRPr>
          </a:p>
        </p:txBody>
      </p:sp>
    </p:spTree>
    <p:extLst>
      <p:ext uri="{BB962C8B-B14F-4D97-AF65-F5344CB8AC3E}">
        <p14:creationId xmlns:p14="http://schemas.microsoft.com/office/powerpoint/2010/main" val="371249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3BD7C3-5F3C-2A4B-BFE7-4C24CD4C4F53}"/>
              </a:ext>
            </a:extLst>
          </p:cNvPr>
          <p:cNvSpPr>
            <a:spLocks noGrp="1"/>
          </p:cNvSpPr>
          <p:nvPr>
            <p:ph type="title"/>
          </p:nvPr>
        </p:nvSpPr>
        <p:spPr>
          <a:xfrm>
            <a:off x="401444" y="230535"/>
            <a:ext cx="11484935" cy="1325563"/>
          </a:xfrm>
        </p:spPr>
        <p:txBody>
          <a:bodyPr>
            <a:noAutofit/>
          </a:bodyPr>
          <a:lstStyle/>
          <a:p>
            <a:pPr>
              <a:lnSpc>
                <a:spcPct val="150000"/>
              </a:lnSpc>
            </a:pPr>
            <a:r>
              <a:rPr lang="en-US" sz="2800" b="1">
                <a:solidFill>
                  <a:srgbClr val="002060"/>
                </a:solidFill>
                <a:latin typeface="Montserrat" pitchFamily="2" charset="77"/>
              </a:rPr>
              <a:t>Evidence of coronary plaque by CT modifies patient behavior</a:t>
            </a:r>
          </a:p>
        </p:txBody>
      </p:sp>
      <p:sp>
        <p:nvSpPr>
          <p:cNvPr id="20" name="Title 1">
            <a:extLst>
              <a:ext uri="{FF2B5EF4-FFF2-40B4-BE49-F238E27FC236}">
                <a16:creationId xmlns:a16="http://schemas.microsoft.com/office/drawing/2014/main" id="{91F8BB37-6574-504D-9E61-677EBD1A9B1E}"/>
              </a:ext>
            </a:extLst>
          </p:cNvPr>
          <p:cNvSpPr txBox="1">
            <a:spLocks/>
          </p:cNvSpPr>
          <p:nvPr/>
        </p:nvSpPr>
        <p:spPr>
          <a:xfrm>
            <a:off x="7709366" y="5649338"/>
            <a:ext cx="4482634" cy="3580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00">
                <a:solidFill>
                  <a:srgbClr val="002060"/>
                </a:solidFill>
                <a:latin typeface="Roboto" panose="02000000000000000000" pitchFamily="2" charset="0"/>
                <a:ea typeface="Roboto" panose="02000000000000000000" pitchFamily="2" charset="0"/>
                <a:cs typeface="Calibri" panose="020F0502020204030204" pitchFamily="34" charset="0"/>
              </a:rPr>
              <a:t>Gupta A, </a:t>
            </a:r>
            <a:r>
              <a:rPr lang="en-US" sz="1100" err="1">
                <a:solidFill>
                  <a:srgbClr val="002060"/>
                </a:solidFill>
                <a:latin typeface="Roboto" panose="02000000000000000000" pitchFamily="2" charset="0"/>
                <a:ea typeface="Roboto" panose="02000000000000000000" pitchFamily="2" charset="0"/>
                <a:cs typeface="Calibri" panose="020F0502020204030204" pitchFamily="34" charset="0"/>
              </a:rPr>
              <a:t>Blankstein</a:t>
            </a:r>
            <a:r>
              <a:rPr lang="en-US" sz="1100">
                <a:solidFill>
                  <a:srgbClr val="002060"/>
                </a:solidFill>
                <a:latin typeface="Roboto" panose="02000000000000000000" pitchFamily="2" charset="0"/>
                <a:ea typeface="Roboto" panose="02000000000000000000" pitchFamily="2" charset="0"/>
                <a:cs typeface="Calibri" panose="020F0502020204030204" pitchFamily="34" charset="0"/>
              </a:rPr>
              <a:t> R, et al. </a:t>
            </a:r>
            <a:r>
              <a:rPr lang="en-US" sz="1100">
                <a:solidFill>
                  <a:srgbClr val="002060"/>
                </a:solidFill>
                <a:latin typeface="Roboto" panose="02000000000000000000" pitchFamily="2" charset="0"/>
                <a:ea typeface="Roboto" panose="02000000000000000000" pitchFamily="2" charset="0"/>
              </a:rPr>
              <a:t>J Am Coll </a:t>
            </a:r>
            <a:r>
              <a:rPr lang="en-US" sz="1100" err="1">
                <a:solidFill>
                  <a:srgbClr val="002060"/>
                </a:solidFill>
                <a:latin typeface="Roboto" panose="02000000000000000000" pitchFamily="2" charset="0"/>
                <a:ea typeface="Roboto" panose="02000000000000000000" pitchFamily="2" charset="0"/>
              </a:rPr>
              <a:t>Cardiol</a:t>
            </a:r>
            <a:r>
              <a:rPr lang="en-US" sz="1100">
                <a:solidFill>
                  <a:srgbClr val="002060"/>
                </a:solidFill>
                <a:latin typeface="Roboto" panose="02000000000000000000" pitchFamily="2" charset="0"/>
                <a:ea typeface="Roboto" panose="02000000000000000000" pitchFamily="2" charset="0"/>
              </a:rPr>
              <a:t> </a:t>
            </a:r>
            <a:r>
              <a:rPr lang="en-US" sz="1100" err="1">
                <a:solidFill>
                  <a:srgbClr val="002060"/>
                </a:solidFill>
                <a:latin typeface="Roboto" panose="02000000000000000000" pitchFamily="2" charset="0"/>
                <a:ea typeface="Roboto" panose="02000000000000000000" pitchFamily="2" charset="0"/>
              </a:rPr>
              <a:t>Img</a:t>
            </a:r>
            <a:r>
              <a:rPr lang="en-US" sz="1100">
                <a:solidFill>
                  <a:srgbClr val="002060"/>
                </a:solidFill>
                <a:latin typeface="Roboto" panose="02000000000000000000" pitchFamily="2" charset="0"/>
                <a:ea typeface="Roboto" panose="02000000000000000000" pitchFamily="2" charset="0"/>
              </a:rPr>
              <a:t> 2017;10:833–42</a:t>
            </a:r>
          </a:p>
        </p:txBody>
      </p:sp>
      <p:pic>
        <p:nvPicPr>
          <p:cNvPr id="10" name="Picture 9" descr="Table&#10;&#10;Description automatically generated with medium confidence">
            <a:extLst>
              <a:ext uri="{FF2B5EF4-FFF2-40B4-BE49-F238E27FC236}">
                <a16:creationId xmlns:a16="http://schemas.microsoft.com/office/drawing/2014/main" id="{067A5F69-2CED-674E-9549-5311C43A08B4}"/>
              </a:ext>
            </a:extLst>
          </p:cNvPr>
          <p:cNvPicPr>
            <a:picLocks noChangeAspect="1"/>
          </p:cNvPicPr>
          <p:nvPr/>
        </p:nvPicPr>
        <p:blipFill>
          <a:blip r:embed="rId3"/>
          <a:stretch>
            <a:fillRect/>
          </a:stretch>
        </p:blipFill>
        <p:spPr>
          <a:xfrm>
            <a:off x="532173" y="1810407"/>
            <a:ext cx="7648557" cy="3838931"/>
          </a:xfrm>
          <a:prstGeom prst="rect">
            <a:avLst/>
          </a:prstGeom>
        </p:spPr>
      </p:pic>
      <p:sp>
        <p:nvSpPr>
          <p:cNvPr id="2" name="Rectangle 6">
            <a:extLst>
              <a:ext uri="{FF2B5EF4-FFF2-40B4-BE49-F238E27FC236}">
                <a16:creationId xmlns:a16="http://schemas.microsoft.com/office/drawing/2014/main" id="{B1FD6E19-F960-F6F4-8BAC-ED8BBCEFEB70}"/>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3959A363-CB42-A17F-FA75-EFA8AECFC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F24E2D2C-591D-0E34-90FE-D59458770F6D}"/>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9" descr="BH_BWH.png">
            <a:extLst>
              <a:ext uri="{FF2B5EF4-FFF2-40B4-BE49-F238E27FC236}">
                <a16:creationId xmlns:a16="http://schemas.microsoft.com/office/drawing/2014/main" id="{5C335C9A-DD87-4CE7-7A56-6268ED607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C4E1086F-DFEC-6418-94A5-F63BC8CF1CC0}"/>
              </a:ext>
            </a:extLst>
          </p:cNvPr>
          <p:cNvPicPr>
            <a:picLocks noChangeAspect="1"/>
          </p:cNvPicPr>
          <p:nvPr/>
        </p:nvPicPr>
        <p:blipFill>
          <a:blip r:embed="rId6"/>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825020BE-001F-808E-D9BA-5AAC653BB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111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A262-8849-A34C-B6CA-E248C32147F2}"/>
              </a:ext>
            </a:extLst>
          </p:cNvPr>
          <p:cNvSpPr>
            <a:spLocks noGrp="1"/>
          </p:cNvSpPr>
          <p:nvPr>
            <p:ph type="title"/>
          </p:nvPr>
        </p:nvSpPr>
        <p:spPr>
          <a:xfrm>
            <a:off x="0" y="-1235"/>
            <a:ext cx="12192000" cy="1051770"/>
          </a:xfrm>
        </p:spPr>
        <p:txBody>
          <a:bodyPr/>
          <a:lstStyle/>
          <a:p>
            <a:pPr algn="ctr"/>
            <a:r>
              <a:rPr lang="en-US" sz="3200" b="1" dirty="0">
                <a:solidFill>
                  <a:srgbClr val="002060"/>
                </a:solidFill>
                <a:latin typeface="Montserrat" pitchFamily="2" charset="77"/>
                <a:ea typeface="ＭＳ Ｐゴシック" charset="-128"/>
              </a:rPr>
              <a:t>Identification of plaque </a:t>
            </a:r>
            <a:r>
              <a:rPr lang="en-US" sz="3200" b="1" dirty="0">
                <a:solidFill>
                  <a:srgbClr val="002060"/>
                </a:solidFill>
                <a:latin typeface="Montserrat" pitchFamily="2" charset="77"/>
                <a:ea typeface="ＭＳ Ｐゴシック" charset="-128"/>
                <a:sym typeface="Wingdings" pitchFamily="2" charset="2"/>
              </a:rPr>
              <a:t> Intensify prevention</a:t>
            </a:r>
            <a:endParaRPr lang="en-US" sz="3200" b="1" dirty="0">
              <a:solidFill>
                <a:srgbClr val="002060"/>
              </a:solidFill>
              <a:latin typeface="Montserrat" pitchFamily="2" charset="77"/>
              <a:ea typeface="ＭＳ Ｐゴシック" charset="-128"/>
            </a:endParaRPr>
          </a:p>
        </p:txBody>
      </p:sp>
      <p:pic>
        <p:nvPicPr>
          <p:cNvPr id="31" name="Picture 30">
            <a:extLst>
              <a:ext uri="{FF2B5EF4-FFF2-40B4-BE49-F238E27FC236}">
                <a16:creationId xmlns:a16="http://schemas.microsoft.com/office/drawing/2014/main" id="{A56B4ACF-1C45-DF47-8587-642688244E08}"/>
              </a:ext>
            </a:extLst>
          </p:cNvPr>
          <p:cNvPicPr>
            <a:picLocks noChangeAspect="1"/>
          </p:cNvPicPr>
          <p:nvPr/>
        </p:nvPicPr>
        <p:blipFill>
          <a:blip r:embed="rId3"/>
          <a:stretch>
            <a:fillRect/>
          </a:stretch>
        </p:blipFill>
        <p:spPr>
          <a:xfrm>
            <a:off x="1285310" y="1154917"/>
            <a:ext cx="9367191" cy="5486400"/>
          </a:xfrm>
          <a:prstGeom prst="rect">
            <a:avLst/>
          </a:prstGeom>
        </p:spPr>
      </p:pic>
      <p:sp>
        <p:nvSpPr>
          <p:cNvPr id="5" name="TextBox 4">
            <a:extLst>
              <a:ext uri="{FF2B5EF4-FFF2-40B4-BE49-F238E27FC236}">
                <a16:creationId xmlns:a16="http://schemas.microsoft.com/office/drawing/2014/main" id="{EB5B55C8-3EA7-47DE-94C9-0B00A5331EBE}"/>
              </a:ext>
            </a:extLst>
          </p:cNvPr>
          <p:cNvSpPr txBox="1"/>
          <p:nvPr/>
        </p:nvSpPr>
        <p:spPr>
          <a:xfrm>
            <a:off x="9113002" y="6479734"/>
            <a:ext cx="3078997" cy="338554"/>
          </a:xfrm>
          <a:prstGeom prst="rect">
            <a:avLst/>
          </a:prstGeom>
          <a:noFill/>
        </p:spPr>
        <p:txBody>
          <a:bodyPr wrap="square">
            <a:spAutoFit/>
          </a:bodyPr>
          <a:lstStyle/>
          <a:p>
            <a:pPr marL="0" marR="0" algn="ctr">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rPr>
              <a:t>Imag</a:t>
            </a:r>
            <a:r>
              <a:rPr lang="en-US" sz="800" dirty="0">
                <a:solidFill>
                  <a:srgbClr val="000000"/>
                </a:solidFill>
                <a:latin typeface="Calibri" panose="020F0502020204030204" pitchFamily="34" charset="0"/>
                <a:ea typeface="Times New Roman" panose="02020603050405020304" pitchFamily="18" charset="0"/>
              </a:rPr>
              <a:t>e courtesy of Ana Vitoria Rocha</a:t>
            </a:r>
            <a:endParaRPr lang="en-US" sz="800" dirty="0">
              <a:solidFill>
                <a:srgbClr val="000000"/>
              </a:solidFill>
              <a:effectLst/>
              <a:latin typeface="Calibri" panose="020F0502020204030204" pitchFamily="34" charset="0"/>
              <a:ea typeface="Times New Roman" panose="02020603050405020304" pitchFamily="18" charset="0"/>
            </a:endParaRPr>
          </a:p>
          <a:p>
            <a:pPr marL="0" marR="0" algn="ctr">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rPr>
              <a:t>Cardoso, Blankstein Chapter </a:t>
            </a:r>
            <a:r>
              <a:rPr lang="en-US" sz="800" dirty="0">
                <a:solidFill>
                  <a:srgbClr val="000000"/>
                </a:solidFill>
                <a:latin typeface="Calibri" panose="020F0502020204030204" pitchFamily="34" charset="0"/>
                <a:ea typeface="Times New Roman" panose="02020603050405020304" pitchFamily="18" charset="0"/>
              </a:rPr>
              <a:t>on Use of Cardiac CT in Prevention</a:t>
            </a:r>
          </a:p>
        </p:txBody>
      </p:sp>
      <p:sp>
        <p:nvSpPr>
          <p:cNvPr id="6" name="Rectangle 5">
            <a:extLst>
              <a:ext uri="{FF2B5EF4-FFF2-40B4-BE49-F238E27FC236}">
                <a16:creationId xmlns:a16="http://schemas.microsoft.com/office/drawing/2014/main" id="{65C32C59-400F-02C2-9137-388536E2D798}"/>
              </a:ext>
            </a:extLst>
          </p:cNvPr>
          <p:cNvSpPr/>
          <p:nvPr/>
        </p:nvSpPr>
        <p:spPr>
          <a:xfrm>
            <a:off x="4690533" y="5604933"/>
            <a:ext cx="3234267" cy="770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313921A9-DF7D-63A1-4D1A-7752831388CB}"/>
              </a:ext>
            </a:extLst>
          </p:cNvPr>
          <p:cNvSpPr/>
          <p:nvPr/>
        </p:nvSpPr>
        <p:spPr>
          <a:xfrm>
            <a:off x="5422899" y="5829275"/>
            <a:ext cx="1769533" cy="3217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Colchicine</a:t>
            </a:r>
          </a:p>
        </p:txBody>
      </p:sp>
    </p:spTree>
    <p:extLst>
      <p:ext uri="{BB962C8B-B14F-4D97-AF65-F5344CB8AC3E}">
        <p14:creationId xmlns:p14="http://schemas.microsoft.com/office/powerpoint/2010/main" val="2310668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FCDAF937-9C5F-E842-BE28-2AD6E4D4C31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7" descr="HMS_Affiliate_NEW_8.png">
            <a:extLst>
              <a:ext uri="{FF2B5EF4-FFF2-40B4-BE49-F238E27FC236}">
                <a16:creationId xmlns:a16="http://schemas.microsoft.com/office/drawing/2014/main" id="{E8AA5DA3-10E6-2146-BA0D-511FDA9BB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81" y="6285993"/>
            <a:ext cx="2191637" cy="379975"/>
          </a:xfrm>
          <a:prstGeom prst="rect">
            <a:avLst/>
          </a:prstGeom>
        </p:spPr>
      </p:pic>
      <p:sp>
        <p:nvSpPr>
          <p:cNvPr id="13" name="Rectangle 8">
            <a:extLst>
              <a:ext uri="{FF2B5EF4-FFF2-40B4-BE49-F238E27FC236}">
                <a16:creationId xmlns:a16="http://schemas.microsoft.com/office/drawing/2014/main" id="{A6061947-DC20-8F49-804A-C9D7D275D724}"/>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9" descr="BH_BWH.png">
            <a:extLst>
              <a:ext uri="{FF2B5EF4-FFF2-40B4-BE49-F238E27FC236}">
                <a16:creationId xmlns:a16="http://schemas.microsoft.com/office/drawing/2014/main" id="{1034E23D-992A-ED42-9E44-728CA43D3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5" name="Picture 12">
            <a:extLst>
              <a:ext uri="{FF2B5EF4-FFF2-40B4-BE49-F238E27FC236}">
                <a16:creationId xmlns:a16="http://schemas.microsoft.com/office/drawing/2014/main" id="{C967A8C2-7CAD-8E44-9CAD-2B4BD6B7F875}"/>
              </a:ext>
            </a:extLst>
          </p:cNvPr>
          <p:cNvPicPr>
            <a:picLocks noChangeAspect="1"/>
          </p:cNvPicPr>
          <p:nvPr/>
        </p:nvPicPr>
        <p:blipFill>
          <a:blip r:embed="rId5"/>
          <a:stretch>
            <a:fillRect/>
          </a:stretch>
        </p:blipFill>
        <p:spPr>
          <a:xfrm>
            <a:off x="9510744" y="6247491"/>
            <a:ext cx="2375635" cy="379974"/>
          </a:xfrm>
          <a:prstGeom prst="rect">
            <a:avLst/>
          </a:prstGeom>
        </p:spPr>
      </p:pic>
      <p:sp>
        <p:nvSpPr>
          <p:cNvPr id="16" name="Rectangle 2">
            <a:extLst>
              <a:ext uri="{FF2B5EF4-FFF2-40B4-BE49-F238E27FC236}">
                <a16:creationId xmlns:a16="http://schemas.microsoft.com/office/drawing/2014/main" id="{2F22B730-6AC8-E54A-A340-8EA4418C6BBA}"/>
              </a:ext>
            </a:extLst>
          </p:cNvPr>
          <p:cNvSpPr txBox="1">
            <a:spLocks/>
          </p:cNvSpPr>
          <p:nvPr/>
        </p:nvSpPr>
        <p:spPr>
          <a:xfrm>
            <a:off x="648790" y="7363"/>
            <a:ext cx="113537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b="1" kern="0" dirty="0">
                <a:solidFill>
                  <a:srgbClr val="638CAE"/>
                </a:solidFill>
                <a:latin typeface="Montserrat" pitchFamily="2" charset="77"/>
              </a:rPr>
              <a:t>A CAC of &gt; 300 is equivalent to risk in secondary prevention </a:t>
            </a:r>
          </a:p>
        </p:txBody>
      </p:sp>
      <p:pic>
        <p:nvPicPr>
          <p:cNvPr id="2" name="Picture 1" descr="A close-up of a website&#10;&#10;Description automatically generated">
            <a:extLst>
              <a:ext uri="{FF2B5EF4-FFF2-40B4-BE49-F238E27FC236}">
                <a16:creationId xmlns:a16="http://schemas.microsoft.com/office/drawing/2014/main" id="{A4811E80-223B-B8F8-8719-78895C953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220" y="2381919"/>
            <a:ext cx="5175780" cy="2390888"/>
          </a:xfrm>
          <a:prstGeom prst="rect">
            <a:avLst/>
          </a:prstGeom>
        </p:spPr>
      </p:pic>
      <p:pic>
        <p:nvPicPr>
          <p:cNvPr id="3" name="Picture 2" descr="A graph of a number of events&#10;&#10;Description automatically generated">
            <a:extLst>
              <a:ext uri="{FF2B5EF4-FFF2-40B4-BE49-F238E27FC236}">
                <a16:creationId xmlns:a16="http://schemas.microsoft.com/office/drawing/2014/main" id="{2F6C642E-F5B7-3D72-7044-7AB3AC1611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029" y="1750278"/>
            <a:ext cx="4268295" cy="3357443"/>
          </a:xfrm>
          <a:prstGeom prst="rect">
            <a:avLst/>
          </a:prstGeom>
        </p:spPr>
      </p:pic>
      <p:sp>
        <p:nvSpPr>
          <p:cNvPr id="4" name="Rectangle 3">
            <a:extLst>
              <a:ext uri="{FF2B5EF4-FFF2-40B4-BE49-F238E27FC236}">
                <a16:creationId xmlns:a16="http://schemas.microsoft.com/office/drawing/2014/main" id="{F0073584-4557-3A1F-A2AA-21F7F1BBE1D1}"/>
              </a:ext>
            </a:extLst>
          </p:cNvPr>
          <p:cNvSpPr/>
          <p:nvPr/>
        </p:nvSpPr>
        <p:spPr>
          <a:xfrm>
            <a:off x="11088900" y="2585510"/>
            <a:ext cx="365760" cy="1611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7F2ED1-F080-81C9-B098-20937873E9A6}"/>
              </a:ext>
            </a:extLst>
          </p:cNvPr>
          <p:cNvSpPr txBox="1"/>
          <p:nvPr/>
        </p:nvSpPr>
        <p:spPr>
          <a:xfrm>
            <a:off x="648790" y="5606137"/>
            <a:ext cx="6096000" cy="307777"/>
          </a:xfrm>
          <a:prstGeom prst="rect">
            <a:avLst/>
          </a:prstGeom>
          <a:noFill/>
        </p:spPr>
        <p:txBody>
          <a:bodyPr wrap="square">
            <a:spAutoFit/>
          </a:bodyPr>
          <a:lstStyle/>
          <a:p>
            <a:r>
              <a:rPr lang="en-US" sz="1400" b="0" i="0" dirty="0" err="1">
                <a:effectLst/>
                <a:latin typeface="Roboto" panose="02000000000000000000" pitchFamily="2" charset="0"/>
              </a:rPr>
              <a:t>Budoff</a:t>
            </a:r>
            <a:r>
              <a:rPr lang="en-US" sz="1400" b="0" i="0" dirty="0">
                <a:effectLst/>
                <a:latin typeface="Roboto" panose="02000000000000000000" pitchFamily="2" charset="0"/>
              </a:rPr>
              <a:t> et al. JACC Cardiovasc Imaging 2023;16:1181-1189.</a:t>
            </a:r>
            <a:r>
              <a:rPr lang="en-US" sz="1400" dirty="0">
                <a:latin typeface="Roboto" panose="02000000000000000000" pitchFamily="2" charset="0"/>
              </a:rPr>
              <a:t> </a:t>
            </a:r>
            <a:endParaRPr lang="en-US" sz="1400" dirty="0"/>
          </a:p>
        </p:txBody>
      </p:sp>
    </p:spTree>
    <p:extLst>
      <p:ext uri="{BB962C8B-B14F-4D97-AF65-F5344CB8AC3E}">
        <p14:creationId xmlns:p14="http://schemas.microsoft.com/office/powerpoint/2010/main" val="2534034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1D7FA-D281-FE8F-77DB-34FAED06A1F4}"/>
            </a:ext>
          </a:extLst>
        </p:cNvPr>
        <p:cNvGrpSpPr/>
        <p:nvPr/>
      </p:nvGrpSpPr>
      <p:grpSpPr>
        <a:xfrm>
          <a:off x="0" y="0"/>
          <a:ext cx="0" cy="0"/>
          <a:chOff x="0" y="0"/>
          <a:chExt cx="0" cy="0"/>
        </a:xfrm>
      </p:grpSpPr>
      <p:sp>
        <p:nvSpPr>
          <p:cNvPr id="11" name="Rectangle 6">
            <a:extLst>
              <a:ext uri="{FF2B5EF4-FFF2-40B4-BE49-F238E27FC236}">
                <a16:creationId xmlns:a16="http://schemas.microsoft.com/office/drawing/2014/main" id="{DB8473BF-B451-75DF-1984-DC9FE0E65517}"/>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7" descr="HMS_Affiliate_NEW_8.png">
            <a:extLst>
              <a:ext uri="{FF2B5EF4-FFF2-40B4-BE49-F238E27FC236}">
                <a16:creationId xmlns:a16="http://schemas.microsoft.com/office/drawing/2014/main" id="{ECA674CD-0FB1-C544-024C-A0626AF60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81" y="6285993"/>
            <a:ext cx="2191637" cy="379975"/>
          </a:xfrm>
          <a:prstGeom prst="rect">
            <a:avLst/>
          </a:prstGeom>
        </p:spPr>
      </p:pic>
      <p:sp>
        <p:nvSpPr>
          <p:cNvPr id="13" name="Rectangle 8">
            <a:extLst>
              <a:ext uri="{FF2B5EF4-FFF2-40B4-BE49-F238E27FC236}">
                <a16:creationId xmlns:a16="http://schemas.microsoft.com/office/drawing/2014/main" id="{9507AE1F-D054-B20B-CB8C-24EF0A54E74B}"/>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9" descr="BH_BWH.png">
            <a:extLst>
              <a:ext uri="{FF2B5EF4-FFF2-40B4-BE49-F238E27FC236}">
                <a16:creationId xmlns:a16="http://schemas.microsoft.com/office/drawing/2014/main" id="{ACA8E8D1-F334-50E1-97BD-AEC5B1038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5" name="Picture 12">
            <a:extLst>
              <a:ext uri="{FF2B5EF4-FFF2-40B4-BE49-F238E27FC236}">
                <a16:creationId xmlns:a16="http://schemas.microsoft.com/office/drawing/2014/main" id="{82A76370-6093-53AA-C50D-DB9CF0C82A8C}"/>
              </a:ext>
            </a:extLst>
          </p:cNvPr>
          <p:cNvPicPr>
            <a:picLocks noChangeAspect="1"/>
          </p:cNvPicPr>
          <p:nvPr/>
        </p:nvPicPr>
        <p:blipFill>
          <a:blip r:embed="rId5"/>
          <a:stretch>
            <a:fillRect/>
          </a:stretch>
        </p:blipFill>
        <p:spPr>
          <a:xfrm>
            <a:off x="9510744" y="6247491"/>
            <a:ext cx="2375635" cy="379974"/>
          </a:xfrm>
          <a:prstGeom prst="rect">
            <a:avLst/>
          </a:prstGeom>
        </p:spPr>
      </p:pic>
      <p:sp>
        <p:nvSpPr>
          <p:cNvPr id="16" name="Rectangle 2">
            <a:extLst>
              <a:ext uri="{FF2B5EF4-FFF2-40B4-BE49-F238E27FC236}">
                <a16:creationId xmlns:a16="http://schemas.microsoft.com/office/drawing/2014/main" id="{C20C0A34-8033-04BB-E4B9-2BB7352E1860}"/>
              </a:ext>
            </a:extLst>
          </p:cNvPr>
          <p:cNvSpPr txBox="1">
            <a:spLocks/>
          </p:cNvSpPr>
          <p:nvPr/>
        </p:nvSpPr>
        <p:spPr>
          <a:xfrm>
            <a:off x="648790" y="7363"/>
            <a:ext cx="113537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b="1" kern="0" dirty="0">
                <a:solidFill>
                  <a:srgbClr val="638CAE"/>
                </a:solidFill>
                <a:latin typeface="Montserrat" pitchFamily="2" charset="77"/>
              </a:rPr>
              <a:t>In patients at low risk of bleeding, CAC ≥ 100 identifies a net benefit for aspirin in primary prevention</a:t>
            </a:r>
          </a:p>
        </p:txBody>
      </p:sp>
      <p:sp>
        <p:nvSpPr>
          <p:cNvPr id="4" name="Rectangle 3">
            <a:extLst>
              <a:ext uri="{FF2B5EF4-FFF2-40B4-BE49-F238E27FC236}">
                <a16:creationId xmlns:a16="http://schemas.microsoft.com/office/drawing/2014/main" id="{A3395204-1A94-7B6B-C961-31E30968EF54}"/>
              </a:ext>
            </a:extLst>
          </p:cNvPr>
          <p:cNvSpPr/>
          <p:nvPr/>
        </p:nvSpPr>
        <p:spPr>
          <a:xfrm>
            <a:off x="11088900" y="2585510"/>
            <a:ext cx="365760" cy="1611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687A2C-EC4A-5CAC-9DD9-61B033EEDE09}"/>
              </a:ext>
            </a:extLst>
          </p:cNvPr>
          <p:cNvSpPr txBox="1"/>
          <p:nvPr/>
        </p:nvSpPr>
        <p:spPr>
          <a:xfrm>
            <a:off x="305621" y="5636206"/>
            <a:ext cx="6096000" cy="253916"/>
          </a:xfrm>
          <a:prstGeom prst="rect">
            <a:avLst/>
          </a:prstGeom>
          <a:noFill/>
        </p:spPr>
        <p:txBody>
          <a:bodyPr wrap="square">
            <a:spAutoFit/>
          </a:bodyPr>
          <a:lstStyle/>
          <a:p>
            <a:r>
              <a:rPr lang="en-US" sz="1050" b="0" i="0" dirty="0" err="1">
                <a:effectLst/>
                <a:latin typeface="Roboto" panose="02000000000000000000" pitchFamily="2" charset="0"/>
              </a:rPr>
              <a:t>Ajufo</a:t>
            </a:r>
            <a:r>
              <a:rPr lang="en-US" sz="1050" b="0" i="0" dirty="0">
                <a:effectLst/>
                <a:latin typeface="Roboto" panose="02000000000000000000" pitchFamily="2" charset="0"/>
              </a:rPr>
              <a:t> et al. JAMA </a:t>
            </a:r>
            <a:r>
              <a:rPr lang="en-US" sz="1050" b="0" i="0" dirty="0" err="1">
                <a:effectLst/>
                <a:latin typeface="Roboto" panose="02000000000000000000" pitchFamily="2" charset="0"/>
              </a:rPr>
              <a:t>Cardiol</a:t>
            </a:r>
            <a:r>
              <a:rPr lang="en-US" sz="1050" b="0" i="0" dirty="0">
                <a:effectLst/>
                <a:latin typeface="Roboto" panose="02000000000000000000" pitchFamily="2" charset="0"/>
              </a:rPr>
              <a:t> 2021;179-187.</a:t>
            </a:r>
            <a:endParaRPr lang="en-US" sz="1050" dirty="0"/>
          </a:p>
        </p:txBody>
      </p:sp>
      <p:pic>
        <p:nvPicPr>
          <p:cNvPr id="6" name="Picture 5" descr="A group of graphs with text&#10;&#10;AI-generated content may be incorrect.">
            <a:extLst>
              <a:ext uri="{FF2B5EF4-FFF2-40B4-BE49-F238E27FC236}">
                <a16:creationId xmlns:a16="http://schemas.microsoft.com/office/drawing/2014/main" id="{DF899A75-339E-E350-4DCE-95AF3A8BC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6900" y="1373442"/>
            <a:ext cx="6509442" cy="4316643"/>
          </a:xfrm>
          <a:prstGeom prst="rect">
            <a:avLst/>
          </a:prstGeom>
        </p:spPr>
      </p:pic>
      <p:sp>
        <p:nvSpPr>
          <p:cNvPr id="2" name="Rectangle 1">
            <a:extLst>
              <a:ext uri="{FF2B5EF4-FFF2-40B4-BE49-F238E27FC236}">
                <a16:creationId xmlns:a16="http://schemas.microsoft.com/office/drawing/2014/main" id="{16635451-4BAA-82E3-F34E-FCBD73095E06}"/>
              </a:ext>
            </a:extLst>
          </p:cNvPr>
          <p:cNvSpPr/>
          <p:nvPr/>
        </p:nvSpPr>
        <p:spPr>
          <a:xfrm>
            <a:off x="3038167" y="3651658"/>
            <a:ext cx="3363453" cy="2078943"/>
          </a:xfrm>
          <a:prstGeom prst="rect">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63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D725F-2259-8D88-A6B8-1A106E1C9B8A}"/>
            </a:ext>
          </a:extLst>
        </p:cNvPr>
        <p:cNvGrpSpPr/>
        <p:nvPr/>
      </p:nvGrpSpPr>
      <p:grpSpPr>
        <a:xfrm>
          <a:off x="0" y="0"/>
          <a:ext cx="0" cy="0"/>
          <a:chOff x="0" y="0"/>
          <a:chExt cx="0" cy="0"/>
        </a:xfrm>
      </p:grpSpPr>
      <p:sp>
        <p:nvSpPr>
          <p:cNvPr id="11" name="Rectangle 6">
            <a:extLst>
              <a:ext uri="{FF2B5EF4-FFF2-40B4-BE49-F238E27FC236}">
                <a16:creationId xmlns:a16="http://schemas.microsoft.com/office/drawing/2014/main" id="{389B5305-6175-2195-8F8E-FA8E0BDF0DB1}"/>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7" descr="HMS_Affiliate_NEW_8.png">
            <a:extLst>
              <a:ext uri="{FF2B5EF4-FFF2-40B4-BE49-F238E27FC236}">
                <a16:creationId xmlns:a16="http://schemas.microsoft.com/office/drawing/2014/main" id="{12D43B69-C788-F6F4-79F0-5DD575B89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81" y="6285993"/>
            <a:ext cx="2191637" cy="379975"/>
          </a:xfrm>
          <a:prstGeom prst="rect">
            <a:avLst/>
          </a:prstGeom>
        </p:spPr>
      </p:pic>
      <p:sp>
        <p:nvSpPr>
          <p:cNvPr id="13" name="Rectangle 8">
            <a:extLst>
              <a:ext uri="{FF2B5EF4-FFF2-40B4-BE49-F238E27FC236}">
                <a16:creationId xmlns:a16="http://schemas.microsoft.com/office/drawing/2014/main" id="{90B0D5EB-0250-ABD0-5B05-D8B854AF450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9" descr="BH_BWH.png">
            <a:extLst>
              <a:ext uri="{FF2B5EF4-FFF2-40B4-BE49-F238E27FC236}">
                <a16:creationId xmlns:a16="http://schemas.microsoft.com/office/drawing/2014/main" id="{E6336AF3-D8B8-F4EC-1FBD-4CAAB6086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5" name="Picture 12">
            <a:extLst>
              <a:ext uri="{FF2B5EF4-FFF2-40B4-BE49-F238E27FC236}">
                <a16:creationId xmlns:a16="http://schemas.microsoft.com/office/drawing/2014/main" id="{F6F443D4-57A4-2C66-F782-CE7A1F8D1DB4}"/>
              </a:ext>
            </a:extLst>
          </p:cNvPr>
          <p:cNvPicPr>
            <a:picLocks noChangeAspect="1"/>
          </p:cNvPicPr>
          <p:nvPr/>
        </p:nvPicPr>
        <p:blipFill>
          <a:blip r:embed="rId5"/>
          <a:stretch>
            <a:fillRect/>
          </a:stretch>
        </p:blipFill>
        <p:spPr>
          <a:xfrm>
            <a:off x="9510744" y="6247491"/>
            <a:ext cx="2375635" cy="379974"/>
          </a:xfrm>
          <a:prstGeom prst="rect">
            <a:avLst/>
          </a:prstGeom>
        </p:spPr>
      </p:pic>
      <p:sp>
        <p:nvSpPr>
          <p:cNvPr id="16" name="Rectangle 2">
            <a:extLst>
              <a:ext uri="{FF2B5EF4-FFF2-40B4-BE49-F238E27FC236}">
                <a16:creationId xmlns:a16="http://schemas.microsoft.com/office/drawing/2014/main" id="{6E6BEA9A-D6B8-2013-9F97-E03C7F098357}"/>
              </a:ext>
            </a:extLst>
          </p:cNvPr>
          <p:cNvSpPr txBox="1">
            <a:spLocks/>
          </p:cNvSpPr>
          <p:nvPr/>
        </p:nvSpPr>
        <p:spPr>
          <a:xfrm>
            <a:off x="648790" y="7363"/>
            <a:ext cx="113537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b="1" kern="0" dirty="0">
                <a:solidFill>
                  <a:srgbClr val="638CAE"/>
                </a:solidFill>
                <a:latin typeface="Montserrat" pitchFamily="2" charset="77"/>
              </a:rPr>
              <a:t>EKSTROM trial</a:t>
            </a:r>
          </a:p>
        </p:txBody>
      </p:sp>
      <p:sp>
        <p:nvSpPr>
          <p:cNvPr id="4" name="Rectangle 3">
            <a:extLst>
              <a:ext uri="{FF2B5EF4-FFF2-40B4-BE49-F238E27FC236}">
                <a16:creationId xmlns:a16="http://schemas.microsoft.com/office/drawing/2014/main" id="{6BC7C5B2-DEC9-8CF9-45C2-EDB6A8B4C5BD}"/>
              </a:ext>
            </a:extLst>
          </p:cNvPr>
          <p:cNvSpPr/>
          <p:nvPr/>
        </p:nvSpPr>
        <p:spPr>
          <a:xfrm>
            <a:off x="11088900" y="2585510"/>
            <a:ext cx="365760" cy="1611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93BF30F-93A0-C813-CB52-C243B052F2BA}"/>
              </a:ext>
            </a:extLst>
          </p:cNvPr>
          <p:cNvSpPr txBox="1"/>
          <p:nvPr/>
        </p:nvSpPr>
        <p:spPr>
          <a:xfrm>
            <a:off x="796274" y="5639344"/>
            <a:ext cx="6096000" cy="253916"/>
          </a:xfrm>
          <a:prstGeom prst="rect">
            <a:avLst/>
          </a:prstGeom>
          <a:noFill/>
        </p:spPr>
        <p:txBody>
          <a:bodyPr wrap="square">
            <a:spAutoFit/>
          </a:bodyPr>
          <a:lstStyle/>
          <a:p>
            <a:r>
              <a:rPr lang="en-US" sz="1050" dirty="0">
                <a:latin typeface="Roboto" panose="02000000000000000000" pitchFamily="2" charset="0"/>
              </a:rPr>
              <a:t>Budoff et al. EKSTROM trial.</a:t>
            </a:r>
            <a:endParaRPr lang="en-US" sz="1050" dirty="0"/>
          </a:p>
        </p:txBody>
      </p:sp>
      <p:sp>
        <p:nvSpPr>
          <p:cNvPr id="3" name="Content Placeholder 2">
            <a:extLst>
              <a:ext uri="{FF2B5EF4-FFF2-40B4-BE49-F238E27FC236}">
                <a16:creationId xmlns:a16="http://schemas.microsoft.com/office/drawing/2014/main" id="{AC9E9451-DD63-758B-4E3A-56FB48D2D184}"/>
              </a:ext>
            </a:extLst>
          </p:cNvPr>
          <p:cNvSpPr txBox="1">
            <a:spLocks/>
          </p:cNvSpPr>
          <p:nvPr/>
        </p:nvSpPr>
        <p:spPr>
          <a:xfrm>
            <a:off x="648790" y="1465057"/>
            <a:ext cx="6065110" cy="3390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rgbClr val="002060"/>
                </a:solidFill>
                <a:latin typeface="Montserrat" pitchFamily="2" charset="77"/>
              </a:rPr>
              <a:t>84 patients with stable CAD</a:t>
            </a:r>
          </a:p>
          <a:p>
            <a:pPr marL="0" indent="0">
              <a:buFont typeface="Arial" panose="020B0604020202020204" pitchFamily="34" charset="0"/>
              <a:buNone/>
            </a:pPr>
            <a:r>
              <a:rPr lang="en-US" sz="1400" dirty="0">
                <a:solidFill>
                  <a:srgbClr val="002060"/>
                </a:solidFill>
                <a:latin typeface="Montserrat" pitchFamily="2" charset="77"/>
              </a:rPr>
              <a:t>Colchicine 0.5 mg vs. placebo</a:t>
            </a:r>
          </a:p>
          <a:p>
            <a:pPr marL="0" indent="0">
              <a:buFont typeface="Arial" panose="020B0604020202020204" pitchFamily="34" charset="0"/>
              <a:buNone/>
            </a:pPr>
            <a:r>
              <a:rPr lang="en-US" sz="1400" dirty="0">
                <a:solidFill>
                  <a:srgbClr val="002060"/>
                </a:solidFill>
                <a:latin typeface="Montserrat" pitchFamily="2" charset="77"/>
              </a:rPr>
              <a:t>Colchicine reduced total plaque volume at 12 months</a:t>
            </a:r>
          </a:p>
          <a:p>
            <a:pPr marL="0" indent="0">
              <a:buFont typeface="Arial" panose="020B0604020202020204" pitchFamily="34" charset="0"/>
              <a:buNone/>
            </a:pPr>
            <a:r>
              <a:rPr lang="en-US" sz="1400" dirty="0">
                <a:solidFill>
                  <a:srgbClr val="002060"/>
                </a:solidFill>
                <a:latin typeface="Montserrat" pitchFamily="2" charset="77"/>
              </a:rPr>
              <a:t>No difference in low attenuation plaque volume</a:t>
            </a:r>
          </a:p>
        </p:txBody>
      </p:sp>
    </p:spTree>
    <p:extLst>
      <p:ext uri="{BB962C8B-B14F-4D97-AF65-F5344CB8AC3E}">
        <p14:creationId xmlns:p14="http://schemas.microsoft.com/office/powerpoint/2010/main" val="2077819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611010" cy="4110268"/>
          </a:xfrm>
        </p:spPr>
        <p:txBody>
          <a:bodyPr>
            <a:normAutofit/>
          </a:bodyPr>
          <a:lstStyle/>
          <a:p>
            <a:pPr marL="342900" indent="-342900">
              <a:lnSpc>
                <a:spcPct val="150000"/>
              </a:lnSpc>
              <a:buAutoNum type="arabicPeriod"/>
            </a:pPr>
            <a:r>
              <a:rPr lang="en-US" sz="1600">
                <a:solidFill>
                  <a:srgbClr val="002060"/>
                </a:solidFill>
                <a:effectLst/>
                <a:latin typeface="Montserrat" pitchFamily="2" charset="77"/>
              </a:rPr>
              <a:t>Recall guideline recommendations for CCTA vs. functional testing in stable chest pain.</a:t>
            </a:r>
          </a:p>
          <a:p>
            <a:pPr marL="342900" indent="-342900">
              <a:lnSpc>
                <a:spcPct val="150000"/>
              </a:lnSpc>
              <a:buAutoNum type="arabicPeriod"/>
            </a:pPr>
            <a:r>
              <a:rPr lang="en-US" sz="1600">
                <a:solidFill>
                  <a:srgbClr val="002060"/>
                </a:solidFill>
                <a:latin typeface="Montserrat" pitchFamily="2" charset="77"/>
              </a:rPr>
              <a:t>Understand traditional (current) methods of assessing plaque burden. </a:t>
            </a:r>
          </a:p>
          <a:p>
            <a:pPr marL="342900" indent="-342900">
              <a:lnSpc>
                <a:spcPct val="150000"/>
              </a:lnSpc>
              <a:buAutoNum type="arabicPeriod"/>
            </a:pPr>
            <a:r>
              <a:rPr lang="en-US" sz="1600">
                <a:solidFill>
                  <a:srgbClr val="002060"/>
                </a:solidFill>
                <a:effectLst/>
                <a:latin typeface="Montserrat" pitchFamily="2" charset="77"/>
              </a:rPr>
              <a:t>Discuss the impact of plaque burden for ASCVD risk and prognosis.</a:t>
            </a:r>
          </a:p>
          <a:p>
            <a:pPr marL="342900" indent="-342900">
              <a:lnSpc>
                <a:spcPct val="150000"/>
              </a:lnSpc>
              <a:buFont typeface="Arial" panose="020B0604020202020204" pitchFamily="34" charset="0"/>
              <a:buAutoNum type="arabicPeriod"/>
            </a:pPr>
            <a:r>
              <a:rPr lang="en-US" sz="1600">
                <a:solidFill>
                  <a:srgbClr val="002060"/>
                </a:solidFill>
                <a:effectLst/>
                <a:latin typeface="Montserrat" pitchFamily="2" charset="77"/>
              </a:rPr>
              <a:t>Analyze plaque burden and apply to patient care. </a:t>
            </a:r>
          </a:p>
          <a:p>
            <a:pPr marL="342900" indent="-342900">
              <a:lnSpc>
                <a:spcPct val="150000"/>
              </a:lnSpc>
              <a:buAutoNum type="arabicPeriod"/>
            </a:pPr>
            <a:r>
              <a:rPr lang="en-US" sz="1600" b="1">
                <a:solidFill>
                  <a:srgbClr val="002060"/>
                </a:solidFill>
                <a:latin typeface="Montserrat" pitchFamily="2" charset="77"/>
              </a:rPr>
              <a:t>Summarize quantitative plaque assessment and challenges in clinical practice.</a:t>
            </a:r>
            <a:endParaRPr lang="en-US" sz="1600" b="1">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Outline and learning objectives</a:t>
            </a:r>
          </a:p>
        </p:txBody>
      </p:sp>
      <p:sp>
        <p:nvSpPr>
          <p:cNvPr id="2" name="Rectangle 6">
            <a:extLst>
              <a:ext uri="{FF2B5EF4-FFF2-40B4-BE49-F238E27FC236}">
                <a16:creationId xmlns:a16="http://schemas.microsoft.com/office/drawing/2014/main" id="{84748404-A2C2-42B3-CFD3-DEA7690550AD}"/>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505641DF-891A-74DD-A6C7-21F88A586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F58E5151-607B-A341-193F-614520F6BAD0}"/>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52FEEDB5-D0CD-E653-BBAE-A6DE4C39C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2F58EC84-9806-9E2A-25DE-38DBAE2B7167}"/>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D2725CC2-7B44-7D77-79C4-EC509141B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15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video game&#10;&#10;Description automatically generated with medium confidence">
            <a:extLst>
              <a:ext uri="{FF2B5EF4-FFF2-40B4-BE49-F238E27FC236}">
                <a16:creationId xmlns:a16="http://schemas.microsoft.com/office/drawing/2014/main" id="{F16194F8-9AE7-7B83-0C30-AC1700491C66}"/>
              </a:ext>
            </a:extLst>
          </p:cNvPr>
          <p:cNvPicPr>
            <a:picLocks noChangeAspect="1"/>
          </p:cNvPicPr>
          <p:nvPr/>
        </p:nvPicPr>
        <p:blipFill>
          <a:blip r:embed="rId3"/>
          <a:stretch>
            <a:fillRect/>
          </a:stretch>
        </p:blipFill>
        <p:spPr>
          <a:xfrm>
            <a:off x="643467" y="1483191"/>
            <a:ext cx="5294716" cy="3891615"/>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with medium confidence">
            <a:extLst>
              <a:ext uri="{FF2B5EF4-FFF2-40B4-BE49-F238E27FC236}">
                <a16:creationId xmlns:a16="http://schemas.microsoft.com/office/drawing/2014/main" id="{87081956-9235-8F1D-E8FA-52F8F4CDA377}"/>
              </a:ext>
            </a:extLst>
          </p:cNvPr>
          <p:cNvPicPr>
            <a:picLocks noChangeAspect="1"/>
          </p:cNvPicPr>
          <p:nvPr/>
        </p:nvPicPr>
        <p:blipFill>
          <a:blip r:embed="rId4"/>
          <a:stretch>
            <a:fillRect/>
          </a:stretch>
        </p:blipFill>
        <p:spPr>
          <a:xfrm>
            <a:off x="6253817" y="1430245"/>
            <a:ext cx="5294715" cy="3997510"/>
          </a:xfrm>
          <a:prstGeom prst="rect">
            <a:avLst/>
          </a:prstGeom>
        </p:spPr>
      </p:pic>
      <p:sp>
        <p:nvSpPr>
          <p:cNvPr id="8" name="TextBox 7">
            <a:extLst>
              <a:ext uri="{FF2B5EF4-FFF2-40B4-BE49-F238E27FC236}">
                <a16:creationId xmlns:a16="http://schemas.microsoft.com/office/drawing/2014/main" id="{E2A84668-2A8C-7D7F-02EB-3730A2697FA0}"/>
              </a:ext>
            </a:extLst>
          </p:cNvPr>
          <p:cNvSpPr txBox="1"/>
          <p:nvPr/>
        </p:nvSpPr>
        <p:spPr>
          <a:xfrm>
            <a:off x="7557825" y="6049756"/>
            <a:ext cx="4872681" cy="261610"/>
          </a:xfrm>
          <a:prstGeom prst="rect">
            <a:avLst/>
          </a:prstGeom>
          <a:noFill/>
        </p:spPr>
        <p:txBody>
          <a:bodyPr wrap="square" rtlCol="0">
            <a:spAutoFit/>
          </a:bodyPr>
          <a:lstStyle/>
          <a:p>
            <a:r>
              <a:rPr lang="en-US" sz="1100">
                <a:solidFill>
                  <a:srgbClr val="002060"/>
                </a:solidFill>
                <a:latin typeface="Roboto" panose="02000000000000000000" pitchFamily="2" charset="0"/>
                <a:ea typeface="Roboto" panose="02000000000000000000" pitchFamily="2" charset="0"/>
              </a:rPr>
              <a:t>Williams et al. J Cardiovasc </a:t>
            </a:r>
            <a:r>
              <a:rPr lang="en-US" sz="1100" err="1">
                <a:solidFill>
                  <a:srgbClr val="002060"/>
                </a:solidFill>
                <a:latin typeface="Roboto" panose="02000000000000000000" pitchFamily="2" charset="0"/>
                <a:ea typeface="Roboto" panose="02000000000000000000" pitchFamily="2" charset="0"/>
              </a:rPr>
              <a:t>Comput</a:t>
            </a:r>
            <a:r>
              <a:rPr lang="en-US" sz="1100">
                <a:solidFill>
                  <a:srgbClr val="002060"/>
                </a:solidFill>
                <a:latin typeface="Roboto" panose="02000000000000000000" pitchFamily="2" charset="0"/>
                <a:ea typeface="Roboto" panose="02000000000000000000" pitchFamily="2" charset="0"/>
              </a:rPr>
              <a:t> </a:t>
            </a:r>
            <a:r>
              <a:rPr lang="en-US" sz="1100" err="1">
                <a:solidFill>
                  <a:srgbClr val="002060"/>
                </a:solidFill>
                <a:latin typeface="Roboto" panose="02000000000000000000" pitchFamily="2" charset="0"/>
                <a:ea typeface="Roboto" panose="02000000000000000000" pitchFamily="2" charset="0"/>
              </a:rPr>
              <a:t>Tomogr</a:t>
            </a:r>
            <a:r>
              <a:rPr lang="en-US" sz="1100">
                <a:solidFill>
                  <a:srgbClr val="002060"/>
                </a:solidFill>
                <a:latin typeface="Roboto" panose="02000000000000000000" pitchFamily="2" charset="0"/>
                <a:ea typeface="Roboto" panose="02000000000000000000" pitchFamily="2" charset="0"/>
              </a:rPr>
              <a:t> 2022;16:124-137.</a:t>
            </a:r>
          </a:p>
        </p:txBody>
      </p:sp>
    </p:spTree>
    <p:extLst>
      <p:ext uri="{BB962C8B-B14F-4D97-AF65-F5344CB8AC3E}">
        <p14:creationId xmlns:p14="http://schemas.microsoft.com/office/powerpoint/2010/main" val="3449865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1800">
                <a:solidFill>
                  <a:srgbClr val="002060"/>
                </a:solidFill>
                <a:effectLst/>
                <a:latin typeface="Montserrat" pitchFamily="2" charset="77"/>
              </a:rPr>
              <a:t>More objective assessment of plaque burden</a:t>
            </a:r>
          </a:p>
          <a:p>
            <a:pPr marL="0" indent="0">
              <a:lnSpc>
                <a:spcPct val="200000"/>
              </a:lnSpc>
              <a:buNone/>
            </a:pPr>
            <a:r>
              <a:rPr lang="en-US" sz="1800">
                <a:solidFill>
                  <a:srgbClr val="002060"/>
                </a:solidFill>
                <a:latin typeface="Montserrat" pitchFamily="2" charset="77"/>
              </a:rPr>
              <a:t>Better phenotyping of plaque (attenuation-based)</a:t>
            </a:r>
          </a:p>
          <a:p>
            <a:pPr marL="0" indent="0">
              <a:lnSpc>
                <a:spcPct val="200000"/>
              </a:lnSpc>
              <a:buNone/>
            </a:pPr>
            <a:r>
              <a:rPr lang="en-US" sz="1800">
                <a:solidFill>
                  <a:srgbClr val="002060"/>
                </a:solidFill>
                <a:latin typeface="Montserrat" pitchFamily="2" charset="77"/>
              </a:rPr>
              <a:t>May improve inter-scan and inter-observer variability</a:t>
            </a:r>
          </a:p>
          <a:p>
            <a:pPr marL="0" indent="0">
              <a:lnSpc>
                <a:spcPct val="200000"/>
              </a:lnSpc>
              <a:buNone/>
            </a:pPr>
            <a:r>
              <a:rPr lang="en-US" sz="1800">
                <a:solidFill>
                  <a:srgbClr val="002060"/>
                </a:solidFill>
                <a:latin typeface="Montserrat" pitchFamily="2" charset="77"/>
              </a:rPr>
              <a:t>Validated against IVUS/OCT</a:t>
            </a:r>
          </a:p>
          <a:p>
            <a:pPr marL="0" indent="0">
              <a:lnSpc>
                <a:spcPct val="200000"/>
              </a:lnSpc>
              <a:buNone/>
            </a:pPr>
            <a:r>
              <a:rPr lang="en-US" sz="1800">
                <a:solidFill>
                  <a:srgbClr val="002060"/>
                </a:solidFill>
                <a:latin typeface="Montserrat" pitchFamily="2" charset="77"/>
              </a:rPr>
              <a:t>Predictive of clinical outcomes</a:t>
            </a:r>
          </a:p>
          <a:p>
            <a:pPr marL="0" indent="0">
              <a:lnSpc>
                <a:spcPct val="200000"/>
              </a:lnSpc>
              <a:buNone/>
            </a:pPr>
            <a:r>
              <a:rPr lang="en-US" sz="1800">
                <a:solidFill>
                  <a:srgbClr val="002060"/>
                </a:solidFill>
                <a:latin typeface="Montserrat" pitchFamily="2" charset="77"/>
              </a:rPr>
              <a:t>Clinical trials: enrollment criteria and/or outcome</a:t>
            </a:r>
          </a:p>
          <a:p>
            <a:pPr marL="0" indent="0">
              <a:lnSpc>
                <a:spcPct val="200000"/>
              </a:lnSpc>
              <a:buNone/>
            </a:pPr>
            <a:endParaRPr lang="en-US" sz="1800">
              <a:solidFill>
                <a:srgbClr val="002060"/>
              </a:solidFill>
              <a:effectLst/>
              <a:latin typeface="Montserrat" pitchFamily="2" charset="77"/>
            </a:endParaRPr>
          </a:p>
          <a:p>
            <a:pPr marL="0" indent="0">
              <a:lnSpc>
                <a:spcPct val="200000"/>
              </a:lnSpc>
              <a:buNone/>
            </a:pPr>
            <a:endParaRPr lang="en-US" sz="18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The case for quantitative plaque analysis</a:t>
            </a:r>
          </a:p>
        </p:txBody>
      </p:sp>
      <p:sp>
        <p:nvSpPr>
          <p:cNvPr id="2" name="Rectangle 6">
            <a:extLst>
              <a:ext uri="{FF2B5EF4-FFF2-40B4-BE49-F238E27FC236}">
                <a16:creationId xmlns:a16="http://schemas.microsoft.com/office/drawing/2014/main" id="{E1D550D9-BE2C-D23B-C0DC-CACD976C791F}"/>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7E14A6FB-61A5-E1C8-8BB2-FACD96AA7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6D3D6FF8-9819-C9C4-83E4-E1468C3980A2}"/>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A0637CA4-A63A-8F94-FF16-AF9F405D5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C6AC1E95-4B60-561A-E74A-C04710CA9F73}"/>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C2A6BBC6-A0F7-DDC9-0CEB-EDC8638714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80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1800">
                <a:solidFill>
                  <a:srgbClr val="002060"/>
                </a:solidFill>
                <a:effectLst/>
                <a:latin typeface="Montserrat" pitchFamily="2" charset="77"/>
              </a:rPr>
              <a:t>Different vendors</a:t>
            </a:r>
          </a:p>
          <a:p>
            <a:pPr marL="0" indent="0">
              <a:lnSpc>
                <a:spcPct val="200000"/>
              </a:lnSpc>
              <a:buNone/>
            </a:pPr>
            <a:r>
              <a:rPr lang="en-US" sz="1800">
                <a:solidFill>
                  <a:srgbClr val="002060"/>
                </a:solidFill>
                <a:latin typeface="Montserrat" pitchFamily="2" charset="77"/>
              </a:rPr>
              <a:t>L</a:t>
            </a:r>
            <a:r>
              <a:rPr lang="en-US" sz="1800">
                <a:solidFill>
                  <a:srgbClr val="002060"/>
                </a:solidFill>
                <a:effectLst/>
                <a:latin typeface="Montserrat" pitchFamily="2" charset="77"/>
              </a:rPr>
              <a:t>ack of standardization</a:t>
            </a:r>
          </a:p>
          <a:p>
            <a:pPr marL="0" indent="0">
              <a:lnSpc>
                <a:spcPct val="200000"/>
              </a:lnSpc>
              <a:buNone/>
            </a:pPr>
            <a:r>
              <a:rPr lang="en-US" sz="1800">
                <a:solidFill>
                  <a:srgbClr val="002060"/>
                </a:solidFill>
                <a:latin typeface="Montserrat" pitchFamily="2" charset="77"/>
              </a:rPr>
              <a:t>Influence of scan parameters (kV)</a:t>
            </a:r>
          </a:p>
          <a:p>
            <a:pPr marL="0" indent="0">
              <a:lnSpc>
                <a:spcPct val="200000"/>
              </a:lnSpc>
              <a:buNone/>
            </a:pPr>
            <a:r>
              <a:rPr lang="en-US" sz="1800">
                <a:solidFill>
                  <a:srgbClr val="002060"/>
                </a:solidFill>
                <a:effectLst/>
                <a:latin typeface="Montserrat" pitchFamily="2" charset="77"/>
              </a:rPr>
              <a:t>Additional time</a:t>
            </a:r>
          </a:p>
          <a:p>
            <a:pPr marL="0" indent="0">
              <a:lnSpc>
                <a:spcPct val="200000"/>
              </a:lnSpc>
              <a:buNone/>
            </a:pPr>
            <a:r>
              <a:rPr lang="en-US" sz="1800">
                <a:solidFill>
                  <a:srgbClr val="002060"/>
                </a:solidFill>
                <a:latin typeface="Montserrat" pitchFamily="2" charset="77"/>
              </a:rPr>
              <a:t>Small plaques</a:t>
            </a:r>
          </a:p>
          <a:p>
            <a:pPr marL="0" indent="0">
              <a:lnSpc>
                <a:spcPct val="200000"/>
              </a:lnSpc>
              <a:buNone/>
            </a:pPr>
            <a:r>
              <a:rPr lang="en-US" sz="1800">
                <a:solidFill>
                  <a:srgbClr val="002060"/>
                </a:solidFill>
                <a:latin typeface="Montserrat" pitchFamily="2" charset="77"/>
              </a:rPr>
              <a:t>Incremental value</a:t>
            </a:r>
          </a:p>
          <a:p>
            <a:pPr marL="0" indent="0">
              <a:lnSpc>
                <a:spcPct val="200000"/>
              </a:lnSpc>
              <a:buNone/>
            </a:pPr>
            <a:endParaRPr lang="en-US" sz="1800">
              <a:solidFill>
                <a:srgbClr val="002060"/>
              </a:solidFill>
              <a:effectLst/>
              <a:latin typeface="Montserrat" pitchFamily="2" charset="77"/>
            </a:endParaRPr>
          </a:p>
          <a:p>
            <a:pPr marL="0" indent="0">
              <a:lnSpc>
                <a:spcPct val="200000"/>
              </a:lnSpc>
              <a:buNone/>
            </a:pPr>
            <a:endParaRPr lang="en-US" sz="18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Challenges in quantitative plaque analysis</a:t>
            </a:r>
          </a:p>
        </p:txBody>
      </p:sp>
      <p:sp>
        <p:nvSpPr>
          <p:cNvPr id="2" name="Rectangle 6">
            <a:extLst>
              <a:ext uri="{FF2B5EF4-FFF2-40B4-BE49-F238E27FC236}">
                <a16:creationId xmlns:a16="http://schemas.microsoft.com/office/drawing/2014/main" id="{5096848A-43BF-8B82-7351-9758F393B163}"/>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B8188DE4-624B-2539-1C17-B72E7E571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EF4B02BA-6438-1C6D-3B52-AD51DB96AE1B}"/>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0175EB67-25A7-E5AA-ADDF-5891467EB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0F015063-71FB-3259-8005-DC892CBA276A}"/>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ECBF5A7E-0965-2C17-E5DB-E732E88A6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8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E2E0-503F-4C62-9F6B-21C0D6D92AE2}"/>
              </a:ext>
            </a:extLst>
          </p:cNvPr>
          <p:cNvSpPr>
            <a:spLocks noGrp="1"/>
          </p:cNvSpPr>
          <p:nvPr>
            <p:ph type="title"/>
          </p:nvPr>
        </p:nvSpPr>
        <p:spPr>
          <a:xfrm>
            <a:off x="653598" y="342073"/>
            <a:ext cx="5638145" cy="1325563"/>
          </a:xfrm>
        </p:spPr>
        <p:txBody>
          <a:bodyPr/>
          <a:lstStyle/>
          <a:p>
            <a:r>
              <a:rPr lang="en-US" b="1">
                <a:latin typeface="Montserrat" pitchFamily="2" charset="77"/>
              </a:rPr>
              <a:t>RCA</a:t>
            </a:r>
          </a:p>
        </p:txBody>
      </p:sp>
      <p:pic>
        <p:nvPicPr>
          <p:cNvPr id="4" name="Picture 3">
            <a:extLst>
              <a:ext uri="{FF2B5EF4-FFF2-40B4-BE49-F238E27FC236}">
                <a16:creationId xmlns:a16="http://schemas.microsoft.com/office/drawing/2014/main" id="{B0055791-169E-4925-BF56-1EC5E2057030}"/>
              </a:ext>
            </a:extLst>
          </p:cNvPr>
          <p:cNvPicPr>
            <a:picLocks noChangeAspect="1"/>
          </p:cNvPicPr>
          <p:nvPr/>
        </p:nvPicPr>
        <p:blipFill>
          <a:blip r:embed="rId2"/>
          <a:stretch>
            <a:fillRect/>
          </a:stretch>
        </p:blipFill>
        <p:spPr>
          <a:xfrm>
            <a:off x="653598" y="1879682"/>
            <a:ext cx="5638145" cy="4099389"/>
          </a:xfrm>
          <a:prstGeom prst="rect">
            <a:avLst/>
          </a:prstGeom>
        </p:spPr>
      </p:pic>
      <p:pic>
        <p:nvPicPr>
          <p:cNvPr id="6" name="Picture 5">
            <a:extLst>
              <a:ext uri="{FF2B5EF4-FFF2-40B4-BE49-F238E27FC236}">
                <a16:creationId xmlns:a16="http://schemas.microsoft.com/office/drawing/2014/main" id="{DC6845EA-F1F1-4CB2-A1EB-B9875E3FB5A1}"/>
              </a:ext>
            </a:extLst>
          </p:cNvPr>
          <p:cNvPicPr>
            <a:picLocks noChangeAspect="1"/>
          </p:cNvPicPr>
          <p:nvPr/>
        </p:nvPicPr>
        <p:blipFill>
          <a:blip r:embed="rId3"/>
          <a:stretch>
            <a:fillRect/>
          </a:stretch>
        </p:blipFill>
        <p:spPr>
          <a:xfrm>
            <a:off x="7052475" y="159391"/>
            <a:ext cx="5063233" cy="5286724"/>
          </a:xfrm>
          <a:prstGeom prst="rect">
            <a:avLst/>
          </a:prstGeom>
        </p:spPr>
      </p:pic>
    </p:spTree>
    <p:extLst>
      <p:ext uri="{BB962C8B-B14F-4D97-AF65-F5344CB8AC3E}">
        <p14:creationId xmlns:p14="http://schemas.microsoft.com/office/powerpoint/2010/main" val="53938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D11DF439-07BA-39FA-64DC-FF3414B43EC3}"/>
              </a:ext>
            </a:extLst>
          </p:cNvPr>
          <p:cNvPicPr>
            <a:picLocks noChangeAspect="1"/>
          </p:cNvPicPr>
          <p:nvPr/>
        </p:nvPicPr>
        <p:blipFill rotWithShape="1">
          <a:blip r:embed="rId2"/>
          <a:srcRect l="2754" r="4339"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AFDDE7F-0209-127B-C091-FC5C905DA69C}"/>
              </a:ext>
            </a:extLst>
          </p:cNvPr>
          <p:cNvSpPr txBox="1"/>
          <p:nvPr/>
        </p:nvSpPr>
        <p:spPr>
          <a:xfrm>
            <a:off x="3164809" y="5323896"/>
            <a:ext cx="6063663" cy="261610"/>
          </a:xfrm>
          <a:prstGeom prst="rect">
            <a:avLst/>
          </a:prstGeom>
          <a:solidFill>
            <a:schemeClr val="bg1"/>
          </a:solidFill>
        </p:spPr>
        <p:txBody>
          <a:bodyPr wrap="square" rtlCol="0">
            <a:spAutoFit/>
          </a:bodyPr>
          <a:lstStyle/>
          <a:p>
            <a:pPr algn="ctr"/>
            <a:r>
              <a:rPr lang="en-US" sz="1100">
                <a:solidFill>
                  <a:srgbClr val="002060"/>
                </a:solidFill>
                <a:latin typeface="Roboto" panose="02000000000000000000" pitchFamily="2" charset="0"/>
                <a:ea typeface="Roboto" panose="02000000000000000000" pitchFamily="2" charset="0"/>
              </a:rPr>
              <a:t>Cardoso R, </a:t>
            </a:r>
            <a:r>
              <a:rPr lang="en-US" sz="1100" err="1">
                <a:solidFill>
                  <a:srgbClr val="002060"/>
                </a:solidFill>
                <a:latin typeface="Roboto" panose="02000000000000000000" pitchFamily="2" charset="0"/>
                <a:ea typeface="Roboto" panose="02000000000000000000" pitchFamily="2" charset="0"/>
              </a:rPr>
              <a:t>Blankstein</a:t>
            </a:r>
            <a:r>
              <a:rPr lang="en-US" sz="1100">
                <a:solidFill>
                  <a:srgbClr val="002060"/>
                </a:solidFill>
                <a:latin typeface="Roboto" panose="02000000000000000000" pitchFamily="2" charset="0"/>
                <a:ea typeface="Roboto" panose="02000000000000000000" pitchFamily="2" charset="0"/>
              </a:rPr>
              <a:t> R, et al. J Cardiovasc </a:t>
            </a:r>
            <a:r>
              <a:rPr lang="en-US" sz="1100" err="1">
                <a:solidFill>
                  <a:srgbClr val="002060"/>
                </a:solidFill>
                <a:latin typeface="Roboto" panose="02000000000000000000" pitchFamily="2" charset="0"/>
                <a:ea typeface="Roboto" panose="02000000000000000000" pitchFamily="2" charset="0"/>
              </a:rPr>
              <a:t>Comput</a:t>
            </a:r>
            <a:r>
              <a:rPr lang="en-US" sz="1100">
                <a:solidFill>
                  <a:srgbClr val="002060"/>
                </a:solidFill>
                <a:latin typeface="Roboto" panose="02000000000000000000" pitchFamily="2" charset="0"/>
                <a:ea typeface="Roboto" panose="02000000000000000000" pitchFamily="2" charset="0"/>
              </a:rPr>
              <a:t> </a:t>
            </a:r>
            <a:r>
              <a:rPr lang="en-US" sz="1100" err="1">
                <a:solidFill>
                  <a:srgbClr val="002060"/>
                </a:solidFill>
                <a:latin typeface="Roboto" panose="02000000000000000000" pitchFamily="2" charset="0"/>
                <a:ea typeface="Roboto" panose="02000000000000000000" pitchFamily="2" charset="0"/>
              </a:rPr>
              <a:t>Tomogr</a:t>
            </a:r>
            <a:r>
              <a:rPr lang="en-US" sz="1100">
                <a:solidFill>
                  <a:srgbClr val="002060"/>
                </a:solidFill>
                <a:latin typeface="Roboto" panose="02000000000000000000" pitchFamily="2" charset="0"/>
                <a:ea typeface="Roboto" panose="02000000000000000000" pitchFamily="2" charset="0"/>
              </a:rPr>
              <a:t> 2022 (submitted for publication)</a:t>
            </a:r>
          </a:p>
        </p:txBody>
      </p:sp>
    </p:spTree>
    <p:extLst>
      <p:ext uri="{BB962C8B-B14F-4D97-AF65-F5344CB8AC3E}">
        <p14:creationId xmlns:p14="http://schemas.microsoft.com/office/powerpoint/2010/main" val="2775761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1800">
                <a:solidFill>
                  <a:srgbClr val="002060"/>
                </a:solidFill>
                <a:effectLst/>
                <a:latin typeface="Montserrat" pitchFamily="2" charset="77"/>
              </a:rPr>
              <a:t>Different vendors</a:t>
            </a:r>
          </a:p>
          <a:p>
            <a:pPr marL="0" indent="0">
              <a:lnSpc>
                <a:spcPct val="200000"/>
              </a:lnSpc>
              <a:buNone/>
            </a:pPr>
            <a:r>
              <a:rPr lang="en-US" sz="1800">
                <a:solidFill>
                  <a:srgbClr val="002060"/>
                </a:solidFill>
                <a:latin typeface="Montserrat" pitchFamily="2" charset="77"/>
              </a:rPr>
              <a:t>L</a:t>
            </a:r>
            <a:r>
              <a:rPr lang="en-US" sz="1800">
                <a:solidFill>
                  <a:srgbClr val="002060"/>
                </a:solidFill>
                <a:effectLst/>
                <a:latin typeface="Montserrat" pitchFamily="2" charset="77"/>
              </a:rPr>
              <a:t>ack of standardization</a:t>
            </a:r>
          </a:p>
          <a:p>
            <a:pPr marL="0" indent="0">
              <a:lnSpc>
                <a:spcPct val="200000"/>
              </a:lnSpc>
              <a:buNone/>
            </a:pPr>
            <a:r>
              <a:rPr lang="en-US" sz="1800">
                <a:solidFill>
                  <a:srgbClr val="002060"/>
                </a:solidFill>
                <a:latin typeface="Montserrat" pitchFamily="2" charset="77"/>
              </a:rPr>
              <a:t>Influence of scan parameters (kV)</a:t>
            </a:r>
          </a:p>
          <a:p>
            <a:pPr marL="0" indent="0">
              <a:lnSpc>
                <a:spcPct val="200000"/>
              </a:lnSpc>
              <a:buNone/>
            </a:pPr>
            <a:r>
              <a:rPr lang="en-US" sz="1800">
                <a:solidFill>
                  <a:srgbClr val="002060"/>
                </a:solidFill>
                <a:effectLst/>
                <a:latin typeface="Montserrat" pitchFamily="2" charset="77"/>
              </a:rPr>
              <a:t>Additional time</a:t>
            </a:r>
          </a:p>
          <a:p>
            <a:pPr marL="0" indent="0">
              <a:lnSpc>
                <a:spcPct val="200000"/>
              </a:lnSpc>
              <a:buNone/>
            </a:pPr>
            <a:r>
              <a:rPr lang="en-US" sz="1800">
                <a:solidFill>
                  <a:srgbClr val="002060"/>
                </a:solidFill>
                <a:latin typeface="Montserrat" pitchFamily="2" charset="77"/>
              </a:rPr>
              <a:t>Small plaques</a:t>
            </a:r>
          </a:p>
          <a:p>
            <a:pPr marL="0" indent="0">
              <a:lnSpc>
                <a:spcPct val="200000"/>
              </a:lnSpc>
              <a:buNone/>
            </a:pPr>
            <a:r>
              <a:rPr lang="en-US" sz="1800" b="1">
                <a:solidFill>
                  <a:srgbClr val="002060"/>
                </a:solidFill>
                <a:latin typeface="Montserrat" pitchFamily="2" charset="77"/>
              </a:rPr>
              <a:t>Incremental value</a:t>
            </a:r>
          </a:p>
          <a:p>
            <a:pPr marL="0" indent="0">
              <a:lnSpc>
                <a:spcPct val="200000"/>
              </a:lnSpc>
              <a:buNone/>
            </a:pPr>
            <a:endParaRPr lang="en-US" sz="1800">
              <a:solidFill>
                <a:srgbClr val="002060"/>
              </a:solidFill>
              <a:effectLst/>
              <a:latin typeface="Montserrat" pitchFamily="2" charset="77"/>
            </a:endParaRPr>
          </a:p>
          <a:p>
            <a:pPr marL="0" indent="0">
              <a:lnSpc>
                <a:spcPct val="200000"/>
              </a:lnSpc>
              <a:buNone/>
            </a:pPr>
            <a:endParaRPr lang="en-US" sz="18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Challenges in quantitative plaque analysis</a:t>
            </a:r>
          </a:p>
        </p:txBody>
      </p:sp>
      <p:sp>
        <p:nvSpPr>
          <p:cNvPr id="2" name="Rectangle 6">
            <a:extLst>
              <a:ext uri="{FF2B5EF4-FFF2-40B4-BE49-F238E27FC236}">
                <a16:creationId xmlns:a16="http://schemas.microsoft.com/office/drawing/2014/main" id="{CA62E2ED-5684-B340-4625-5E6A06130C2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EC35CC13-EF50-9C18-7B7D-D77FC214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AF96F2EA-4FB4-8344-F7B5-28C4E4A035CA}"/>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C38FA317-F231-D244-9591-C00E70BF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932D2E3A-F2A5-F62C-4107-C33530C6CD85}"/>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DF6D91F3-4853-4671-AC4B-2AA9255730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775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465A28B-FEFA-AA4A-9664-A7FA43884DE8}"/>
              </a:ext>
            </a:extLst>
          </p:cNvPr>
          <p:cNvSpPr>
            <a:spLocks noGrp="1"/>
          </p:cNvSpPr>
          <p:nvPr>
            <p:ph idx="1"/>
          </p:nvPr>
        </p:nvSpPr>
        <p:spPr>
          <a:xfrm>
            <a:off x="838200" y="1675016"/>
            <a:ext cx="10515600" cy="4110268"/>
          </a:xfrm>
        </p:spPr>
        <p:txBody>
          <a:bodyPr>
            <a:normAutofit/>
          </a:bodyPr>
          <a:lstStyle/>
          <a:p>
            <a:pPr marL="0" indent="0">
              <a:lnSpc>
                <a:spcPct val="200000"/>
              </a:lnSpc>
              <a:buNone/>
            </a:pPr>
            <a:r>
              <a:rPr lang="en-US" sz="1800">
                <a:solidFill>
                  <a:srgbClr val="002060"/>
                </a:solidFill>
                <a:effectLst/>
                <a:latin typeface="Montserrat" pitchFamily="2" charset="77"/>
              </a:rPr>
              <a:t>Different vendors</a:t>
            </a:r>
          </a:p>
          <a:p>
            <a:pPr marL="0" indent="0">
              <a:lnSpc>
                <a:spcPct val="200000"/>
              </a:lnSpc>
              <a:buNone/>
            </a:pPr>
            <a:r>
              <a:rPr lang="en-US" sz="1800">
                <a:solidFill>
                  <a:srgbClr val="002060"/>
                </a:solidFill>
                <a:latin typeface="Montserrat" pitchFamily="2" charset="77"/>
              </a:rPr>
              <a:t>L</a:t>
            </a:r>
            <a:r>
              <a:rPr lang="en-US" sz="1800">
                <a:solidFill>
                  <a:srgbClr val="002060"/>
                </a:solidFill>
                <a:effectLst/>
                <a:latin typeface="Montserrat" pitchFamily="2" charset="77"/>
              </a:rPr>
              <a:t>ack of standardization</a:t>
            </a:r>
          </a:p>
          <a:p>
            <a:pPr marL="0" indent="0">
              <a:lnSpc>
                <a:spcPct val="200000"/>
              </a:lnSpc>
              <a:buNone/>
            </a:pPr>
            <a:r>
              <a:rPr lang="en-US" sz="1800">
                <a:solidFill>
                  <a:srgbClr val="002060"/>
                </a:solidFill>
                <a:latin typeface="Montserrat" pitchFamily="2" charset="77"/>
              </a:rPr>
              <a:t>Influence of scan parameters (kV)</a:t>
            </a:r>
          </a:p>
          <a:p>
            <a:pPr marL="0" indent="0">
              <a:lnSpc>
                <a:spcPct val="200000"/>
              </a:lnSpc>
              <a:buNone/>
            </a:pPr>
            <a:r>
              <a:rPr lang="en-US" sz="1800">
                <a:solidFill>
                  <a:srgbClr val="002060"/>
                </a:solidFill>
                <a:effectLst/>
                <a:latin typeface="Montserrat" pitchFamily="2" charset="77"/>
              </a:rPr>
              <a:t>Additional time</a:t>
            </a:r>
          </a:p>
          <a:p>
            <a:pPr marL="0" indent="0">
              <a:lnSpc>
                <a:spcPct val="200000"/>
              </a:lnSpc>
              <a:buNone/>
            </a:pPr>
            <a:r>
              <a:rPr lang="en-US" sz="1800">
                <a:solidFill>
                  <a:srgbClr val="002060"/>
                </a:solidFill>
                <a:latin typeface="Montserrat" pitchFamily="2" charset="77"/>
              </a:rPr>
              <a:t>Small plaques</a:t>
            </a:r>
          </a:p>
          <a:p>
            <a:pPr marL="0" indent="0">
              <a:lnSpc>
                <a:spcPct val="200000"/>
              </a:lnSpc>
              <a:buNone/>
            </a:pPr>
            <a:r>
              <a:rPr lang="en-US" sz="1800" b="1">
                <a:solidFill>
                  <a:srgbClr val="002060"/>
                </a:solidFill>
                <a:latin typeface="Montserrat" pitchFamily="2" charset="77"/>
              </a:rPr>
              <a:t>Incremental value</a:t>
            </a:r>
          </a:p>
          <a:p>
            <a:pPr marL="0" indent="0">
              <a:lnSpc>
                <a:spcPct val="200000"/>
              </a:lnSpc>
              <a:buNone/>
            </a:pPr>
            <a:endParaRPr lang="en-US" sz="1800">
              <a:solidFill>
                <a:srgbClr val="002060"/>
              </a:solidFill>
              <a:effectLst/>
              <a:latin typeface="Montserrat" pitchFamily="2" charset="77"/>
            </a:endParaRPr>
          </a:p>
          <a:p>
            <a:pPr marL="0" indent="0">
              <a:lnSpc>
                <a:spcPct val="200000"/>
              </a:lnSpc>
              <a:buNone/>
            </a:pPr>
            <a:endParaRPr lang="en-US" sz="1800">
              <a:solidFill>
                <a:srgbClr val="002060"/>
              </a:solidFill>
              <a:effectLst/>
              <a:latin typeface="Montserrat" pitchFamily="2" charset="77"/>
            </a:endParaRPr>
          </a:p>
        </p:txBody>
      </p:sp>
      <p:sp>
        <p:nvSpPr>
          <p:cNvPr id="12" name="Title 1">
            <a:extLst>
              <a:ext uri="{FF2B5EF4-FFF2-40B4-BE49-F238E27FC236}">
                <a16:creationId xmlns:a16="http://schemas.microsoft.com/office/drawing/2014/main" id="{50B2283C-9D9B-646D-F11B-E718C077D7E2}"/>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Challenges in quantitative plaque analysis</a:t>
            </a:r>
          </a:p>
        </p:txBody>
      </p:sp>
      <p:sp>
        <p:nvSpPr>
          <p:cNvPr id="2" name="Rectangle 6">
            <a:extLst>
              <a:ext uri="{FF2B5EF4-FFF2-40B4-BE49-F238E27FC236}">
                <a16:creationId xmlns:a16="http://schemas.microsoft.com/office/drawing/2014/main" id="{CA62E2ED-5684-B340-4625-5E6A06130C2B}"/>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EC35CC13-EF50-9C18-7B7D-D77FC214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9" name="Rectangle 8">
            <a:extLst>
              <a:ext uri="{FF2B5EF4-FFF2-40B4-BE49-F238E27FC236}">
                <a16:creationId xmlns:a16="http://schemas.microsoft.com/office/drawing/2014/main" id="{AF96F2EA-4FB4-8344-F7B5-28C4E4A035CA}"/>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9" descr="BH_BWH.png">
            <a:extLst>
              <a:ext uri="{FF2B5EF4-FFF2-40B4-BE49-F238E27FC236}">
                <a16:creationId xmlns:a16="http://schemas.microsoft.com/office/drawing/2014/main" id="{C38FA317-F231-D244-9591-C00E70BF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932D2E3A-F2A5-F62C-4107-C33530C6CD85}"/>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DF6D91F3-4853-4671-AC4B-2AA9255730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D670C7-83BF-3D11-7CA7-D2BABD205A23}"/>
              </a:ext>
            </a:extLst>
          </p:cNvPr>
          <p:cNvPicPr>
            <a:picLocks noChangeAspect="1"/>
          </p:cNvPicPr>
          <p:nvPr/>
        </p:nvPicPr>
        <p:blipFill>
          <a:blip r:embed="rId7"/>
          <a:stretch>
            <a:fillRect/>
          </a:stretch>
        </p:blipFill>
        <p:spPr>
          <a:xfrm>
            <a:off x="5352764" y="3730150"/>
            <a:ext cx="6502400" cy="1968500"/>
          </a:xfrm>
          <a:prstGeom prst="rect">
            <a:avLst/>
          </a:prstGeom>
        </p:spPr>
      </p:pic>
      <p:sp>
        <p:nvSpPr>
          <p:cNvPr id="6" name="TextBox 5">
            <a:extLst>
              <a:ext uri="{FF2B5EF4-FFF2-40B4-BE49-F238E27FC236}">
                <a16:creationId xmlns:a16="http://schemas.microsoft.com/office/drawing/2014/main" id="{78A37EC6-7C0F-D1B2-4876-7DD45249B72E}"/>
              </a:ext>
            </a:extLst>
          </p:cNvPr>
          <p:cNvSpPr txBox="1"/>
          <p:nvPr/>
        </p:nvSpPr>
        <p:spPr>
          <a:xfrm>
            <a:off x="4823660" y="5637875"/>
            <a:ext cx="7560608" cy="307777"/>
          </a:xfrm>
          <a:prstGeom prst="rect">
            <a:avLst/>
          </a:prstGeom>
          <a:noFill/>
        </p:spPr>
        <p:txBody>
          <a:bodyPr wrap="square">
            <a:spAutoFit/>
          </a:bodyPr>
          <a:lstStyle/>
          <a:p>
            <a:pPr algn="ctr"/>
            <a:r>
              <a:rPr lang="en-US" sz="1400">
                <a:solidFill>
                  <a:srgbClr val="001F60"/>
                </a:solidFill>
                <a:latin typeface="Roboto" panose="02000000000000000000" pitchFamily="2" charset="0"/>
                <a:ea typeface="Roboto" panose="02000000000000000000" pitchFamily="2" charset="0"/>
                <a:cs typeface="Roboto" panose="02000000000000000000" pitchFamily="2" charset="0"/>
              </a:rPr>
              <a:t>Min et al. J Cardiovasc </a:t>
            </a:r>
            <a:r>
              <a:rPr lang="en-US" sz="1400" err="1">
                <a:solidFill>
                  <a:srgbClr val="001F60"/>
                </a:solidFill>
                <a:latin typeface="Roboto" panose="02000000000000000000" pitchFamily="2" charset="0"/>
                <a:ea typeface="Roboto" panose="02000000000000000000" pitchFamily="2" charset="0"/>
                <a:cs typeface="Roboto" panose="02000000000000000000" pitchFamily="2" charset="0"/>
              </a:rPr>
              <a:t>Comput</a:t>
            </a:r>
            <a:r>
              <a:rPr lang="en-US" sz="1400">
                <a:solidFill>
                  <a:srgbClr val="001F60"/>
                </a:solidFill>
                <a:latin typeface="Roboto" panose="02000000000000000000" pitchFamily="2" charset="0"/>
                <a:ea typeface="Roboto" panose="02000000000000000000" pitchFamily="2" charset="0"/>
                <a:cs typeface="Roboto" panose="02000000000000000000" pitchFamily="2" charset="0"/>
              </a:rPr>
              <a:t> </a:t>
            </a:r>
            <a:r>
              <a:rPr lang="en-US" sz="1400" err="1">
                <a:solidFill>
                  <a:srgbClr val="001F60"/>
                </a:solidFill>
                <a:latin typeface="Roboto" panose="02000000000000000000" pitchFamily="2" charset="0"/>
                <a:ea typeface="Roboto" panose="02000000000000000000" pitchFamily="2" charset="0"/>
                <a:cs typeface="Roboto" panose="02000000000000000000" pitchFamily="2" charset="0"/>
              </a:rPr>
              <a:t>Tomogr</a:t>
            </a:r>
            <a:r>
              <a:rPr lang="en-US" sz="1400">
                <a:solidFill>
                  <a:srgbClr val="001F60"/>
                </a:solidFill>
                <a:latin typeface="Roboto" panose="02000000000000000000" pitchFamily="2" charset="0"/>
                <a:ea typeface="Roboto" panose="02000000000000000000" pitchFamily="2" charset="0"/>
                <a:cs typeface="Roboto" panose="02000000000000000000" pitchFamily="2" charset="0"/>
              </a:rPr>
              <a:t> 2022;16:415–422.</a:t>
            </a:r>
          </a:p>
        </p:txBody>
      </p:sp>
    </p:spTree>
    <p:extLst>
      <p:ext uri="{BB962C8B-B14F-4D97-AF65-F5344CB8AC3E}">
        <p14:creationId xmlns:p14="http://schemas.microsoft.com/office/powerpoint/2010/main" val="3573746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C49F05-8151-EF24-EEA5-E18DAADAB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67" y="648208"/>
            <a:ext cx="10905066" cy="5561583"/>
          </a:xfrm>
          <a:prstGeom prst="rect">
            <a:avLst/>
          </a:prstGeom>
        </p:spPr>
      </p:pic>
      <p:sp>
        <p:nvSpPr>
          <p:cNvPr id="5" name="TextBox 4">
            <a:extLst>
              <a:ext uri="{FF2B5EF4-FFF2-40B4-BE49-F238E27FC236}">
                <a16:creationId xmlns:a16="http://schemas.microsoft.com/office/drawing/2014/main" id="{E069F78B-437C-36AE-3452-8DA05844DFE7}"/>
              </a:ext>
            </a:extLst>
          </p:cNvPr>
          <p:cNvSpPr txBox="1"/>
          <p:nvPr/>
        </p:nvSpPr>
        <p:spPr>
          <a:xfrm>
            <a:off x="477012" y="6480409"/>
            <a:ext cx="9443720" cy="276999"/>
          </a:xfrm>
          <a:prstGeom prst="rect">
            <a:avLst/>
          </a:prstGeom>
          <a:noFill/>
        </p:spPr>
        <p:txBody>
          <a:bodyPr wrap="square" rtlCol="0">
            <a:spAutoFit/>
          </a:bodyPr>
          <a:lstStyle/>
          <a:p>
            <a:r>
              <a:rPr lang="en-US" sz="1200" dirty="0" err="1">
                <a:solidFill>
                  <a:schemeClr val="bg1"/>
                </a:solidFill>
                <a:latin typeface="Roboto" panose="02000000000000000000" pitchFamily="2" charset="0"/>
                <a:ea typeface="Roboto" panose="02000000000000000000" pitchFamily="2" charset="0"/>
              </a:rPr>
              <a:t>Nurmohamed</a:t>
            </a:r>
            <a:r>
              <a:rPr lang="en-US" sz="1200" dirty="0">
                <a:solidFill>
                  <a:schemeClr val="bg1"/>
                </a:solidFill>
                <a:latin typeface="Roboto" panose="02000000000000000000" pitchFamily="2" charset="0"/>
                <a:ea typeface="Roboto" panose="02000000000000000000" pitchFamily="2" charset="0"/>
              </a:rPr>
              <a:t> A, et al. J Am Coll </a:t>
            </a:r>
            <a:r>
              <a:rPr lang="en-US" sz="1200" dirty="0" err="1">
                <a:solidFill>
                  <a:schemeClr val="bg1"/>
                </a:solidFill>
                <a:latin typeface="Roboto" panose="02000000000000000000" pitchFamily="2" charset="0"/>
                <a:ea typeface="Roboto" panose="02000000000000000000" pitchFamily="2" charset="0"/>
              </a:rPr>
              <a:t>Cardiol</a:t>
            </a:r>
            <a:r>
              <a:rPr lang="en-US" sz="1200" dirty="0">
                <a:solidFill>
                  <a:schemeClr val="bg1"/>
                </a:solidFill>
                <a:latin typeface="Roboto" panose="02000000000000000000" pitchFamily="2" charset="0"/>
                <a:ea typeface="Roboto" panose="02000000000000000000" pitchFamily="2" charset="0"/>
              </a:rPr>
              <a:t> 2024;17:269-280.</a:t>
            </a:r>
          </a:p>
        </p:txBody>
      </p:sp>
    </p:spTree>
    <p:extLst>
      <p:ext uri="{BB962C8B-B14F-4D97-AF65-F5344CB8AC3E}">
        <p14:creationId xmlns:p14="http://schemas.microsoft.com/office/powerpoint/2010/main" val="1128055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25A3-E2A2-C880-DEBF-BB34FF3D1908}"/>
              </a:ext>
            </a:extLst>
          </p:cNvPr>
          <p:cNvSpPr>
            <a:spLocks noGrp="1"/>
          </p:cNvSpPr>
          <p:nvPr>
            <p:ph type="title"/>
          </p:nvPr>
        </p:nvSpPr>
        <p:spPr/>
        <p:txBody>
          <a:bodyPr/>
          <a:lstStyle/>
          <a:p>
            <a:r>
              <a:rPr lang="en-US" dirty="0"/>
              <a:t>Photon-Counting CT (PCCT)</a:t>
            </a:r>
          </a:p>
        </p:txBody>
      </p:sp>
    </p:spTree>
    <p:extLst>
      <p:ext uri="{BB962C8B-B14F-4D97-AF65-F5344CB8AC3E}">
        <p14:creationId xmlns:p14="http://schemas.microsoft.com/office/powerpoint/2010/main" val="3861403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a light source&#10;&#10;Description automatically generated">
            <a:extLst>
              <a:ext uri="{FF2B5EF4-FFF2-40B4-BE49-F238E27FC236}">
                <a16:creationId xmlns:a16="http://schemas.microsoft.com/office/drawing/2014/main" id="{01AB64C4-4DA1-D759-DA3E-0E68C417CE1A}"/>
              </a:ext>
            </a:extLst>
          </p:cNvPr>
          <p:cNvPicPr>
            <a:picLocks noGrp="1" noChangeAspect="1"/>
          </p:cNvPicPr>
          <p:nvPr>
            <p:ph sz="half" idx="1"/>
          </p:nvPr>
        </p:nvPicPr>
        <p:blipFill rotWithShape="1">
          <a:blip r:embed="rId3"/>
          <a:srcRect l="32106" t="5015" r="2271" b="13059"/>
          <a:stretch/>
        </p:blipFill>
        <p:spPr>
          <a:xfrm>
            <a:off x="639759" y="2020730"/>
            <a:ext cx="5359540" cy="2307012"/>
          </a:xfrm>
        </p:spPr>
      </p:pic>
      <p:sp>
        <p:nvSpPr>
          <p:cNvPr id="2" name="Title 1">
            <a:extLst>
              <a:ext uri="{FF2B5EF4-FFF2-40B4-BE49-F238E27FC236}">
                <a16:creationId xmlns:a16="http://schemas.microsoft.com/office/drawing/2014/main" id="{D53884D2-F785-4D0A-ED06-DA5D1E704619}"/>
              </a:ext>
            </a:extLst>
          </p:cNvPr>
          <p:cNvSpPr>
            <a:spLocks noGrp="1"/>
          </p:cNvSpPr>
          <p:nvPr>
            <p:ph type="title"/>
          </p:nvPr>
        </p:nvSpPr>
        <p:spPr/>
        <p:txBody>
          <a:bodyPr/>
          <a:lstStyle/>
          <a:p>
            <a:pPr algn="ctr"/>
            <a:r>
              <a:rPr lang="en-US" dirty="0"/>
              <a:t>What is Photon-Counting CT?</a:t>
            </a:r>
          </a:p>
        </p:txBody>
      </p:sp>
      <p:sp>
        <p:nvSpPr>
          <p:cNvPr id="7" name="Text Placeholder 6">
            <a:extLst>
              <a:ext uri="{FF2B5EF4-FFF2-40B4-BE49-F238E27FC236}">
                <a16:creationId xmlns:a16="http://schemas.microsoft.com/office/drawing/2014/main" id="{5FBE4DB6-3054-93E3-C476-287E1421C4B8}"/>
              </a:ext>
            </a:extLst>
          </p:cNvPr>
          <p:cNvSpPr>
            <a:spLocks noGrp="1"/>
          </p:cNvSpPr>
          <p:nvPr>
            <p:ph type="body" sz="quarter" idx="14"/>
          </p:nvPr>
        </p:nvSpPr>
        <p:spPr>
          <a:xfrm>
            <a:off x="1165751" y="6334125"/>
            <a:ext cx="7058029" cy="274981"/>
          </a:xfrm>
        </p:spPr>
        <p:txBody>
          <a:bodyPr/>
          <a:lstStyle/>
          <a:p>
            <a:r>
              <a:rPr lang="en-US" sz="1600"/>
              <a:t>Siemens Naeotom Alpha User Documentation </a:t>
            </a:r>
          </a:p>
        </p:txBody>
      </p:sp>
      <p:pic>
        <p:nvPicPr>
          <p:cNvPr id="13" name="Content Placeholder 10" descr="A diagram of a single-step direct conversion&#10;&#10;Description automatically generated">
            <a:extLst>
              <a:ext uri="{FF2B5EF4-FFF2-40B4-BE49-F238E27FC236}">
                <a16:creationId xmlns:a16="http://schemas.microsoft.com/office/drawing/2014/main" id="{1B8F92EE-1D6D-92A6-409F-2562A6B263B7}"/>
              </a:ext>
            </a:extLst>
          </p:cNvPr>
          <p:cNvPicPr>
            <a:picLocks noChangeAspect="1"/>
          </p:cNvPicPr>
          <p:nvPr/>
        </p:nvPicPr>
        <p:blipFill rotWithShape="1">
          <a:blip r:embed="rId4"/>
          <a:srcRect l="32290" b="17735"/>
          <a:stretch/>
        </p:blipFill>
        <p:spPr>
          <a:xfrm>
            <a:off x="6560254" y="2020730"/>
            <a:ext cx="5150869" cy="2307011"/>
          </a:xfrm>
          <a:prstGeom prst="rect">
            <a:avLst/>
          </a:prstGeom>
        </p:spPr>
      </p:pic>
      <p:sp>
        <p:nvSpPr>
          <p:cNvPr id="3" name="TextBox 2">
            <a:extLst>
              <a:ext uri="{FF2B5EF4-FFF2-40B4-BE49-F238E27FC236}">
                <a16:creationId xmlns:a16="http://schemas.microsoft.com/office/drawing/2014/main" id="{9D93199D-806B-8690-DAF5-7E1D361295E3}"/>
              </a:ext>
            </a:extLst>
          </p:cNvPr>
          <p:cNvSpPr txBox="1"/>
          <p:nvPr/>
        </p:nvSpPr>
        <p:spPr>
          <a:xfrm>
            <a:off x="1975256" y="1242015"/>
            <a:ext cx="253338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Conventional CT scanner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(Energy Integrating)</a:t>
            </a:r>
          </a:p>
        </p:txBody>
      </p:sp>
      <p:sp>
        <p:nvSpPr>
          <p:cNvPr id="4" name="TextBox 3">
            <a:extLst>
              <a:ext uri="{FF2B5EF4-FFF2-40B4-BE49-F238E27FC236}">
                <a16:creationId xmlns:a16="http://schemas.microsoft.com/office/drawing/2014/main" id="{BE1F1E59-8BF2-DE9C-F388-CE26BDFD87C3}"/>
              </a:ext>
            </a:extLst>
          </p:cNvPr>
          <p:cNvSpPr txBox="1"/>
          <p:nvPr/>
        </p:nvSpPr>
        <p:spPr>
          <a:xfrm>
            <a:off x="8351783" y="1381228"/>
            <a:ext cx="1808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Photon-Counting</a:t>
            </a:r>
          </a:p>
        </p:txBody>
      </p:sp>
      <p:graphicFrame>
        <p:nvGraphicFramePr>
          <p:cNvPr id="10" name="Table 9">
            <a:extLst>
              <a:ext uri="{FF2B5EF4-FFF2-40B4-BE49-F238E27FC236}">
                <a16:creationId xmlns:a16="http://schemas.microsoft.com/office/drawing/2014/main" id="{E5266FFB-E91B-FD57-CA41-766EE1BBFFB1}"/>
              </a:ext>
            </a:extLst>
          </p:cNvPr>
          <p:cNvGraphicFramePr>
            <a:graphicFrameLocks noGrp="1"/>
          </p:cNvGraphicFramePr>
          <p:nvPr/>
        </p:nvGraphicFramePr>
        <p:xfrm>
          <a:off x="2188575" y="4521315"/>
          <a:ext cx="8127999" cy="1483360"/>
        </p:xfrm>
        <a:graphic>
          <a:graphicData uri="http://schemas.openxmlformats.org/drawingml/2006/table">
            <a:tbl>
              <a:tblPr firstRow="1" bandRow="1">
                <a:tableStyleId>{5C22544A-7EE6-4342-B048-85BDC9FD1C3A}</a:tableStyleId>
              </a:tblPr>
              <a:tblGrid>
                <a:gridCol w="2289480">
                  <a:extLst>
                    <a:ext uri="{9D8B030D-6E8A-4147-A177-3AD203B41FA5}">
                      <a16:colId xmlns:a16="http://schemas.microsoft.com/office/drawing/2014/main" val="1086357855"/>
                    </a:ext>
                  </a:extLst>
                </a:gridCol>
                <a:gridCol w="3129186">
                  <a:extLst>
                    <a:ext uri="{9D8B030D-6E8A-4147-A177-3AD203B41FA5}">
                      <a16:colId xmlns:a16="http://schemas.microsoft.com/office/drawing/2014/main" val="714060702"/>
                    </a:ext>
                  </a:extLst>
                </a:gridCol>
                <a:gridCol w="2709333">
                  <a:extLst>
                    <a:ext uri="{9D8B030D-6E8A-4147-A177-3AD203B41FA5}">
                      <a16:colId xmlns:a16="http://schemas.microsoft.com/office/drawing/2014/main" val="1421585603"/>
                    </a:ext>
                  </a:extLst>
                </a:gridCol>
              </a:tblGrid>
              <a:tr h="370840">
                <a:tc>
                  <a:txBody>
                    <a:bodyPr/>
                    <a:lstStyle/>
                    <a:p>
                      <a:pPr algn="ctr"/>
                      <a:endParaRPr lang="en-US"/>
                    </a:p>
                  </a:txBody>
                  <a:tcPr anchor="ctr"/>
                </a:tc>
                <a:tc>
                  <a:txBody>
                    <a:bodyPr/>
                    <a:lstStyle/>
                    <a:p>
                      <a:pPr algn="ctr"/>
                      <a:r>
                        <a:rPr lang="en-US" dirty="0"/>
                        <a:t>Conventional CT</a:t>
                      </a:r>
                    </a:p>
                  </a:txBody>
                  <a:tcPr anchor="ctr"/>
                </a:tc>
                <a:tc>
                  <a:txBody>
                    <a:bodyPr/>
                    <a:lstStyle/>
                    <a:p>
                      <a:pPr algn="ctr"/>
                      <a:r>
                        <a:rPr lang="en-US"/>
                        <a:t>Photon-Counting</a:t>
                      </a:r>
                    </a:p>
                  </a:txBody>
                  <a:tcPr anchor="ctr"/>
                </a:tc>
                <a:extLst>
                  <a:ext uri="{0D108BD9-81ED-4DB2-BD59-A6C34878D82A}">
                    <a16:rowId xmlns:a16="http://schemas.microsoft.com/office/drawing/2014/main" val="584691366"/>
                  </a:ext>
                </a:extLst>
              </a:tr>
              <a:tr h="370840">
                <a:tc>
                  <a:txBody>
                    <a:bodyPr/>
                    <a:lstStyle/>
                    <a:p>
                      <a:pPr algn="ctr"/>
                      <a:r>
                        <a:rPr lang="en-US" b="1"/>
                        <a:t>Material</a:t>
                      </a:r>
                    </a:p>
                  </a:txBody>
                  <a:tcPr anchor="ctr"/>
                </a:tc>
                <a:tc>
                  <a:txBody>
                    <a:bodyPr/>
                    <a:lstStyle/>
                    <a:p>
                      <a:pPr algn="ctr"/>
                      <a:r>
                        <a:rPr lang="en-US"/>
                        <a:t>Scintillator</a:t>
                      </a:r>
                    </a:p>
                  </a:txBody>
                  <a:tcPr anchor="ctr"/>
                </a:tc>
                <a:tc>
                  <a:txBody>
                    <a:bodyPr/>
                    <a:lstStyle/>
                    <a:p>
                      <a:pPr algn="ctr"/>
                      <a:r>
                        <a:rPr lang="en-US"/>
                        <a:t>Semiconductor</a:t>
                      </a:r>
                    </a:p>
                  </a:txBody>
                  <a:tcPr anchor="ctr"/>
                </a:tc>
                <a:extLst>
                  <a:ext uri="{0D108BD9-81ED-4DB2-BD59-A6C34878D82A}">
                    <a16:rowId xmlns:a16="http://schemas.microsoft.com/office/drawing/2014/main" val="706808521"/>
                  </a:ext>
                </a:extLst>
              </a:tr>
              <a:tr h="370840">
                <a:tc>
                  <a:txBody>
                    <a:bodyPr/>
                    <a:lstStyle/>
                    <a:p>
                      <a:pPr algn="ctr"/>
                      <a:r>
                        <a:rPr lang="en-US" b="1"/>
                        <a:t>Energy signal</a:t>
                      </a:r>
                    </a:p>
                  </a:txBody>
                  <a:tcPr anchor="ctr"/>
                </a:tc>
                <a:tc>
                  <a:txBody>
                    <a:bodyPr/>
                    <a:lstStyle/>
                    <a:p>
                      <a:pPr algn="ctr"/>
                      <a:r>
                        <a:rPr lang="en-US"/>
                        <a:t>Aggregated (data lost)</a:t>
                      </a:r>
                    </a:p>
                  </a:txBody>
                  <a:tcPr anchor="ctr"/>
                </a:tc>
                <a:tc>
                  <a:txBody>
                    <a:bodyPr/>
                    <a:lstStyle/>
                    <a:p>
                      <a:pPr algn="ctr"/>
                      <a:r>
                        <a:rPr lang="en-US"/>
                        <a:t>Retained</a:t>
                      </a:r>
                    </a:p>
                  </a:txBody>
                  <a:tcPr anchor="ctr"/>
                </a:tc>
                <a:extLst>
                  <a:ext uri="{0D108BD9-81ED-4DB2-BD59-A6C34878D82A}">
                    <a16:rowId xmlns:a16="http://schemas.microsoft.com/office/drawing/2014/main" val="3256304368"/>
                  </a:ext>
                </a:extLst>
              </a:tr>
              <a:tr h="370840">
                <a:tc>
                  <a:txBody>
                    <a:bodyPr/>
                    <a:lstStyle/>
                    <a:p>
                      <a:pPr algn="ctr"/>
                      <a:r>
                        <a:rPr lang="en-US" b="1"/>
                        <a:t>Conversion</a:t>
                      </a:r>
                    </a:p>
                  </a:txBody>
                  <a:tcPr anchor="ctr"/>
                </a:tc>
                <a:tc>
                  <a:txBody>
                    <a:bodyPr/>
                    <a:lstStyle/>
                    <a:p>
                      <a:pPr algn="ctr"/>
                      <a:r>
                        <a:rPr lang="en-US"/>
                        <a:t>X-rays </a:t>
                      </a:r>
                      <a:r>
                        <a:rPr lang="en-US">
                          <a:latin typeface="Wingdings" pitchFamily="2" charset="77"/>
                        </a:rPr>
                        <a:t> </a:t>
                      </a:r>
                      <a:r>
                        <a:rPr lang="en-US">
                          <a:latin typeface="Calibri" panose="020F0502020204030204" pitchFamily="34" charset="0"/>
                          <a:cs typeface="Calibri" panose="020F0502020204030204" pitchFamily="34" charset="0"/>
                        </a:rPr>
                        <a:t>Light </a:t>
                      </a:r>
                      <a:r>
                        <a:rPr lang="en-US">
                          <a:latin typeface="Wingdings" pitchFamily="2" charset="77"/>
                          <a:cs typeface="Calibri" panose="020F0502020204030204" pitchFamily="34" charset="0"/>
                        </a:rPr>
                        <a:t> </a:t>
                      </a:r>
                      <a:r>
                        <a:rPr lang="en-US">
                          <a:latin typeface="Calibri" panose="020F0502020204030204" pitchFamily="34" charset="0"/>
                          <a:cs typeface="Calibri" panose="020F0502020204030204" pitchFamily="34" charset="0"/>
                        </a:rPr>
                        <a:t>Current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X-rays   </a:t>
                      </a:r>
                      <a:r>
                        <a:rPr lang="en-US" dirty="0">
                          <a:latin typeface="Wingdings" pitchFamily="2" charset="77"/>
                        </a:rPr>
                        <a:t> </a:t>
                      </a:r>
                      <a:r>
                        <a:rPr lang="en-US" dirty="0">
                          <a:latin typeface="Calibri" panose="020F0502020204030204" pitchFamily="34" charset="0"/>
                          <a:cs typeface="Calibri" panose="020F0502020204030204" pitchFamily="34" charset="0"/>
                        </a:rPr>
                        <a:t>Current</a:t>
                      </a:r>
                    </a:p>
                  </a:txBody>
                  <a:tcPr anchor="ctr"/>
                </a:tc>
                <a:extLst>
                  <a:ext uri="{0D108BD9-81ED-4DB2-BD59-A6C34878D82A}">
                    <a16:rowId xmlns:a16="http://schemas.microsoft.com/office/drawing/2014/main" val="33087919"/>
                  </a:ext>
                </a:extLst>
              </a:tr>
            </a:tbl>
          </a:graphicData>
        </a:graphic>
      </p:graphicFrame>
      <p:pic>
        <p:nvPicPr>
          <p:cNvPr id="15" name="Picture 14" descr="A blue and white logo&#10;&#10;Description automatically generated">
            <a:extLst>
              <a:ext uri="{FF2B5EF4-FFF2-40B4-BE49-F238E27FC236}">
                <a16:creationId xmlns:a16="http://schemas.microsoft.com/office/drawing/2014/main" id="{3CDB7B5B-007E-DAFE-C828-AF770EA8109F}"/>
              </a:ext>
            </a:extLst>
          </p:cNvPr>
          <p:cNvPicPr>
            <a:picLocks noChangeAspect="1"/>
          </p:cNvPicPr>
          <p:nvPr/>
        </p:nvPicPr>
        <p:blipFill>
          <a:blip r:embed="rId5"/>
          <a:stretch>
            <a:fillRect/>
          </a:stretch>
        </p:blipFill>
        <p:spPr>
          <a:xfrm>
            <a:off x="10845800" y="73820"/>
            <a:ext cx="1167198" cy="1184750"/>
          </a:xfrm>
          <a:prstGeom prst="rect">
            <a:avLst/>
          </a:prstGeom>
        </p:spPr>
      </p:pic>
    </p:spTree>
    <p:extLst>
      <p:ext uri="{BB962C8B-B14F-4D97-AF65-F5344CB8AC3E}">
        <p14:creationId xmlns:p14="http://schemas.microsoft.com/office/powerpoint/2010/main" val="2638917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3772F29-597B-FBFC-1F04-42B24CF64FDE}"/>
              </a:ext>
            </a:extLst>
          </p:cNvPr>
          <p:cNvGraphicFramePr>
            <a:graphicFrameLocks noGrp="1"/>
          </p:cNvGraphicFramePr>
          <p:nvPr/>
        </p:nvGraphicFramePr>
        <p:xfrm>
          <a:off x="1094254" y="800099"/>
          <a:ext cx="10294060" cy="5945148"/>
        </p:xfrm>
        <a:graphic>
          <a:graphicData uri="http://schemas.openxmlformats.org/drawingml/2006/table">
            <a:tbl>
              <a:tblPr firstRow="1" bandRow="1">
                <a:tableStyleId>{69012ECD-51FC-41F1-AA8D-1B2483CD663E}</a:tableStyleId>
              </a:tblPr>
              <a:tblGrid>
                <a:gridCol w="2490652">
                  <a:extLst>
                    <a:ext uri="{9D8B030D-6E8A-4147-A177-3AD203B41FA5}">
                      <a16:colId xmlns:a16="http://schemas.microsoft.com/office/drawing/2014/main" val="1863129844"/>
                    </a:ext>
                  </a:extLst>
                </a:gridCol>
                <a:gridCol w="2710940">
                  <a:extLst>
                    <a:ext uri="{9D8B030D-6E8A-4147-A177-3AD203B41FA5}">
                      <a16:colId xmlns:a16="http://schemas.microsoft.com/office/drawing/2014/main" val="3016121260"/>
                    </a:ext>
                  </a:extLst>
                </a:gridCol>
                <a:gridCol w="2600796">
                  <a:extLst>
                    <a:ext uri="{9D8B030D-6E8A-4147-A177-3AD203B41FA5}">
                      <a16:colId xmlns:a16="http://schemas.microsoft.com/office/drawing/2014/main" val="3514004751"/>
                    </a:ext>
                  </a:extLst>
                </a:gridCol>
                <a:gridCol w="2491672">
                  <a:extLst>
                    <a:ext uri="{9D8B030D-6E8A-4147-A177-3AD203B41FA5}">
                      <a16:colId xmlns:a16="http://schemas.microsoft.com/office/drawing/2014/main" val="4283176132"/>
                    </a:ext>
                  </a:extLst>
                </a:gridCol>
              </a:tblGrid>
              <a:tr h="822960">
                <a:tc>
                  <a:txBody>
                    <a:bodyPr/>
                    <a:lstStyle/>
                    <a:p>
                      <a:pPr algn="ctr"/>
                      <a:endParaRPr lang="en-US" sz="24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ctr"/>
                      <a:r>
                        <a:rPr lang="en-US" sz="2400" b="1" dirty="0">
                          <a:solidFill>
                            <a:schemeClr val="tx1"/>
                          </a:solidFill>
                        </a:rPr>
                        <a:t>Conventional CT</a:t>
                      </a:r>
                      <a:endParaRPr lang="en-US" sz="2400" dirty="0">
                        <a:solidFill>
                          <a:schemeClr val="tx1"/>
                        </a:solidFill>
                      </a:endParaRP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PCCT – Standard</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PCCT – UHR</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754981217"/>
                  </a:ext>
                </a:extLst>
              </a:tr>
              <a:tr h="1527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Slice thickness</a:t>
                      </a:r>
                    </a:p>
                  </a:txBody>
                  <a:tcPr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algn="ctr"/>
                      <a:endParaRPr lang="en-US" dirty="0"/>
                    </a:p>
                  </a:txBody>
                  <a:tcP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algn="ctr"/>
                      <a:endParaRPr lang="en-US"/>
                    </a:p>
                  </a:txBody>
                  <a:tcP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algn="ctr"/>
                      <a:endParaRPr lang="en-US"/>
                    </a:p>
                  </a:txBody>
                  <a:tcP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250544666"/>
                  </a:ext>
                </a:extLst>
              </a:tr>
              <a:tr h="12683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Spatial resolution</a:t>
                      </a:r>
                    </a:p>
                  </a:txBody>
                  <a:tcPr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algn="ctr"/>
                      <a:r>
                        <a:rPr lang="en-US"/>
                        <a:t>Good</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algn="ctr"/>
                      <a:r>
                        <a:rPr lang="en-US"/>
                        <a:t>High</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algn="ctr"/>
                      <a:r>
                        <a:rPr lang="en-US"/>
                        <a:t>Highest</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763853253"/>
                  </a:ext>
                </a:extLst>
              </a:tr>
              <a:tr h="12081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Radiation</a:t>
                      </a:r>
                    </a:p>
                  </a:txBody>
                  <a:tcPr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~2-3 mSv</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~2-3 mSv</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~3-5 mSv</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072846815"/>
                  </a:ext>
                </a:extLst>
              </a:tr>
              <a:tr h="11177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Contrast</a:t>
                      </a:r>
                    </a:p>
                  </a:txBody>
                  <a:tcPr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70 cc</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70 cc</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100 cc</a:t>
                      </a:r>
                    </a:p>
                  </a:txBody>
                  <a:tcPr anchor="ct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41461155"/>
                  </a:ext>
                </a:extLst>
              </a:tr>
            </a:tbl>
          </a:graphicData>
        </a:graphic>
      </p:graphicFrame>
      <p:grpSp>
        <p:nvGrpSpPr>
          <p:cNvPr id="2" name="Group 1">
            <a:extLst>
              <a:ext uri="{FF2B5EF4-FFF2-40B4-BE49-F238E27FC236}">
                <a16:creationId xmlns:a16="http://schemas.microsoft.com/office/drawing/2014/main" id="{FC78F992-750D-CD6E-D454-CB5E101004CF}"/>
              </a:ext>
            </a:extLst>
          </p:cNvPr>
          <p:cNvGrpSpPr/>
          <p:nvPr/>
        </p:nvGrpSpPr>
        <p:grpSpPr>
          <a:xfrm>
            <a:off x="4021698" y="1689100"/>
            <a:ext cx="6604963" cy="1495721"/>
            <a:chOff x="3945621" y="1971439"/>
            <a:chExt cx="6604963" cy="1457561"/>
          </a:xfrm>
        </p:grpSpPr>
        <p:pic>
          <p:nvPicPr>
            <p:cNvPr id="6" name="Picture 5" descr="A yellow and blue squares with black text&#10;&#10;Description automatically generated">
              <a:extLst>
                <a:ext uri="{FF2B5EF4-FFF2-40B4-BE49-F238E27FC236}">
                  <a16:creationId xmlns:a16="http://schemas.microsoft.com/office/drawing/2014/main" id="{2DB61A41-4241-C6F2-3D49-BB8407DBA61C}"/>
                </a:ext>
              </a:extLst>
            </p:cNvPr>
            <p:cNvPicPr>
              <a:picLocks noChangeAspect="1"/>
            </p:cNvPicPr>
            <p:nvPr/>
          </p:nvPicPr>
          <p:blipFill rotWithShape="1">
            <a:blip r:embed="rId3"/>
            <a:srcRect l="2772" t="11709" r="51139" b="28971"/>
            <a:stretch/>
          </p:blipFill>
          <p:spPr>
            <a:xfrm>
              <a:off x="3945621" y="1971439"/>
              <a:ext cx="1668162" cy="1167713"/>
            </a:xfrm>
            <a:prstGeom prst="rect">
              <a:avLst/>
            </a:prstGeom>
          </p:spPr>
        </p:pic>
        <p:sp>
          <p:nvSpPr>
            <p:cNvPr id="7" name="TextBox 6">
              <a:extLst>
                <a:ext uri="{FF2B5EF4-FFF2-40B4-BE49-F238E27FC236}">
                  <a16:creationId xmlns:a16="http://schemas.microsoft.com/office/drawing/2014/main" id="{615977B8-6EE6-6ABE-7FAD-1CB9CD144933}"/>
                </a:ext>
              </a:extLst>
            </p:cNvPr>
            <p:cNvSpPr txBox="1"/>
            <p:nvPr/>
          </p:nvSpPr>
          <p:spPr>
            <a:xfrm>
              <a:off x="4440967" y="3059668"/>
              <a:ext cx="907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0.6 mm</a:t>
              </a:r>
            </a:p>
          </p:txBody>
        </p:sp>
        <p:pic>
          <p:nvPicPr>
            <p:cNvPr id="8" name="Picture 7" descr="A yellow and blue squares with black text&#10;&#10;Description automatically generated">
              <a:extLst>
                <a:ext uri="{FF2B5EF4-FFF2-40B4-BE49-F238E27FC236}">
                  <a16:creationId xmlns:a16="http://schemas.microsoft.com/office/drawing/2014/main" id="{F0049307-CBCA-8FB6-6B6C-EAD051B50C2F}"/>
                </a:ext>
              </a:extLst>
            </p:cNvPr>
            <p:cNvPicPr>
              <a:picLocks noChangeAspect="1"/>
            </p:cNvPicPr>
            <p:nvPr/>
          </p:nvPicPr>
          <p:blipFill rotWithShape="1">
            <a:blip r:embed="rId3"/>
            <a:srcRect l="49570" t="9511" r="27898" b="47613"/>
            <a:stretch/>
          </p:blipFill>
          <p:spPr>
            <a:xfrm>
              <a:off x="7110828" y="1992439"/>
              <a:ext cx="815547" cy="844019"/>
            </a:xfrm>
            <a:prstGeom prst="rect">
              <a:avLst/>
            </a:prstGeom>
          </p:spPr>
        </p:pic>
        <p:pic>
          <p:nvPicPr>
            <p:cNvPr id="9" name="Picture 8" descr="A yellow and blue squares with black text&#10;&#10;Description automatically generated">
              <a:extLst>
                <a:ext uri="{FF2B5EF4-FFF2-40B4-BE49-F238E27FC236}">
                  <a16:creationId xmlns:a16="http://schemas.microsoft.com/office/drawing/2014/main" id="{C094C01E-4C70-ED11-2EE1-111034218840}"/>
                </a:ext>
              </a:extLst>
            </p:cNvPr>
            <p:cNvPicPr>
              <a:picLocks noChangeAspect="1"/>
            </p:cNvPicPr>
            <p:nvPr/>
          </p:nvPicPr>
          <p:blipFill rotWithShape="1">
            <a:blip r:embed="rId3"/>
            <a:srcRect l="78777" t="9512" r="7568" b="64124"/>
            <a:stretch/>
          </p:blipFill>
          <p:spPr>
            <a:xfrm>
              <a:off x="9849639" y="1971439"/>
              <a:ext cx="494270" cy="518985"/>
            </a:xfrm>
            <a:prstGeom prst="rect">
              <a:avLst/>
            </a:prstGeom>
          </p:spPr>
        </p:pic>
        <p:sp>
          <p:nvSpPr>
            <p:cNvPr id="10" name="TextBox 9">
              <a:extLst>
                <a:ext uri="{FF2B5EF4-FFF2-40B4-BE49-F238E27FC236}">
                  <a16:creationId xmlns:a16="http://schemas.microsoft.com/office/drawing/2014/main" id="{F78135C0-123E-5A1D-2474-60D702C749BB}"/>
                </a:ext>
              </a:extLst>
            </p:cNvPr>
            <p:cNvSpPr txBox="1"/>
            <p:nvPr/>
          </p:nvSpPr>
          <p:spPr>
            <a:xfrm>
              <a:off x="7103305" y="3059668"/>
              <a:ext cx="907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0.4 mm</a:t>
              </a:r>
            </a:p>
          </p:txBody>
        </p:sp>
        <p:sp>
          <p:nvSpPr>
            <p:cNvPr id="11" name="TextBox 10">
              <a:extLst>
                <a:ext uri="{FF2B5EF4-FFF2-40B4-BE49-F238E27FC236}">
                  <a16:creationId xmlns:a16="http://schemas.microsoft.com/office/drawing/2014/main" id="{8AB9AC56-7B09-AB3A-AE3C-D2613AF598BF}"/>
                </a:ext>
              </a:extLst>
            </p:cNvPr>
            <p:cNvSpPr txBox="1"/>
            <p:nvPr/>
          </p:nvSpPr>
          <p:spPr>
            <a:xfrm>
              <a:off x="9642963" y="3059668"/>
              <a:ext cx="907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0.2 mm</a:t>
              </a:r>
            </a:p>
          </p:txBody>
        </p:sp>
      </p:grpSp>
      <p:sp>
        <p:nvSpPr>
          <p:cNvPr id="3" name="TextBox 2">
            <a:extLst>
              <a:ext uri="{FF2B5EF4-FFF2-40B4-BE49-F238E27FC236}">
                <a16:creationId xmlns:a16="http://schemas.microsoft.com/office/drawing/2014/main" id="{F809040C-943F-3429-23EE-A224AD9DB8AC}"/>
              </a:ext>
            </a:extLst>
          </p:cNvPr>
          <p:cNvSpPr txBox="1"/>
          <p:nvPr/>
        </p:nvSpPr>
        <p:spPr>
          <a:xfrm>
            <a:off x="3005664" y="84593"/>
            <a:ext cx="7620997" cy="584775"/>
          </a:xfrm>
          <a:prstGeom prst="rect">
            <a:avLst/>
          </a:prstGeom>
          <a:noFill/>
        </p:spPr>
        <p:txBody>
          <a:bodyPr wrap="none" rtlCol="0">
            <a:spAutoFit/>
          </a:bodyPr>
          <a:lstStyle/>
          <a:p>
            <a:r>
              <a:rPr lang="en-US" sz="3200" dirty="0">
                <a:solidFill>
                  <a:schemeClr val="accent2"/>
                </a:solidFill>
                <a:latin typeface="+mj-lt"/>
                <a:ea typeface="+mj-ea"/>
                <a:cs typeface="+mj-cs"/>
              </a:rPr>
              <a:t>Conventional</a:t>
            </a:r>
            <a:r>
              <a:rPr lang="en-US" b="1" dirty="0"/>
              <a:t> </a:t>
            </a:r>
            <a:r>
              <a:rPr lang="en-US" sz="3200" dirty="0">
                <a:solidFill>
                  <a:schemeClr val="accent2"/>
                </a:solidFill>
                <a:latin typeface="+mj-lt"/>
                <a:ea typeface="+mj-ea"/>
                <a:cs typeface="+mj-cs"/>
              </a:rPr>
              <a:t>CT vs. Photon-Counting CT</a:t>
            </a:r>
          </a:p>
        </p:txBody>
      </p:sp>
    </p:spTree>
    <p:extLst>
      <p:ext uri="{BB962C8B-B14F-4D97-AF65-F5344CB8AC3E}">
        <p14:creationId xmlns:p14="http://schemas.microsoft.com/office/powerpoint/2010/main" val="2627365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2090-1CFA-FDE0-3F58-97AA553ECF95}"/>
              </a:ext>
            </a:extLst>
          </p:cNvPr>
          <p:cNvSpPr>
            <a:spLocks noGrp="1"/>
          </p:cNvSpPr>
          <p:nvPr>
            <p:ph type="title"/>
          </p:nvPr>
        </p:nvSpPr>
        <p:spPr>
          <a:xfrm>
            <a:off x="644525" y="228004"/>
            <a:ext cx="10902950" cy="489354"/>
          </a:xfrm>
        </p:spPr>
        <p:txBody>
          <a:bodyPr/>
          <a:lstStyle/>
          <a:p>
            <a:r>
              <a:rPr lang="en-US">
                <a:solidFill>
                  <a:schemeClr val="accent4"/>
                </a:solidFill>
              </a:rPr>
              <a:t>Decreased blooming provides improved lumen assessment</a:t>
            </a:r>
          </a:p>
        </p:txBody>
      </p:sp>
      <p:pic>
        <p:nvPicPr>
          <p:cNvPr id="6" name="Content Placeholder 5" descr="A close up of an x-ray&#10;&#10;Description automatically generated">
            <a:extLst>
              <a:ext uri="{FF2B5EF4-FFF2-40B4-BE49-F238E27FC236}">
                <a16:creationId xmlns:a16="http://schemas.microsoft.com/office/drawing/2014/main" id="{762E9670-5CF1-7153-AC20-71F4F1AFB07D}"/>
              </a:ext>
            </a:extLst>
          </p:cNvPr>
          <p:cNvPicPr>
            <a:picLocks noGrp="1" noChangeAspect="1"/>
          </p:cNvPicPr>
          <p:nvPr>
            <p:ph idx="1"/>
          </p:nvPr>
        </p:nvPicPr>
        <p:blipFill>
          <a:blip r:embed="rId3"/>
          <a:stretch>
            <a:fillRect/>
          </a:stretch>
        </p:blipFill>
        <p:spPr>
          <a:xfrm>
            <a:off x="219864" y="944476"/>
            <a:ext cx="5165120" cy="4767780"/>
          </a:xfrm>
        </p:spPr>
      </p:pic>
      <p:pic>
        <p:nvPicPr>
          <p:cNvPr id="8" name="Picture 7" descr="A close-up of an x-ray&#10;&#10;Description automatically generated">
            <a:extLst>
              <a:ext uri="{FF2B5EF4-FFF2-40B4-BE49-F238E27FC236}">
                <a16:creationId xmlns:a16="http://schemas.microsoft.com/office/drawing/2014/main" id="{DC6A16E4-F004-CC36-CF65-2E72C135964A}"/>
              </a:ext>
            </a:extLst>
          </p:cNvPr>
          <p:cNvPicPr>
            <a:picLocks noChangeAspect="1"/>
          </p:cNvPicPr>
          <p:nvPr/>
        </p:nvPicPr>
        <p:blipFill rotWithShape="1">
          <a:blip r:embed="rId4"/>
          <a:srcRect l="6207"/>
          <a:stretch/>
        </p:blipFill>
        <p:spPr>
          <a:xfrm>
            <a:off x="6807017" y="895158"/>
            <a:ext cx="4740458" cy="4767780"/>
          </a:xfrm>
          <a:prstGeom prst="rect">
            <a:avLst/>
          </a:prstGeom>
        </p:spPr>
      </p:pic>
      <p:sp>
        <p:nvSpPr>
          <p:cNvPr id="3" name="TextBox 2">
            <a:extLst>
              <a:ext uri="{FF2B5EF4-FFF2-40B4-BE49-F238E27FC236}">
                <a16:creationId xmlns:a16="http://schemas.microsoft.com/office/drawing/2014/main" id="{1396072B-35A8-4A45-049D-E81F7926C75B}"/>
              </a:ext>
            </a:extLst>
          </p:cNvPr>
          <p:cNvSpPr txBox="1"/>
          <p:nvPr/>
        </p:nvSpPr>
        <p:spPr>
          <a:xfrm>
            <a:off x="1385740" y="5816778"/>
            <a:ext cx="3403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Conventional CT scanner</a:t>
            </a:r>
          </a:p>
        </p:txBody>
      </p:sp>
      <p:sp>
        <p:nvSpPr>
          <p:cNvPr id="4" name="TextBox 3">
            <a:extLst>
              <a:ext uri="{FF2B5EF4-FFF2-40B4-BE49-F238E27FC236}">
                <a16:creationId xmlns:a16="http://schemas.microsoft.com/office/drawing/2014/main" id="{9F081D3F-7A40-A4E6-A7DB-560999E76592}"/>
              </a:ext>
            </a:extLst>
          </p:cNvPr>
          <p:cNvSpPr txBox="1"/>
          <p:nvPr/>
        </p:nvSpPr>
        <p:spPr>
          <a:xfrm>
            <a:off x="8613996" y="5781463"/>
            <a:ext cx="2429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Photon-Counting</a:t>
            </a:r>
          </a:p>
        </p:txBody>
      </p:sp>
    </p:spTree>
    <p:extLst>
      <p:ext uri="{BB962C8B-B14F-4D97-AF65-F5344CB8AC3E}">
        <p14:creationId xmlns:p14="http://schemas.microsoft.com/office/powerpoint/2010/main" val="292571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5434-9221-2EEE-DD85-CC7ABCB400EF}"/>
              </a:ext>
            </a:extLst>
          </p:cNvPr>
          <p:cNvSpPr>
            <a:spLocks noGrp="1"/>
          </p:cNvSpPr>
          <p:nvPr>
            <p:ph type="title"/>
          </p:nvPr>
        </p:nvSpPr>
        <p:spPr>
          <a:xfrm>
            <a:off x="644525" y="221531"/>
            <a:ext cx="10902950" cy="478258"/>
          </a:xfrm>
        </p:spPr>
        <p:txBody>
          <a:bodyPr/>
          <a:lstStyle/>
          <a:p>
            <a:pPr algn="ctr"/>
            <a:r>
              <a:rPr lang="en-US">
                <a:solidFill>
                  <a:schemeClr val="accent4"/>
                </a:solidFill>
              </a:rPr>
              <a:t>Enables visualization of lumen within stents</a:t>
            </a:r>
          </a:p>
        </p:txBody>
      </p:sp>
      <p:pic>
        <p:nvPicPr>
          <p:cNvPr id="6" name="Content Placeholder 5" descr="A close-up of a heart&#10;&#10;Description automatically generated">
            <a:extLst>
              <a:ext uri="{FF2B5EF4-FFF2-40B4-BE49-F238E27FC236}">
                <a16:creationId xmlns:a16="http://schemas.microsoft.com/office/drawing/2014/main" id="{34BA514D-9531-46F4-EA3C-E61356E0C853}"/>
              </a:ext>
            </a:extLst>
          </p:cNvPr>
          <p:cNvPicPr>
            <a:picLocks noGrp="1" noChangeAspect="1"/>
          </p:cNvPicPr>
          <p:nvPr>
            <p:ph idx="1"/>
          </p:nvPr>
        </p:nvPicPr>
        <p:blipFill rotWithShape="1">
          <a:blip r:embed="rId3"/>
          <a:srcRect l="42742"/>
          <a:stretch/>
        </p:blipFill>
        <p:spPr>
          <a:xfrm>
            <a:off x="3020695" y="600365"/>
            <a:ext cx="6551371" cy="6257636"/>
          </a:xfrm>
        </p:spPr>
      </p:pic>
    </p:spTree>
    <p:extLst>
      <p:ext uri="{BB962C8B-B14F-4D97-AF65-F5344CB8AC3E}">
        <p14:creationId xmlns:p14="http://schemas.microsoft.com/office/powerpoint/2010/main" val="2830138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2090-1CFA-FDE0-3F58-97AA553ECF95}"/>
              </a:ext>
            </a:extLst>
          </p:cNvPr>
          <p:cNvSpPr>
            <a:spLocks noGrp="1"/>
          </p:cNvSpPr>
          <p:nvPr>
            <p:ph type="title"/>
          </p:nvPr>
        </p:nvSpPr>
        <p:spPr>
          <a:xfrm>
            <a:off x="644525" y="120177"/>
            <a:ext cx="10902950" cy="503277"/>
          </a:xfrm>
        </p:spPr>
        <p:txBody>
          <a:bodyPr/>
          <a:lstStyle/>
          <a:p>
            <a:r>
              <a:rPr lang="en-US" dirty="0">
                <a:solidFill>
                  <a:schemeClr val="accent4"/>
                </a:solidFill>
              </a:rPr>
              <a:t>BWH example– Severe stenosis to mild stenosis with PCCT</a:t>
            </a:r>
          </a:p>
        </p:txBody>
      </p:sp>
      <p:pic>
        <p:nvPicPr>
          <p:cNvPr id="10" name="Picture 9" descr="A screenshot of a computer screen&#10;&#10;Description automatically generated">
            <a:extLst>
              <a:ext uri="{FF2B5EF4-FFF2-40B4-BE49-F238E27FC236}">
                <a16:creationId xmlns:a16="http://schemas.microsoft.com/office/drawing/2014/main" id="{3226DDD5-2D3A-8CC8-EAB3-10DDF59322F2}"/>
              </a:ext>
            </a:extLst>
          </p:cNvPr>
          <p:cNvPicPr>
            <a:picLocks noChangeAspect="1"/>
          </p:cNvPicPr>
          <p:nvPr/>
        </p:nvPicPr>
        <p:blipFill rotWithShape="1">
          <a:blip r:embed="rId3"/>
          <a:srcRect l="884" t="8788" r="51266" b="12392"/>
          <a:stretch/>
        </p:blipFill>
        <p:spPr>
          <a:xfrm>
            <a:off x="6551957" y="726219"/>
            <a:ext cx="5250403" cy="5405559"/>
          </a:xfrm>
          <a:prstGeom prst="rect">
            <a:avLst/>
          </a:prstGeom>
        </p:spPr>
      </p:pic>
      <p:sp>
        <p:nvSpPr>
          <p:cNvPr id="3" name="TextBox 2">
            <a:extLst>
              <a:ext uri="{FF2B5EF4-FFF2-40B4-BE49-F238E27FC236}">
                <a16:creationId xmlns:a16="http://schemas.microsoft.com/office/drawing/2014/main" id="{1529C100-A9B2-211C-2A0C-828D08086759}"/>
              </a:ext>
            </a:extLst>
          </p:cNvPr>
          <p:cNvSpPr txBox="1"/>
          <p:nvPr/>
        </p:nvSpPr>
        <p:spPr>
          <a:xfrm>
            <a:off x="1777396" y="6131778"/>
            <a:ext cx="3403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Conventional CT scanner</a:t>
            </a:r>
          </a:p>
        </p:txBody>
      </p:sp>
      <p:sp>
        <p:nvSpPr>
          <p:cNvPr id="4" name="TextBox 3">
            <a:extLst>
              <a:ext uri="{FF2B5EF4-FFF2-40B4-BE49-F238E27FC236}">
                <a16:creationId xmlns:a16="http://schemas.microsoft.com/office/drawing/2014/main" id="{E8178B96-6349-D873-56B0-5FA85FC15A80}"/>
              </a:ext>
            </a:extLst>
          </p:cNvPr>
          <p:cNvSpPr txBox="1"/>
          <p:nvPr/>
        </p:nvSpPr>
        <p:spPr>
          <a:xfrm>
            <a:off x="7962179" y="6131777"/>
            <a:ext cx="2429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Photon-Counting</a:t>
            </a:r>
          </a:p>
        </p:txBody>
      </p:sp>
      <p:pic>
        <p:nvPicPr>
          <p:cNvPr id="5" name="Picture 4" descr="A screenshot of a computer screen&#10;&#10;Description automatically generated">
            <a:extLst>
              <a:ext uri="{FF2B5EF4-FFF2-40B4-BE49-F238E27FC236}">
                <a16:creationId xmlns:a16="http://schemas.microsoft.com/office/drawing/2014/main" id="{2C65EF4F-F606-E2BE-2A5D-487D94E7639F}"/>
              </a:ext>
            </a:extLst>
          </p:cNvPr>
          <p:cNvPicPr>
            <a:picLocks noChangeAspect="1"/>
          </p:cNvPicPr>
          <p:nvPr/>
        </p:nvPicPr>
        <p:blipFill rotWithShape="1">
          <a:blip r:embed="rId3"/>
          <a:srcRect l="50595" t="8788" r="1704" b="12392"/>
          <a:stretch/>
        </p:blipFill>
        <p:spPr>
          <a:xfrm>
            <a:off x="861868" y="726219"/>
            <a:ext cx="5234132" cy="5405559"/>
          </a:xfrm>
          <a:prstGeom prst="rect">
            <a:avLst/>
          </a:prstGeom>
        </p:spPr>
      </p:pic>
    </p:spTree>
    <p:extLst>
      <p:ext uri="{BB962C8B-B14F-4D97-AF65-F5344CB8AC3E}">
        <p14:creationId xmlns:p14="http://schemas.microsoft.com/office/powerpoint/2010/main" val="245201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F8228-473C-4F94-91A9-D72302CB0929}"/>
              </a:ext>
            </a:extLst>
          </p:cNvPr>
          <p:cNvPicPr>
            <a:picLocks noChangeAspect="1"/>
          </p:cNvPicPr>
          <p:nvPr/>
        </p:nvPicPr>
        <p:blipFill>
          <a:blip r:embed="rId2"/>
          <a:stretch>
            <a:fillRect/>
          </a:stretch>
        </p:blipFill>
        <p:spPr>
          <a:xfrm>
            <a:off x="3479466" y="365125"/>
            <a:ext cx="8147676" cy="4983993"/>
          </a:xfrm>
          <a:prstGeom prst="rect">
            <a:avLst/>
          </a:prstGeom>
        </p:spPr>
      </p:pic>
      <p:sp>
        <p:nvSpPr>
          <p:cNvPr id="7" name="Title 1">
            <a:extLst>
              <a:ext uri="{FF2B5EF4-FFF2-40B4-BE49-F238E27FC236}">
                <a16:creationId xmlns:a16="http://schemas.microsoft.com/office/drawing/2014/main" id="{C5531C36-3BDA-AADE-70C5-E0E1AB20A36A}"/>
              </a:ext>
            </a:extLst>
          </p:cNvPr>
          <p:cNvSpPr>
            <a:spLocks noGrp="1"/>
          </p:cNvSpPr>
          <p:nvPr>
            <p:ph type="title"/>
          </p:nvPr>
        </p:nvSpPr>
        <p:spPr>
          <a:xfrm>
            <a:off x="653598" y="342073"/>
            <a:ext cx="5638145" cy="1325563"/>
          </a:xfrm>
        </p:spPr>
        <p:txBody>
          <a:bodyPr/>
          <a:lstStyle/>
          <a:p>
            <a:r>
              <a:rPr lang="en-US" b="1">
                <a:latin typeface="Montserrat" pitchFamily="2" charset="77"/>
              </a:rPr>
              <a:t>RCA</a:t>
            </a:r>
          </a:p>
        </p:txBody>
      </p:sp>
    </p:spTree>
    <p:extLst>
      <p:ext uri="{BB962C8B-B14F-4D97-AF65-F5344CB8AC3E}">
        <p14:creationId xmlns:p14="http://schemas.microsoft.com/office/powerpoint/2010/main" val="1249675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4E4D597-0411-41D7-F753-38F439972B2F}"/>
              </a:ext>
            </a:extLst>
          </p:cNvPr>
          <p:cNvGrpSpPr/>
          <p:nvPr/>
        </p:nvGrpSpPr>
        <p:grpSpPr>
          <a:xfrm>
            <a:off x="1544713" y="0"/>
            <a:ext cx="4128117" cy="6844818"/>
            <a:chOff x="912650" y="0"/>
            <a:chExt cx="4128117" cy="6844818"/>
          </a:xfrm>
        </p:grpSpPr>
        <p:pic>
          <p:nvPicPr>
            <p:cNvPr id="10" name="Picture 9" descr="A close-up of a medical scan&#10;&#10;Description automatically generated">
              <a:extLst>
                <a:ext uri="{FF2B5EF4-FFF2-40B4-BE49-F238E27FC236}">
                  <a16:creationId xmlns:a16="http://schemas.microsoft.com/office/drawing/2014/main" id="{A7CE4A41-B2D4-02D1-3423-A0184706D1D6}"/>
                </a:ext>
              </a:extLst>
            </p:cNvPr>
            <p:cNvPicPr>
              <a:picLocks noChangeAspect="1"/>
            </p:cNvPicPr>
            <p:nvPr/>
          </p:nvPicPr>
          <p:blipFill rotWithShape="1">
            <a:blip r:embed="rId3"/>
            <a:srcRect l="2866" t="14410" r="35504" b="28111"/>
            <a:stretch/>
          </p:blipFill>
          <p:spPr>
            <a:xfrm>
              <a:off x="912650" y="0"/>
              <a:ext cx="4128117" cy="6844818"/>
            </a:xfrm>
            <a:prstGeom prst="rect">
              <a:avLst/>
            </a:prstGeom>
          </p:spPr>
        </p:pic>
        <p:sp>
          <p:nvSpPr>
            <p:cNvPr id="2" name="TextBox 1">
              <a:extLst>
                <a:ext uri="{FF2B5EF4-FFF2-40B4-BE49-F238E27FC236}">
                  <a16:creationId xmlns:a16="http://schemas.microsoft.com/office/drawing/2014/main" id="{C2C11506-2F83-D8EB-01AA-3F43A5536C6F}"/>
                </a:ext>
              </a:extLst>
            </p:cNvPr>
            <p:cNvSpPr txBox="1"/>
            <p:nvPr/>
          </p:nvSpPr>
          <p:spPr>
            <a:xfrm>
              <a:off x="2020621" y="210331"/>
              <a:ext cx="523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a:ea typeface="+mn-ea"/>
                  <a:cs typeface="+mn-cs"/>
                </a:rPr>
                <a:t>LCX</a:t>
              </a:r>
            </a:p>
          </p:txBody>
        </p:sp>
      </p:grpSp>
      <p:sp>
        <p:nvSpPr>
          <p:cNvPr id="3" name="TextBox 2">
            <a:extLst>
              <a:ext uri="{FF2B5EF4-FFF2-40B4-BE49-F238E27FC236}">
                <a16:creationId xmlns:a16="http://schemas.microsoft.com/office/drawing/2014/main" id="{E494007F-19FB-7A30-A311-8BCD8DAF9906}"/>
              </a:ext>
            </a:extLst>
          </p:cNvPr>
          <p:cNvSpPr txBox="1"/>
          <p:nvPr/>
        </p:nvSpPr>
        <p:spPr>
          <a:xfrm>
            <a:off x="6622473" y="2233444"/>
            <a:ext cx="427012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D7F00"/>
                </a:solidFill>
                <a:effectLst/>
                <a:uLnTx/>
                <a:uFillTx/>
                <a:latin typeface="Calibri"/>
                <a:ea typeface="+mn-ea"/>
                <a:cs typeface="+mn-cs"/>
              </a:rPr>
              <a:t>Proximal LCX stent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D7F00"/>
                </a:solidFill>
                <a:effectLst/>
                <a:uLnTx/>
                <a:uFillTx/>
                <a:latin typeface="Calibri"/>
                <a:ea typeface="+mn-ea"/>
                <a:cs typeface="+mn-cs"/>
              </a:rPr>
              <a:t>Widely patent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D7F00"/>
                </a:solidFill>
                <a:effectLst/>
                <a:uLnTx/>
                <a:uFillTx/>
                <a:latin typeface="Calibri"/>
                <a:ea typeface="+mn-ea"/>
                <a:cs typeface="+mn-cs"/>
              </a:rPr>
              <a:t>Well apposed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D7F00"/>
                </a:solidFill>
                <a:effectLst/>
                <a:uLnTx/>
                <a:uFillTx/>
                <a:latin typeface="Calibri"/>
                <a:ea typeface="+mn-ea"/>
                <a:cs typeface="+mn-cs"/>
              </a:rPr>
              <a:t>Well expanded</a:t>
            </a:r>
          </a:p>
        </p:txBody>
      </p:sp>
    </p:spTree>
    <p:extLst>
      <p:ext uri="{BB962C8B-B14F-4D97-AF65-F5344CB8AC3E}">
        <p14:creationId xmlns:p14="http://schemas.microsoft.com/office/powerpoint/2010/main" val="22684614"/>
      </p:ext>
    </p:extLst>
  </p:cSld>
  <p:clrMapOvr>
    <a:masterClrMapping/>
  </p:clrMapOvr>
  <mc:AlternateContent xmlns:mc="http://schemas.openxmlformats.org/markup-compatibility/2006" xmlns:p14="http://schemas.microsoft.com/office/powerpoint/2010/main">
    <mc:Choice Requires="p14">
      <p:transition spd="slow" p14:dur="2000" advTm="9659"/>
    </mc:Choice>
    <mc:Fallback xmlns="">
      <p:transition spd="slow" advTm="9659"/>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93D51-08B9-B012-995E-ABB24485D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3180F-F40B-B5C1-C370-F0211F5D1ED2}"/>
              </a:ext>
            </a:extLst>
          </p:cNvPr>
          <p:cNvSpPr>
            <a:spLocks noGrp="1"/>
          </p:cNvSpPr>
          <p:nvPr>
            <p:ph type="title"/>
          </p:nvPr>
        </p:nvSpPr>
        <p:spPr/>
        <p:txBody>
          <a:bodyPr/>
          <a:lstStyle/>
          <a:p>
            <a:r>
              <a:rPr lang="en-US" dirty="0" err="1"/>
              <a:t>Pericoronary</a:t>
            </a:r>
            <a:r>
              <a:rPr lang="en-US" dirty="0"/>
              <a:t> Fat Attenuation Index</a:t>
            </a:r>
          </a:p>
        </p:txBody>
      </p:sp>
    </p:spTree>
    <p:extLst>
      <p:ext uri="{BB962C8B-B14F-4D97-AF65-F5344CB8AC3E}">
        <p14:creationId xmlns:p14="http://schemas.microsoft.com/office/powerpoint/2010/main" val="38745934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28D1D18-D996-CAF8-0566-2D3EBE1EDA1E}"/>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CA5CB5CC-F3D9-7C39-A591-A63CDC225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B1058D1A-5A95-7E5C-7AE6-2B1F01C52E45}"/>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9" descr="BH_BWH.png">
            <a:extLst>
              <a:ext uri="{FF2B5EF4-FFF2-40B4-BE49-F238E27FC236}">
                <a16:creationId xmlns:a16="http://schemas.microsoft.com/office/drawing/2014/main" id="{8F09CEF6-F0A9-3A5D-825D-00997BFAF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64A6D27B-8640-D491-F83C-390858FDD6B3}"/>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674B07AE-D135-4096-C4A9-0D8EE8AB6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pic>
        <p:nvPicPr>
          <p:cNvPr id="8" name="New picture">
            <a:extLst>
              <a:ext uri="{FF2B5EF4-FFF2-40B4-BE49-F238E27FC236}">
                <a16:creationId xmlns:a16="http://schemas.microsoft.com/office/drawing/2014/main" id="{4B3FA2A3-C7C4-6856-4160-0DD8265B79A7}"/>
              </a:ext>
            </a:extLst>
          </p:cNvPr>
          <p:cNvPicPr/>
          <p:nvPr/>
        </p:nvPicPr>
        <p:blipFill>
          <a:blip r:embed="rId7"/>
          <a:stretch>
            <a:fillRect/>
          </a:stretch>
        </p:blipFill>
        <p:spPr>
          <a:xfrm>
            <a:off x="2431895" y="746203"/>
            <a:ext cx="7328209" cy="4019343"/>
          </a:xfrm>
          <a:prstGeom prst="rect">
            <a:avLst/>
          </a:prstGeom>
        </p:spPr>
      </p:pic>
      <p:sp>
        <p:nvSpPr>
          <p:cNvPr id="16" name="TextBox 15">
            <a:extLst>
              <a:ext uri="{FF2B5EF4-FFF2-40B4-BE49-F238E27FC236}">
                <a16:creationId xmlns:a16="http://schemas.microsoft.com/office/drawing/2014/main" id="{8D9E5F82-2848-B226-7EB2-978E493FB873}"/>
              </a:ext>
            </a:extLst>
          </p:cNvPr>
          <p:cNvSpPr txBox="1"/>
          <p:nvPr/>
        </p:nvSpPr>
        <p:spPr>
          <a:xfrm>
            <a:off x="2431895" y="5389008"/>
            <a:ext cx="7196254" cy="230832"/>
          </a:xfrm>
          <a:prstGeom prst="rect">
            <a:avLst/>
          </a:prstGeom>
          <a:noFill/>
        </p:spPr>
        <p:txBody>
          <a:bodyPr wrap="square">
            <a:spAutoFit/>
          </a:bodyPr>
          <a:lstStyle/>
          <a:p>
            <a:pPr marL="0" lvl="0" indent="0" eaLnBrk="1" hangingPunct="1">
              <a:spcBef>
                <a:spcPct val="0"/>
              </a:spcBef>
              <a:spcAft>
                <a:spcPts val="600"/>
              </a:spcAft>
              <a:buNone/>
            </a:pPr>
            <a:r>
              <a:rPr lang="en-US" altLang="en-US" sz="900" i="1" dirty="0" err="1">
                <a:solidFill>
                  <a:srgbClr val="333333"/>
                </a:solidFill>
                <a:latin typeface="Roboto" panose="02000000000000000000" pitchFamily="2" charset="0"/>
                <a:ea typeface="Roboto" panose="02000000000000000000" pitchFamily="2" charset="0"/>
                <a:cs typeface="Roboto" panose="02000000000000000000" pitchFamily="2" charset="0"/>
              </a:rPr>
              <a:t>Eur</a:t>
            </a:r>
            <a:r>
              <a:rPr lang="en-US" altLang="en-US" sz="900" i="1" dirty="0">
                <a:solidFill>
                  <a:srgbClr val="333333"/>
                </a:solidFill>
                <a:latin typeface="Roboto" panose="02000000000000000000" pitchFamily="2" charset="0"/>
                <a:ea typeface="Roboto" panose="02000000000000000000" pitchFamily="2" charset="0"/>
                <a:cs typeface="Roboto" panose="02000000000000000000" pitchFamily="2" charset="0"/>
              </a:rPr>
              <a:t> Heart J Cardiovasc Imaging</a:t>
            </a:r>
            <a:r>
              <a:rPr lang="en-US" altLang="en-US" sz="900" dirty="0">
                <a:solidFill>
                  <a:srgbClr val="333333"/>
                </a:solidFill>
                <a:latin typeface="Roboto" panose="02000000000000000000" pitchFamily="2" charset="0"/>
                <a:ea typeface="Roboto" panose="02000000000000000000" pitchFamily="2" charset="0"/>
                <a:cs typeface="Roboto" panose="02000000000000000000" pitchFamily="2" charset="0"/>
              </a:rPr>
              <a:t>, Volume 23, Issue 12, December 2022, Pages e526–e536, </a:t>
            </a:r>
            <a:r>
              <a:rPr lang="en-US" altLang="en-US" sz="900" dirty="0">
                <a:solidFill>
                  <a:srgbClr val="333333"/>
                </a:solidFill>
                <a:latin typeface="Roboto" panose="02000000000000000000" pitchFamily="2" charset="0"/>
                <a:ea typeface="Roboto" panose="02000000000000000000" pitchFamily="2" charset="0"/>
                <a:cs typeface="Roboto" panose="02000000000000000000" pitchFamily="2" charset="0"/>
                <a:hlinkClick r:id="rId8"/>
              </a:rPr>
              <a:t>https://doi.org/10.1093/ehjci/jeac174</a:t>
            </a:r>
            <a:endParaRPr lang="en-US" altLang="en-US" sz="900" dirty="0">
              <a:solidFill>
                <a:srgbClr val="333333"/>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00820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C8778-63CB-42CA-2328-00BBBB5ECC31}"/>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9A34F830-E2B8-0358-F2EE-E6A998BB59B6}"/>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4F8A8FAA-B453-004D-56B9-161D5FA81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3E9BC08E-8B7C-90ED-E27E-28DE37630164}"/>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9" descr="BH_BWH.png">
            <a:extLst>
              <a:ext uri="{FF2B5EF4-FFF2-40B4-BE49-F238E27FC236}">
                <a16:creationId xmlns:a16="http://schemas.microsoft.com/office/drawing/2014/main" id="{2178596B-C739-3581-C34D-F2000F4DF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27DEF4B4-6FA0-1608-164F-77B68B5C6F60}"/>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F33A5EB5-AF33-6B38-2533-81B8DFA79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B2BC149-E373-DB0B-D6BE-BCD57B5DF2DC}"/>
              </a:ext>
            </a:extLst>
          </p:cNvPr>
          <p:cNvSpPr txBox="1"/>
          <p:nvPr/>
        </p:nvSpPr>
        <p:spPr>
          <a:xfrm>
            <a:off x="2431895" y="5389008"/>
            <a:ext cx="7196254" cy="230832"/>
          </a:xfrm>
          <a:prstGeom prst="rect">
            <a:avLst/>
          </a:prstGeom>
          <a:noFill/>
        </p:spPr>
        <p:txBody>
          <a:bodyPr wrap="square">
            <a:spAutoFit/>
          </a:bodyPr>
          <a:lstStyle/>
          <a:p>
            <a:pPr marL="0" lvl="0" indent="0" eaLnBrk="1" hangingPunct="1">
              <a:spcBef>
                <a:spcPct val="0"/>
              </a:spcBef>
              <a:spcAft>
                <a:spcPts val="600"/>
              </a:spcAft>
              <a:buNone/>
            </a:pPr>
            <a:r>
              <a:rPr lang="en-US" altLang="en-US" sz="900" i="1" dirty="0">
                <a:solidFill>
                  <a:srgbClr val="333333"/>
                </a:solidFill>
                <a:latin typeface="Roboto" panose="02000000000000000000" pitchFamily="2" charset="0"/>
                <a:ea typeface="Roboto" panose="02000000000000000000" pitchFamily="2" charset="0"/>
                <a:cs typeface="Roboto" panose="02000000000000000000" pitchFamily="2" charset="0"/>
              </a:rPr>
              <a:t>Chan et al. Lancet 2024;403:2606.</a:t>
            </a:r>
            <a:endParaRPr lang="en-US" altLang="en-US" sz="900" dirty="0">
              <a:solidFill>
                <a:srgbClr val="333333"/>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AB6147A4-9EF7-9B83-DE96-6BFF32C0A544}"/>
              </a:ext>
            </a:extLst>
          </p:cNvPr>
          <p:cNvPicPr>
            <a:picLocks noChangeAspect="1"/>
          </p:cNvPicPr>
          <p:nvPr/>
        </p:nvPicPr>
        <p:blipFill>
          <a:blip r:embed="rId7"/>
          <a:stretch>
            <a:fillRect/>
          </a:stretch>
        </p:blipFill>
        <p:spPr>
          <a:xfrm>
            <a:off x="2066261" y="749285"/>
            <a:ext cx="8692131" cy="4074950"/>
          </a:xfrm>
          <a:prstGeom prst="rect">
            <a:avLst/>
          </a:prstGeom>
        </p:spPr>
      </p:pic>
    </p:spTree>
    <p:extLst>
      <p:ext uri="{BB962C8B-B14F-4D97-AF65-F5344CB8AC3E}">
        <p14:creationId xmlns:p14="http://schemas.microsoft.com/office/powerpoint/2010/main" val="32629646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B1102-7A71-CFFC-A30F-B9208F86E04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FD4C44A-A935-8BB7-918E-47907096F1BE}"/>
              </a:ext>
            </a:extLst>
          </p:cNvPr>
          <p:cNvSpPr>
            <a:spLocks noGrp="1"/>
          </p:cNvSpPr>
          <p:nvPr>
            <p:ph type="title"/>
          </p:nvPr>
        </p:nvSpPr>
        <p:spPr>
          <a:xfrm>
            <a:off x="838200" y="365125"/>
            <a:ext cx="10515600" cy="1325563"/>
          </a:xfrm>
        </p:spPr>
        <p:txBody>
          <a:bodyPr>
            <a:normAutofit/>
          </a:bodyPr>
          <a:lstStyle/>
          <a:p>
            <a:r>
              <a:rPr lang="en-US" sz="3600" b="1">
                <a:solidFill>
                  <a:srgbClr val="002060"/>
                </a:solidFill>
                <a:latin typeface="Montserrat" pitchFamily="2" charset="77"/>
              </a:rPr>
              <a:t>Conclusions</a:t>
            </a:r>
          </a:p>
        </p:txBody>
      </p:sp>
      <p:sp>
        <p:nvSpPr>
          <p:cNvPr id="10" name="Content Placeholder 2">
            <a:extLst>
              <a:ext uri="{FF2B5EF4-FFF2-40B4-BE49-F238E27FC236}">
                <a16:creationId xmlns:a16="http://schemas.microsoft.com/office/drawing/2014/main" id="{EEB4F15D-CB0C-714F-7A79-62E5D4B995C7}"/>
              </a:ext>
            </a:extLst>
          </p:cNvPr>
          <p:cNvSpPr>
            <a:spLocks noGrp="1"/>
          </p:cNvSpPr>
          <p:nvPr>
            <p:ph idx="1"/>
          </p:nvPr>
        </p:nvSpPr>
        <p:spPr>
          <a:xfrm>
            <a:off x="838199" y="1581813"/>
            <a:ext cx="10882023" cy="4110268"/>
          </a:xfrm>
        </p:spPr>
        <p:txBody>
          <a:bodyPr>
            <a:normAutofit/>
          </a:bodyPr>
          <a:lstStyle/>
          <a:p>
            <a:pPr marL="457200" indent="-457200">
              <a:lnSpc>
                <a:spcPct val="150000"/>
              </a:lnSpc>
              <a:buAutoNum type="arabicPeriod"/>
            </a:pPr>
            <a:r>
              <a:rPr lang="en-US" sz="1500">
                <a:solidFill>
                  <a:srgbClr val="002060"/>
                </a:solidFill>
                <a:latin typeface="Montserrat" pitchFamily="2" charset="77"/>
              </a:rPr>
              <a:t>CCTA has a class I indication for assessment of patients with chronic chest pain and no known CAD. </a:t>
            </a:r>
          </a:p>
          <a:p>
            <a:pPr marL="457200" indent="-457200">
              <a:lnSpc>
                <a:spcPct val="150000"/>
              </a:lnSpc>
              <a:buAutoNum type="arabicPeriod"/>
            </a:pPr>
            <a:r>
              <a:rPr lang="en-US" sz="1500">
                <a:solidFill>
                  <a:srgbClr val="002060"/>
                </a:solidFill>
                <a:latin typeface="Montserrat" pitchFamily="2" charset="77"/>
              </a:rPr>
              <a:t>Plaque burden (P1-P4) is an essential component of the CCTA report. </a:t>
            </a:r>
          </a:p>
          <a:p>
            <a:pPr marL="457200" indent="-457200">
              <a:lnSpc>
                <a:spcPct val="150000"/>
              </a:lnSpc>
              <a:buAutoNum type="arabicPeriod"/>
            </a:pPr>
            <a:r>
              <a:rPr lang="en-US" sz="1500">
                <a:solidFill>
                  <a:srgbClr val="002060"/>
                </a:solidFill>
                <a:latin typeface="Montserrat" pitchFamily="2" charset="77"/>
              </a:rPr>
              <a:t>Patients with severe or extensive plaque burden have a high event rate, regardless of stenosis.</a:t>
            </a:r>
          </a:p>
          <a:p>
            <a:pPr marL="457200" indent="-457200">
              <a:lnSpc>
                <a:spcPct val="150000"/>
              </a:lnSpc>
              <a:buAutoNum type="arabicPeriod"/>
            </a:pPr>
            <a:r>
              <a:rPr lang="en-US" sz="1500">
                <a:solidFill>
                  <a:srgbClr val="002060"/>
                </a:solidFill>
                <a:latin typeface="Montserrat" pitchFamily="2" charset="77"/>
              </a:rPr>
              <a:t>Tailor the intensity of preventive therapies to the total burden of plaque.</a:t>
            </a:r>
          </a:p>
          <a:p>
            <a:pPr marL="457200" indent="-457200">
              <a:lnSpc>
                <a:spcPct val="150000"/>
              </a:lnSpc>
              <a:buAutoNum type="arabicPeriod"/>
            </a:pPr>
            <a:r>
              <a:rPr lang="en-US" sz="1500">
                <a:solidFill>
                  <a:srgbClr val="002060"/>
                </a:solidFill>
                <a:latin typeface="Montserrat" pitchFamily="2" charset="77"/>
              </a:rPr>
              <a:t>Quantitative assessment of coronary plaque is available for research and clinical use. </a:t>
            </a:r>
          </a:p>
        </p:txBody>
      </p:sp>
      <p:sp>
        <p:nvSpPr>
          <p:cNvPr id="2" name="Rectangle 6">
            <a:extLst>
              <a:ext uri="{FF2B5EF4-FFF2-40B4-BE49-F238E27FC236}">
                <a16:creationId xmlns:a16="http://schemas.microsoft.com/office/drawing/2014/main" id="{2CAA7976-6AF1-6BE3-C52B-8B556768C804}"/>
              </a:ext>
            </a:extLst>
          </p:cNvPr>
          <p:cNvSpPr/>
          <p:nvPr/>
        </p:nvSpPr>
        <p:spPr>
          <a:xfrm>
            <a:off x="305621" y="6025391"/>
            <a:ext cx="11886379" cy="842181"/>
          </a:xfrm>
          <a:prstGeom prst="rect">
            <a:avLst/>
          </a:prstGeom>
          <a:solidFill>
            <a:srgbClr val="F1E0C1">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7" descr="HMS_Affiliate_NEW_8.png">
            <a:extLst>
              <a:ext uri="{FF2B5EF4-FFF2-40B4-BE49-F238E27FC236}">
                <a16:creationId xmlns:a16="http://schemas.microsoft.com/office/drawing/2014/main" id="{79BB6694-0106-2AA9-3CFC-50588F87D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327" y="6302887"/>
            <a:ext cx="2191637" cy="379975"/>
          </a:xfrm>
          <a:prstGeom prst="rect">
            <a:avLst/>
          </a:prstGeom>
        </p:spPr>
      </p:pic>
      <p:sp>
        <p:nvSpPr>
          <p:cNvPr id="11" name="Rectangle 8">
            <a:extLst>
              <a:ext uri="{FF2B5EF4-FFF2-40B4-BE49-F238E27FC236}">
                <a16:creationId xmlns:a16="http://schemas.microsoft.com/office/drawing/2014/main" id="{8C15D178-97F6-34DB-CBB1-94CD3C9BEB57}"/>
              </a:ext>
            </a:extLst>
          </p:cNvPr>
          <p:cNvSpPr/>
          <p:nvPr/>
        </p:nvSpPr>
        <p:spPr>
          <a:xfrm>
            <a:off x="1" y="6025388"/>
            <a:ext cx="305621" cy="842182"/>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9" descr="BH_BWH.png">
            <a:extLst>
              <a:ext uri="{FF2B5EF4-FFF2-40B4-BE49-F238E27FC236}">
                <a16:creationId xmlns:a16="http://schemas.microsoft.com/office/drawing/2014/main" id="{F668F135-3AA6-1376-C4BE-436B2EFF2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3" y="6198103"/>
            <a:ext cx="1868129" cy="537338"/>
          </a:xfrm>
          <a:prstGeom prst="rect">
            <a:avLst/>
          </a:prstGeom>
        </p:spPr>
      </p:pic>
      <p:pic>
        <p:nvPicPr>
          <p:cNvPr id="13" name="Picture 12">
            <a:extLst>
              <a:ext uri="{FF2B5EF4-FFF2-40B4-BE49-F238E27FC236}">
                <a16:creationId xmlns:a16="http://schemas.microsoft.com/office/drawing/2014/main" id="{232D7D7D-D534-3D82-12BD-1BB3092D483F}"/>
              </a:ext>
            </a:extLst>
          </p:cNvPr>
          <p:cNvPicPr>
            <a:picLocks noChangeAspect="1"/>
          </p:cNvPicPr>
          <p:nvPr/>
        </p:nvPicPr>
        <p:blipFill>
          <a:blip r:embed="rId5"/>
          <a:stretch>
            <a:fillRect/>
          </a:stretch>
        </p:blipFill>
        <p:spPr>
          <a:xfrm>
            <a:off x="9510744" y="6247491"/>
            <a:ext cx="2375635" cy="379974"/>
          </a:xfrm>
          <a:prstGeom prst="rect">
            <a:avLst/>
          </a:prstGeom>
        </p:spPr>
      </p:pic>
      <p:pic>
        <p:nvPicPr>
          <p:cNvPr id="14" name="Picture 2" descr="Lead Interpreter-FT days job in Boston at Brigham and Women s Faulkner  Hospital | Lensa">
            <a:extLst>
              <a:ext uri="{FF2B5EF4-FFF2-40B4-BE49-F238E27FC236}">
                <a16:creationId xmlns:a16="http://schemas.microsoft.com/office/drawing/2014/main" id="{95DC4506-6DCD-74A9-7FF5-5BB8BD8A7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082" y="6147692"/>
            <a:ext cx="2191637" cy="69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75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5D393B18-CC25-8E43-B093-5F0725BA6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478" y="1288323"/>
            <a:ext cx="4626872" cy="21778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a:extLst>
              <a:ext uri="{FF2B5EF4-FFF2-40B4-BE49-F238E27FC236}">
                <a16:creationId xmlns:a16="http://schemas.microsoft.com/office/drawing/2014/main" id="{5D36A096-8C25-8346-BE8B-C1E4E20CA3AB}"/>
              </a:ext>
            </a:extLst>
          </p:cNvPr>
          <p:cNvSpPr txBox="1"/>
          <p:nvPr/>
        </p:nvSpPr>
        <p:spPr>
          <a:xfrm>
            <a:off x="10007474" y="3077214"/>
            <a:ext cx="2691443" cy="369332"/>
          </a:xfrm>
          <a:prstGeom prst="rect">
            <a:avLst/>
          </a:prstGeom>
          <a:noFill/>
        </p:spPr>
        <p:txBody>
          <a:bodyPr wrap="square" rtlCol="0">
            <a:spAutoFit/>
          </a:bodyPr>
          <a:lstStyle/>
          <a:p>
            <a:r>
              <a:rPr lang="en-US" dirty="0"/>
              <a:t>(</a:t>
            </a:r>
            <a:r>
              <a:rPr lang="en-US" sz="1400" dirty="0">
                <a:solidFill>
                  <a:srgbClr val="FF0000"/>
                </a:solidFill>
              </a:rPr>
              <a:t>Rozanski et al, 2013</a:t>
            </a:r>
            <a:r>
              <a:rPr lang="en-US" dirty="0"/>
              <a:t>)</a:t>
            </a:r>
          </a:p>
        </p:txBody>
      </p:sp>
      <p:sp>
        <p:nvSpPr>
          <p:cNvPr id="17" name="TextBox 16">
            <a:extLst>
              <a:ext uri="{FF2B5EF4-FFF2-40B4-BE49-F238E27FC236}">
                <a16:creationId xmlns:a16="http://schemas.microsoft.com/office/drawing/2014/main" id="{EE8F09E0-6A98-5E4A-94A9-3F878B965D88}"/>
              </a:ext>
            </a:extLst>
          </p:cNvPr>
          <p:cNvSpPr txBox="1"/>
          <p:nvPr/>
        </p:nvSpPr>
        <p:spPr>
          <a:xfrm>
            <a:off x="6015277" y="895297"/>
            <a:ext cx="5993465" cy="707886"/>
          </a:xfrm>
          <a:prstGeom prst="rect">
            <a:avLst/>
          </a:prstGeom>
          <a:noFill/>
        </p:spPr>
        <p:txBody>
          <a:bodyPr wrap="square" rtlCol="0">
            <a:spAutoFit/>
          </a:bodyPr>
          <a:lstStyle/>
          <a:p>
            <a:pPr algn="ctr"/>
            <a:r>
              <a:rPr lang="en-US" sz="2000" b="1" dirty="0"/>
              <a:t>Frequency of Abnormal and Ischemic MPI</a:t>
            </a:r>
          </a:p>
          <a:p>
            <a:pPr algn="ctr"/>
            <a:endParaRPr lang="en-US" sz="2000" b="1" dirty="0"/>
          </a:p>
        </p:txBody>
      </p:sp>
      <p:sp>
        <p:nvSpPr>
          <p:cNvPr id="18" name="TextBox 17">
            <a:extLst>
              <a:ext uri="{FF2B5EF4-FFF2-40B4-BE49-F238E27FC236}">
                <a16:creationId xmlns:a16="http://schemas.microsoft.com/office/drawing/2014/main" id="{A2BE243A-196C-0E46-A45E-08E9E1B9EBCE}"/>
              </a:ext>
            </a:extLst>
          </p:cNvPr>
          <p:cNvSpPr txBox="1"/>
          <p:nvPr/>
        </p:nvSpPr>
        <p:spPr>
          <a:xfrm>
            <a:off x="9213145" y="1850485"/>
            <a:ext cx="1302988" cy="461665"/>
          </a:xfrm>
          <a:prstGeom prst="rect">
            <a:avLst/>
          </a:prstGeom>
          <a:noFill/>
        </p:spPr>
        <p:txBody>
          <a:bodyPr wrap="square" rtlCol="0">
            <a:spAutoFit/>
          </a:bodyPr>
          <a:lstStyle/>
          <a:p>
            <a:r>
              <a:rPr lang="en-US" sz="2400" b="1" dirty="0"/>
              <a:t>5%</a:t>
            </a:r>
          </a:p>
        </p:txBody>
      </p:sp>
      <p:sp>
        <p:nvSpPr>
          <p:cNvPr id="23" name="Title 276">
            <a:extLst>
              <a:ext uri="{FF2B5EF4-FFF2-40B4-BE49-F238E27FC236}">
                <a16:creationId xmlns:a16="http://schemas.microsoft.com/office/drawing/2014/main" id="{9C2D487F-45A8-0A44-AB0C-E24BCC0818DC}"/>
              </a:ext>
            </a:extLst>
          </p:cNvPr>
          <p:cNvSpPr txBox="1">
            <a:spLocks/>
          </p:cNvSpPr>
          <p:nvPr/>
        </p:nvSpPr>
        <p:spPr>
          <a:xfrm>
            <a:off x="0" y="804847"/>
            <a:ext cx="5832019" cy="3375666"/>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u="sng" dirty="0">
                <a:solidFill>
                  <a:schemeClr val="bg1"/>
                </a:solidFill>
                <a:latin typeface="Calibri"/>
                <a:cs typeface="Calibri"/>
              </a:rPr>
              <a:t>Key facts:</a:t>
            </a:r>
          </a:p>
          <a:p>
            <a:pPr>
              <a:spcAft>
                <a:spcPts val="600"/>
              </a:spcAft>
            </a:pPr>
            <a:r>
              <a:rPr lang="en-US" sz="3200" b="1" dirty="0">
                <a:solidFill>
                  <a:schemeClr val="bg1"/>
                </a:solidFill>
                <a:latin typeface="Calibri"/>
                <a:cs typeface="Calibri"/>
              </a:rPr>
              <a:t>1. Most stress tests are normal</a:t>
            </a:r>
          </a:p>
          <a:p>
            <a:pPr>
              <a:spcAft>
                <a:spcPts val="600"/>
              </a:spcAft>
            </a:pPr>
            <a:r>
              <a:rPr lang="en-US" sz="3200" b="1" dirty="0">
                <a:solidFill>
                  <a:schemeClr val="bg1"/>
                </a:solidFill>
                <a:latin typeface="Calibri"/>
                <a:cs typeface="Calibri"/>
              </a:rPr>
              <a:t>2. Most events occur in patients with normal functional study  </a:t>
            </a:r>
          </a:p>
          <a:p>
            <a:pPr>
              <a:spcAft>
                <a:spcPts val="600"/>
              </a:spcAft>
            </a:pPr>
            <a:r>
              <a:rPr lang="en-US" sz="3200" b="1" dirty="0">
                <a:solidFill>
                  <a:schemeClr val="bg1"/>
                </a:solidFill>
                <a:latin typeface="Calibri"/>
                <a:cs typeface="Calibri"/>
              </a:rPr>
              <a:t>3. Plaque burden predicts risk, better than stenosis</a:t>
            </a:r>
          </a:p>
          <a:p>
            <a:pPr>
              <a:spcAft>
                <a:spcPts val="600"/>
              </a:spcAft>
            </a:pPr>
            <a:r>
              <a:rPr lang="en-US" sz="3200" b="1" dirty="0">
                <a:solidFill>
                  <a:schemeClr val="bg1"/>
                </a:solidFill>
                <a:latin typeface="Calibri"/>
                <a:cs typeface="Calibri"/>
              </a:rPr>
              <a:t>4. Improved outcomes! </a:t>
            </a:r>
          </a:p>
        </p:txBody>
      </p:sp>
      <p:sp>
        <p:nvSpPr>
          <p:cNvPr id="26" name="Title 1">
            <a:extLst>
              <a:ext uri="{FF2B5EF4-FFF2-40B4-BE49-F238E27FC236}">
                <a16:creationId xmlns:a16="http://schemas.microsoft.com/office/drawing/2014/main" id="{D238E217-48EE-2C46-A992-E78CEF418071}"/>
              </a:ext>
            </a:extLst>
          </p:cNvPr>
          <p:cNvSpPr>
            <a:spLocks noGrp="1"/>
          </p:cNvSpPr>
          <p:nvPr>
            <p:ph type="title"/>
          </p:nvPr>
        </p:nvSpPr>
        <p:spPr>
          <a:xfrm>
            <a:off x="0" y="50970"/>
            <a:ext cx="12192000" cy="844327"/>
          </a:xfrm>
        </p:spPr>
        <p:txBody>
          <a:bodyPr>
            <a:noAutofit/>
          </a:bodyPr>
          <a:lstStyle/>
          <a:p>
            <a:pPr algn="ctr"/>
            <a:r>
              <a:rPr lang="en-US" sz="3200" b="1" dirty="0">
                <a:solidFill>
                  <a:srgbClr val="002060"/>
                </a:solidFill>
                <a:latin typeface="Montserrat" pitchFamily="2" charset="77"/>
                <a:ea typeface="ＭＳ Ｐゴシック" charset="-128"/>
              </a:rPr>
              <a:t>Why is plaque identification by CCTA important?</a:t>
            </a:r>
          </a:p>
        </p:txBody>
      </p:sp>
      <p:grpSp>
        <p:nvGrpSpPr>
          <p:cNvPr id="13" name="Group 12">
            <a:extLst>
              <a:ext uri="{FF2B5EF4-FFF2-40B4-BE49-F238E27FC236}">
                <a16:creationId xmlns:a16="http://schemas.microsoft.com/office/drawing/2014/main" id="{B04D597E-7084-4E5F-9D2A-61DC09C5C735}"/>
              </a:ext>
            </a:extLst>
          </p:cNvPr>
          <p:cNvGrpSpPr/>
          <p:nvPr/>
        </p:nvGrpSpPr>
        <p:grpSpPr>
          <a:xfrm>
            <a:off x="7756133" y="3660421"/>
            <a:ext cx="3640204" cy="1470396"/>
            <a:chOff x="150241" y="1373056"/>
            <a:chExt cx="3351431" cy="1555250"/>
          </a:xfrm>
        </p:grpSpPr>
        <p:pic>
          <p:nvPicPr>
            <p:cNvPr id="14" name="Picture 3" descr="ZA_KA_Splash">
              <a:extLst>
                <a:ext uri="{FF2B5EF4-FFF2-40B4-BE49-F238E27FC236}">
                  <a16:creationId xmlns:a16="http://schemas.microsoft.com/office/drawing/2014/main" id="{8F5EF602-0C34-4A1F-AAB7-D4186E97F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7" r="33226" b="75528"/>
            <a:stretch/>
          </p:blipFill>
          <p:spPr bwMode="auto">
            <a:xfrm>
              <a:off x="153634" y="1373056"/>
              <a:ext cx="3348038" cy="776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 descr="ZA_KA_Splash">
              <a:extLst>
                <a:ext uri="{FF2B5EF4-FFF2-40B4-BE49-F238E27FC236}">
                  <a16:creationId xmlns:a16="http://schemas.microsoft.com/office/drawing/2014/main" id="{26973934-5CF7-43DB-853F-2B8E1953B4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37" t="51205" r="49961" b="25653"/>
            <a:stretch/>
          </p:blipFill>
          <p:spPr bwMode="auto">
            <a:xfrm>
              <a:off x="150241" y="2171786"/>
              <a:ext cx="1664663" cy="752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 descr="ZA_KA_Splash">
              <a:extLst>
                <a:ext uri="{FF2B5EF4-FFF2-40B4-BE49-F238E27FC236}">
                  <a16:creationId xmlns:a16="http://schemas.microsoft.com/office/drawing/2014/main" id="{6D8C9391-CC4A-4BF4-82C3-D0AE073984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91" t="75864" r="50207" b="994"/>
            <a:stretch/>
          </p:blipFill>
          <p:spPr bwMode="auto">
            <a:xfrm>
              <a:off x="1825235" y="2176238"/>
              <a:ext cx="1664663" cy="752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Arrow: Right 1">
            <a:extLst>
              <a:ext uri="{FF2B5EF4-FFF2-40B4-BE49-F238E27FC236}">
                <a16:creationId xmlns:a16="http://schemas.microsoft.com/office/drawing/2014/main" id="{862FE2F2-2A51-4E8A-88C2-FAB72A14A978}"/>
              </a:ext>
            </a:extLst>
          </p:cNvPr>
          <p:cNvSpPr/>
          <p:nvPr/>
        </p:nvSpPr>
        <p:spPr>
          <a:xfrm rot="2059668">
            <a:off x="4984970" y="3263312"/>
            <a:ext cx="2890973" cy="3918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Arrow: Right 26">
            <a:extLst>
              <a:ext uri="{FF2B5EF4-FFF2-40B4-BE49-F238E27FC236}">
                <a16:creationId xmlns:a16="http://schemas.microsoft.com/office/drawing/2014/main" id="{B8CB9A22-BB2C-4C6C-8232-9EDA40B85964}"/>
              </a:ext>
            </a:extLst>
          </p:cNvPr>
          <p:cNvSpPr/>
          <p:nvPr/>
        </p:nvSpPr>
        <p:spPr>
          <a:xfrm rot="21078622">
            <a:off x="5313576" y="1364903"/>
            <a:ext cx="1258751" cy="393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 name="Picture 19">
            <a:extLst>
              <a:ext uri="{FF2B5EF4-FFF2-40B4-BE49-F238E27FC236}">
                <a16:creationId xmlns:a16="http://schemas.microsoft.com/office/drawing/2014/main" id="{FCFFCB51-23F9-514B-8240-51CBB5799CB5}"/>
              </a:ext>
            </a:extLst>
          </p:cNvPr>
          <p:cNvPicPr>
            <a:picLocks noChangeAspect="1"/>
          </p:cNvPicPr>
          <p:nvPr/>
        </p:nvPicPr>
        <p:blipFill rotWithShape="1">
          <a:blip r:embed="rId5"/>
          <a:srcRect t="18973" r="1834"/>
          <a:stretch/>
        </p:blipFill>
        <p:spPr>
          <a:xfrm>
            <a:off x="3262660" y="4610725"/>
            <a:ext cx="4557148" cy="1314953"/>
          </a:xfrm>
          <a:prstGeom prst="rect">
            <a:avLst/>
          </a:prstGeom>
        </p:spPr>
      </p:pic>
      <p:sp>
        <p:nvSpPr>
          <p:cNvPr id="21" name="TextBox 20">
            <a:extLst>
              <a:ext uri="{FF2B5EF4-FFF2-40B4-BE49-F238E27FC236}">
                <a16:creationId xmlns:a16="http://schemas.microsoft.com/office/drawing/2014/main" id="{53841E52-9E29-8942-94E4-CE8BBDB608E5}"/>
              </a:ext>
            </a:extLst>
          </p:cNvPr>
          <p:cNvSpPr txBox="1"/>
          <p:nvPr/>
        </p:nvSpPr>
        <p:spPr>
          <a:xfrm>
            <a:off x="4001750" y="5899264"/>
            <a:ext cx="2879163" cy="307777"/>
          </a:xfrm>
          <a:prstGeom prst="rect">
            <a:avLst/>
          </a:prstGeom>
          <a:noFill/>
        </p:spPr>
        <p:txBody>
          <a:bodyPr wrap="square" rtlCol="0">
            <a:spAutoFit/>
          </a:bodyPr>
          <a:lstStyle/>
          <a:p>
            <a:r>
              <a:rPr lang="en-US" sz="1400" dirty="0">
                <a:solidFill>
                  <a:srgbClr val="FF0000"/>
                </a:solidFill>
              </a:rPr>
              <a:t>Mortensen et al, JACC 2021</a:t>
            </a:r>
          </a:p>
        </p:txBody>
      </p:sp>
      <p:sp>
        <p:nvSpPr>
          <p:cNvPr id="22" name="Arrow: Right 1">
            <a:extLst>
              <a:ext uri="{FF2B5EF4-FFF2-40B4-BE49-F238E27FC236}">
                <a16:creationId xmlns:a16="http://schemas.microsoft.com/office/drawing/2014/main" id="{06814EC4-A1F0-FA49-BF5D-45857B403EFB}"/>
              </a:ext>
            </a:extLst>
          </p:cNvPr>
          <p:cNvSpPr/>
          <p:nvPr/>
        </p:nvSpPr>
        <p:spPr>
          <a:xfrm rot="3442484">
            <a:off x="4027862" y="3615032"/>
            <a:ext cx="1355658" cy="425224"/>
          </a:xfrm>
          <a:prstGeom prst="rightArrow">
            <a:avLst>
              <a:gd name="adj1" fmla="val 4820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CB8D31F9-AAAC-3849-A210-0F367EA14E26}"/>
              </a:ext>
            </a:extLst>
          </p:cNvPr>
          <p:cNvSpPr/>
          <p:nvPr/>
        </p:nvSpPr>
        <p:spPr>
          <a:xfrm>
            <a:off x="8229188" y="5083535"/>
            <a:ext cx="3904243" cy="369332"/>
          </a:xfrm>
          <a:prstGeom prst="rect">
            <a:avLst/>
          </a:prstGeom>
        </p:spPr>
        <p:txBody>
          <a:bodyPr wrap="square">
            <a:spAutoFit/>
          </a:bodyPr>
          <a:lstStyle/>
          <a:p>
            <a:pPr>
              <a:spcAft>
                <a:spcPts val="600"/>
              </a:spcAft>
            </a:pPr>
            <a:r>
              <a:rPr lang="en-US" dirty="0">
                <a:cs typeface="Calibri"/>
              </a:rPr>
              <a:t>(</a:t>
            </a:r>
            <a:r>
              <a:rPr lang="en-US" sz="1400" dirty="0" err="1">
                <a:solidFill>
                  <a:srgbClr val="FF0000"/>
                </a:solidFill>
              </a:rPr>
              <a:t>Budoff</a:t>
            </a:r>
            <a:r>
              <a:rPr lang="en-US" sz="1400" dirty="0">
                <a:solidFill>
                  <a:srgbClr val="FF0000"/>
                </a:solidFill>
              </a:rPr>
              <a:t> et al Circulation 2017</a:t>
            </a:r>
            <a:r>
              <a:rPr lang="en-US" dirty="0">
                <a:cs typeface="Calibri"/>
              </a:rPr>
              <a:t>)</a:t>
            </a:r>
          </a:p>
        </p:txBody>
      </p:sp>
      <p:sp>
        <p:nvSpPr>
          <p:cNvPr id="19" name="Arrow: Right 1">
            <a:extLst>
              <a:ext uri="{FF2B5EF4-FFF2-40B4-BE49-F238E27FC236}">
                <a16:creationId xmlns:a16="http://schemas.microsoft.com/office/drawing/2014/main" id="{3E7A8C5D-5DB5-9A53-4FA8-E0E6E8B28E16}"/>
              </a:ext>
            </a:extLst>
          </p:cNvPr>
          <p:cNvSpPr/>
          <p:nvPr/>
        </p:nvSpPr>
        <p:spPr>
          <a:xfrm rot="5400000">
            <a:off x="1622287" y="4173060"/>
            <a:ext cx="486835" cy="3610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8" name="Picture 27">
            <a:extLst>
              <a:ext uri="{FF2B5EF4-FFF2-40B4-BE49-F238E27FC236}">
                <a16:creationId xmlns:a16="http://schemas.microsoft.com/office/drawing/2014/main" id="{FD783DC3-34D2-20E9-8159-9EF795D5C130}"/>
              </a:ext>
            </a:extLst>
          </p:cNvPr>
          <p:cNvPicPr>
            <a:picLocks noChangeAspect="1"/>
          </p:cNvPicPr>
          <p:nvPr/>
        </p:nvPicPr>
        <p:blipFill rotWithShape="1">
          <a:blip r:embed="rId6"/>
          <a:srcRect l="11830" t="2932" r="-4375" b="57801"/>
          <a:stretch/>
        </p:blipFill>
        <p:spPr>
          <a:xfrm>
            <a:off x="230855" y="4810570"/>
            <a:ext cx="3097764" cy="1937559"/>
          </a:xfrm>
          <a:prstGeom prst="rect">
            <a:avLst/>
          </a:prstGeom>
        </p:spPr>
      </p:pic>
      <p:sp>
        <p:nvSpPr>
          <p:cNvPr id="29" name="TextBox 28">
            <a:extLst>
              <a:ext uri="{FF2B5EF4-FFF2-40B4-BE49-F238E27FC236}">
                <a16:creationId xmlns:a16="http://schemas.microsoft.com/office/drawing/2014/main" id="{F2A7C8F7-FA24-CFB7-7D24-50E1FADA0357}"/>
              </a:ext>
            </a:extLst>
          </p:cNvPr>
          <p:cNvSpPr txBox="1"/>
          <p:nvPr/>
        </p:nvSpPr>
        <p:spPr>
          <a:xfrm>
            <a:off x="463044" y="4527513"/>
            <a:ext cx="2990978" cy="307777"/>
          </a:xfrm>
          <a:prstGeom prst="rect">
            <a:avLst/>
          </a:prstGeom>
          <a:noFill/>
        </p:spPr>
        <p:txBody>
          <a:bodyPr wrap="square" rtlCol="0">
            <a:spAutoFit/>
          </a:bodyPr>
          <a:lstStyle/>
          <a:p>
            <a:pPr algn="ctr" defTabSz="914354"/>
            <a:r>
              <a:rPr lang="en-US" sz="1400" dirty="0">
                <a:solidFill>
                  <a:srgbClr val="FF0000"/>
                </a:solidFill>
              </a:rPr>
              <a:t>Newby et al, NEJM 2018</a:t>
            </a:r>
          </a:p>
        </p:txBody>
      </p:sp>
    </p:spTree>
    <p:extLst>
      <p:ext uri="{BB962C8B-B14F-4D97-AF65-F5344CB8AC3E}">
        <p14:creationId xmlns:p14="http://schemas.microsoft.com/office/powerpoint/2010/main" val="1418556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7DBF95AF-C2C1-E0C1-F8CB-CE6773A1F609}"/>
              </a:ext>
            </a:extLst>
          </p:cNvPr>
          <p:cNvPicPr>
            <a:picLocks noChangeAspect="1"/>
          </p:cNvPicPr>
          <p:nvPr/>
        </p:nvPicPr>
        <p:blipFill rotWithShape="1">
          <a:blip r:embed="rId2"/>
          <a:srcRect t="20188" b="4826"/>
          <a:stretch/>
        </p:blipFill>
        <p:spPr>
          <a:xfrm>
            <a:off x="20" y="1282"/>
            <a:ext cx="12191980" cy="6856718"/>
          </a:xfrm>
          <a:prstGeom prst="rect">
            <a:avLst/>
          </a:prstGeom>
        </p:spPr>
      </p:pic>
    </p:spTree>
    <p:extLst>
      <p:ext uri="{BB962C8B-B14F-4D97-AF65-F5344CB8AC3E}">
        <p14:creationId xmlns:p14="http://schemas.microsoft.com/office/powerpoint/2010/main" val="29150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Maglott_Shapiro.jpg">
            <a:extLst>
              <a:ext uri="{FF2B5EF4-FFF2-40B4-BE49-F238E27FC236}">
                <a16:creationId xmlns:a16="http://schemas.microsoft.com/office/drawing/2014/main" id="{DA3936DE-0BCA-D941-8963-652D138A9DF7}"/>
              </a:ext>
            </a:extLst>
          </p:cNvPr>
          <p:cNvPicPr>
            <a:picLocks noChangeAspect="1"/>
          </p:cNvPicPr>
          <p:nvPr/>
        </p:nvPicPr>
        <p:blipFill rotWithShape="1">
          <a:blip r:embed="rId2">
            <a:extLst>
              <a:ext uri="{28A0092B-C50C-407E-A947-70E740481C1C}">
                <a14:useLocalDpi xmlns:a14="http://schemas.microsoft.com/office/drawing/2010/main" val="0"/>
              </a:ext>
            </a:extLst>
          </a:blip>
          <a:srcRect t="7715" b="7715"/>
          <a:stretch/>
        </p:blipFill>
        <p:spPr>
          <a:xfrm>
            <a:off x="20" y="1282"/>
            <a:ext cx="12191980" cy="6856718"/>
          </a:xfrm>
          <a:prstGeom prst="rect">
            <a:avLst/>
          </a:prstGeom>
        </p:spPr>
      </p:pic>
      <p:sp>
        <p:nvSpPr>
          <p:cNvPr id="6" name="Rectangle 2">
            <a:extLst>
              <a:ext uri="{FF2B5EF4-FFF2-40B4-BE49-F238E27FC236}">
                <a16:creationId xmlns:a16="http://schemas.microsoft.com/office/drawing/2014/main" id="{E8335B20-8D9E-0948-9240-5CA83EFF23BA}"/>
              </a:ext>
            </a:extLst>
          </p:cNvPr>
          <p:cNvSpPr/>
          <p:nvPr/>
        </p:nvSpPr>
        <p:spPr>
          <a:xfrm>
            <a:off x="6837697" y="5908849"/>
            <a:ext cx="5354304" cy="685970"/>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C481798E-F477-1843-8E95-4F82865DEB78}"/>
              </a:ext>
            </a:extLst>
          </p:cNvPr>
          <p:cNvSpPr/>
          <p:nvPr/>
        </p:nvSpPr>
        <p:spPr>
          <a:xfrm>
            <a:off x="6837698" y="4673599"/>
            <a:ext cx="5354304" cy="1084273"/>
          </a:xfrm>
          <a:prstGeom prst="rect">
            <a:avLst/>
          </a:prstGeom>
          <a:solidFill>
            <a:srgbClr val="003DA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23E97CF-66C5-B14D-900A-74737D5C0D19}"/>
              </a:ext>
            </a:extLst>
          </p:cNvPr>
          <p:cNvSpPr txBox="1">
            <a:spLocks/>
          </p:cNvSpPr>
          <p:nvPr/>
        </p:nvSpPr>
        <p:spPr>
          <a:xfrm>
            <a:off x="6992181" y="4775531"/>
            <a:ext cx="5142585" cy="511650"/>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0" kern="1200" cap="none">
                <a:solidFill>
                  <a:srgbClr val="003DA6"/>
                </a:solidFill>
                <a:latin typeface="+mj-lt"/>
                <a:ea typeface="+mj-ea"/>
                <a:cs typeface="+mj-cs"/>
              </a:defRPr>
            </a:lvl1pPr>
          </a:lstStyle>
          <a:p>
            <a:r>
              <a:rPr lang="en-US" sz="2600">
                <a:solidFill>
                  <a:schemeClr val="bg1"/>
                </a:solidFill>
                <a:latin typeface="Avenir Black"/>
                <a:cs typeface="Avenir Black"/>
              </a:rPr>
              <a:t>Thank you</a:t>
            </a:r>
          </a:p>
        </p:txBody>
      </p:sp>
      <p:sp>
        <p:nvSpPr>
          <p:cNvPr id="10" name="Subtitle 2">
            <a:extLst>
              <a:ext uri="{FF2B5EF4-FFF2-40B4-BE49-F238E27FC236}">
                <a16:creationId xmlns:a16="http://schemas.microsoft.com/office/drawing/2014/main" id="{D6393B73-34E5-F54C-8039-B3425163C7D9}"/>
              </a:ext>
            </a:extLst>
          </p:cNvPr>
          <p:cNvSpPr txBox="1">
            <a:spLocks/>
          </p:cNvSpPr>
          <p:nvPr/>
        </p:nvSpPr>
        <p:spPr>
          <a:xfrm>
            <a:off x="6992181" y="5327340"/>
            <a:ext cx="5271625" cy="13796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a:solidFill>
                  <a:schemeClr val="bg1"/>
                </a:solidFill>
              </a:rPr>
              <a:t>Rhanderson Cardoso, MD, MHS</a:t>
            </a:r>
          </a:p>
        </p:txBody>
      </p:sp>
      <p:sp>
        <p:nvSpPr>
          <p:cNvPr id="11" name="Rectangle 6">
            <a:extLst>
              <a:ext uri="{FF2B5EF4-FFF2-40B4-BE49-F238E27FC236}">
                <a16:creationId xmlns:a16="http://schemas.microsoft.com/office/drawing/2014/main" id="{C9EC1DD6-3A5B-134B-83A4-39CD53C3CB2E}"/>
              </a:ext>
            </a:extLst>
          </p:cNvPr>
          <p:cNvSpPr/>
          <p:nvPr/>
        </p:nvSpPr>
        <p:spPr>
          <a:xfrm>
            <a:off x="0" y="639843"/>
            <a:ext cx="3436534" cy="1018767"/>
          </a:xfrm>
          <a:prstGeom prst="rect">
            <a:avLst/>
          </a:prstGeom>
          <a:solidFill>
            <a:srgbClr val="F1E0C1">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7" descr="HMS_Affiliate_white_8.png">
            <a:extLst>
              <a:ext uri="{FF2B5EF4-FFF2-40B4-BE49-F238E27FC236}">
                <a16:creationId xmlns:a16="http://schemas.microsoft.com/office/drawing/2014/main" id="{7B555B9A-3B27-A84E-9DCC-99DD4EA61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472" y="6053289"/>
            <a:ext cx="2114817" cy="366655"/>
          </a:xfrm>
          <a:prstGeom prst="rect">
            <a:avLst/>
          </a:prstGeom>
        </p:spPr>
      </p:pic>
      <p:pic>
        <p:nvPicPr>
          <p:cNvPr id="13" name="Picture 8" descr="BH_BWH.png">
            <a:extLst>
              <a:ext uri="{FF2B5EF4-FFF2-40B4-BE49-F238E27FC236}">
                <a16:creationId xmlns:a16="http://schemas.microsoft.com/office/drawing/2014/main" id="{D91AD43B-64EB-7945-8910-5C00DC939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87" y="804933"/>
            <a:ext cx="2656011" cy="763960"/>
          </a:xfrm>
          <a:prstGeom prst="rect">
            <a:avLst/>
          </a:prstGeom>
        </p:spPr>
      </p:pic>
      <p:pic>
        <p:nvPicPr>
          <p:cNvPr id="14" name="Picture 11">
            <a:extLst>
              <a:ext uri="{FF2B5EF4-FFF2-40B4-BE49-F238E27FC236}">
                <a16:creationId xmlns:a16="http://schemas.microsoft.com/office/drawing/2014/main" id="{0216B92B-D677-144B-9A30-DABD457C9EB4}"/>
              </a:ext>
            </a:extLst>
          </p:cNvPr>
          <p:cNvPicPr>
            <a:picLocks noChangeAspect="1"/>
          </p:cNvPicPr>
          <p:nvPr/>
        </p:nvPicPr>
        <p:blipFill>
          <a:blip r:embed="rId5"/>
          <a:stretch>
            <a:fillRect/>
          </a:stretch>
        </p:blipFill>
        <p:spPr>
          <a:xfrm>
            <a:off x="9504644" y="6028827"/>
            <a:ext cx="2445299" cy="391117"/>
          </a:xfrm>
          <a:prstGeom prst="rect">
            <a:avLst/>
          </a:prstGeom>
        </p:spPr>
      </p:pic>
    </p:spTree>
    <p:extLst>
      <p:ext uri="{BB962C8B-B14F-4D97-AF65-F5344CB8AC3E}">
        <p14:creationId xmlns:p14="http://schemas.microsoft.com/office/powerpoint/2010/main" val="19947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BBE0BA-5171-4A57-A3AC-D40C96DF45B8}"/>
              </a:ext>
            </a:extLst>
          </p:cNvPr>
          <p:cNvPicPr>
            <a:picLocks noChangeAspect="1"/>
          </p:cNvPicPr>
          <p:nvPr/>
        </p:nvPicPr>
        <p:blipFill>
          <a:blip r:embed="rId3"/>
          <a:stretch>
            <a:fillRect/>
          </a:stretch>
        </p:blipFill>
        <p:spPr>
          <a:xfrm>
            <a:off x="7273533" y="24533"/>
            <a:ext cx="4918467" cy="5863172"/>
          </a:xfrm>
          <a:prstGeom prst="rect">
            <a:avLst/>
          </a:prstGeom>
        </p:spPr>
      </p:pic>
      <p:pic>
        <p:nvPicPr>
          <p:cNvPr id="3" name="Picture 2">
            <a:extLst>
              <a:ext uri="{FF2B5EF4-FFF2-40B4-BE49-F238E27FC236}">
                <a16:creationId xmlns:a16="http://schemas.microsoft.com/office/drawing/2014/main" id="{768AFB54-82BA-3D4F-1E42-3A95753B6A8C}"/>
              </a:ext>
            </a:extLst>
          </p:cNvPr>
          <p:cNvPicPr>
            <a:picLocks noChangeAspect="1"/>
          </p:cNvPicPr>
          <p:nvPr/>
        </p:nvPicPr>
        <p:blipFill>
          <a:blip r:embed="rId4"/>
          <a:stretch>
            <a:fillRect/>
          </a:stretch>
        </p:blipFill>
        <p:spPr>
          <a:xfrm>
            <a:off x="5897830" y="24533"/>
            <a:ext cx="6305216" cy="3018345"/>
          </a:xfrm>
          <a:prstGeom prst="rect">
            <a:avLst/>
          </a:prstGeom>
        </p:spPr>
      </p:pic>
      <p:sp>
        <p:nvSpPr>
          <p:cNvPr id="5" name="Rectangle 4">
            <a:extLst>
              <a:ext uri="{FF2B5EF4-FFF2-40B4-BE49-F238E27FC236}">
                <a16:creationId xmlns:a16="http://schemas.microsoft.com/office/drawing/2014/main" id="{AE8B37D1-F23C-AA7C-C81E-40EB6107E1AD}"/>
              </a:ext>
            </a:extLst>
          </p:cNvPr>
          <p:cNvSpPr/>
          <p:nvPr/>
        </p:nvSpPr>
        <p:spPr>
          <a:xfrm>
            <a:off x="5897829" y="24533"/>
            <a:ext cx="1375703" cy="352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5CF09E-EBEF-4639-A6B5-E46A8D2162D1}"/>
              </a:ext>
            </a:extLst>
          </p:cNvPr>
          <p:cNvPicPr>
            <a:picLocks noChangeAspect="1"/>
          </p:cNvPicPr>
          <p:nvPr/>
        </p:nvPicPr>
        <p:blipFill>
          <a:blip r:embed="rId5"/>
          <a:stretch>
            <a:fillRect/>
          </a:stretch>
        </p:blipFill>
        <p:spPr>
          <a:xfrm>
            <a:off x="614473" y="24533"/>
            <a:ext cx="5272310" cy="5863172"/>
          </a:xfrm>
          <a:prstGeom prst="rect">
            <a:avLst/>
          </a:prstGeom>
        </p:spPr>
      </p:pic>
    </p:spTree>
    <p:extLst>
      <p:ext uri="{BB962C8B-B14F-4D97-AF65-F5344CB8AC3E}">
        <p14:creationId xmlns:p14="http://schemas.microsoft.com/office/powerpoint/2010/main" val="388156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PP template FINAL" id="{D2471656-67D8-46BD-9FA4-2EC556A9C7AF}" vid="{17FA77E3-8106-4D38-8096-E2455895F3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ntity_PPT_CoverSlides_20210614.potx" id="{43945AB7-63F7-4BA6-B2B2-5013C46E14F5}" vid="{D2ADA40D-0C5A-410A-805D-DE0FC01A530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5A6E707-03D8-F94C-A134-56EFE8EA586B}" vid="{CDC3E881-144C-C94D-9F47-81E5D87847F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TotalTime>
  <Words>4254</Words>
  <Application>Microsoft Macintosh PowerPoint</Application>
  <PresentationFormat>Widescreen</PresentationFormat>
  <Paragraphs>580</Paragraphs>
  <Slides>87</Slides>
  <Notes>67</Notes>
  <HiddenSlides>0</HiddenSlides>
  <MMClips>2</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87</vt:i4>
      </vt:variant>
    </vt:vector>
  </HeadingPairs>
  <TitlesOfParts>
    <vt:vector size="109" baseType="lpstr">
      <vt:lpstr>Aptos</vt:lpstr>
      <vt:lpstr>Arial</vt:lpstr>
      <vt:lpstr>Arial Black</vt:lpstr>
      <vt:lpstr>Avenir Black</vt:lpstr>
      <vt:lpstr>Calibri</vt:lpstr>
      <vt:lpstr>Calibri Light</vt:lpstr>
      <vt:lpstr>Georgia</vt:lpstr>
      <vt:lpstr>Montserrat</vt:lpstr>
      <vt:lpstr>Montserrat Light</vt:lpstr>
      <vt:lpstr>Roboto</vt:lpstr>
      <vt:lpstr>Source Sans Pro</vt:lpstr>
      <vt:lpstr>System Font Regular</vt:lpstr>
      <vt:lpstr>system-ui</vt:lpstr>
      <vt:lpstr>Times</vt:lpstr>
      <vt:lpstr>Wingdings</vt:lpstr>
      <vt:lpstr>Tema do Office</vt:lpstr>
      <vt:lpstr>1_Office Theme</vt:lpstr>
      <vt:lpstr>Office Theme</vt:lpstr>
      <vt:lpstr>MGB_standard_template_082020</vt:lpstr>
      <vt:lpstr>2_Office Theme</vt:lpstr>
      <vt:lpstr>1_MGB_standard_template_082020</vt:lpstr>
      <vt:lpstr>think-cell Slide</vt:lpstr>
      <vt:lpstr>PowerPoint Presentation</vt:lpstr>
      <vt:lpstr>Disclosures</vt:lpstr>
      <vt:lpstr>57-year-old woman with chest pain and no known CAD</vt:lpstr>
      <vt:lpstr>57-year-old woman with chest pain and no known CAD</vt:lpstr>
      <vt:lpstr>57-year-old woman with chest pain and no known CAD</vt:lpstr>
      <vt:lpstr>PowerPoint Presentation</vt:lpstr>
      <vt:lpstr>RCA</vt:lpstr>
      <vt:lpstr>RCA</vt:lpstr>
      <vt:lpstr>PowerPoint Presentation</vt:lpstr>
      <vt:lpstr>PowerPoint Presentation</vt:lpstr>
      <vt:lpstr>PowerPoint Presentation</vt:lpstr>
      <vt:lpstr>Final report</vt:lpstr>
      <vt:lpstr>Outline and learning objectives</vt:lpstr>
      <vt:lpstr>Outline and learning objectives</vt:lpstr>
      <vt:lpstr>PowerPoint Presentation</vt:lpstr>
      <vt:lpstr>PowerPoint Presentation</vt:lpstr>
      <vt:lpstr>Stenosis severity</vt:lpstr>
      <vt:lpstr>No stenosis (CAD-RADS 0)</vt:lpstr>
      <vt:lpstr>Minimal stenosis (CAD-RADS 1)</vt:lpstr>
      <vt:lpstr>Moderate stenosis (CAD-RADS 3)</vt:lpstr>
      <vt:lpstr>Severe stenosis (CAD-RADS 4)</vt:lpstr>
      <vt:lpstr>PowerPoint Presentation</vt:lpstr>
      <vt:lpstr>PowerPoint Presentation</vt:lpstr>
      <vt:lpstr>PowerPoint Presentation</vt:lpstr>
      <vt:lpstr>2021 Chest Pain Guidelines</vt:lpstr>
      <vt:lpstr>PowerPoint Presentation</vt:lpstr>
      <vt:lpstr>PowerPoint Presentation</vt:lpstr>
      <vt:lpstr>CCTA is favored for those in whom the results are more likely to modify preventive care </vt:lpstr>
      <vt:lpstr>PowerPoint Presentation</vt:lpstr>
      <vt:lpstr>What is the prevalence of CAC &gt; 0 in patients with a normal stress test?</vt:lpstr>
      <vt:lpstr>PowerPoint Presentation</vt:lpstr>
      <vt:lpstr>In the PROMISE trial, most patients with events in functional testing arm had no ischemia</vt:lpstr>
      <vt:lpstr>61-year-old cardiologist with hypertension and hyperlipidemia presents with chest discomfort </vt:lpstr>
      <vt:lpstr>When is more testing needed after CCTA ?</vt:lpstr>
      <vt:lpstr>FFRCT following CCTA</vt:lpstr>
      <vt:lpstr>PRECISE  Trial  Design</vt:lpstr>
      <vt:lpstr>PRECISE trial</vt:lpstr>
      <vt:lpstr>PowerPoint Presentation</vt:lpstr>
      <vt:lpstr>Outline and learning objectives</vt:lpstr>
      <vt:lpstr>How is plaque burden assessed?</vt:lpstr>
      <vt:lpstr>Segment involvement score</vt:lpstr>
      <vt:lpstr>PowerPoint Presentation</vt:lpstr>
      <vt:lpstr>PowerPoint Presentation</vt:lpstr>
      <vt:lpstr>Remember to review chest CT for CAC</vt:lpstr>
      <vt:lpstr>PowerPoint Presentation</vt:lpstr>
      <vt:lpstr>Outline and learning objectives</vt:lpstr>
      <vt:lpstr>PowerPoint Presentation</vt:lpstr>
      <vt:lpstr>There is a similar risk of ASCVD between obstructive x nonobstructive disease, when accounting for CAC.</vt:lpstr>
      <vt:lpstr>9533 asymptomatic individuals (Denmark) ≥ 40 years old, without known CAD  No CAD (54%)  Nonobstructive (36%)  Obstructive (10%) Median follow-up of 3.5 years 193 deaths, 71 MI </vt:lpstr>
      <vt:lpstr>PowerPoint Presentation</vt:lpstr>
      <vt:lpstr>Outline and learning objectives</vt:lpstr>
      <vt:lpstr>Disclaimer</vt:lpstr>
      <vt:lpstr>Trials in primary prevention</vt:lpstr>
      <vt:lpstr>PowerPoint Presentation</vt:lpstr>
      <vt:lpstr>Aggressive Medical Therapy for CAD:  Expanding evidence based on plaque</vt:lpstr>
      <vt:lpstr>Final report</vt:lpstr>
      <vt:lpstr>57-year-old woman with chest pain and no known CAD</vt:lpstr>
      <vt:lpstr>Treatment modifications</vt:lpstr>
      <vt:lpstr>In SCOT-HEART, CCTA was associated with a reduced event rate compared with standard care</vt:lpstr>
      <vt:lpstr>Targeted medical therapy</vt:lpstr>
      <vt:lpstr>Evidence of coronary plaque by CT modifies patient behavior</vt:lpstr>
      <vt:lpstr>Identification of plaque  Intensify prevention</vt:lpstr>
      <vt:lpstr>PowerPoint Presentation</vt:lpstr>
      <vt:lpstr>PowerPoint Presentation</vt:lpstr>
      <vt:lpstr>PowerPoint Presentation</vt:lpstr>
      <vt:lpstr>Outline and learning objectives</vt:lpstr>
      <vt:lpstr>PowerPoint Presentation</vt:lpstr>
      <vt:lpstr>The case for quantitative plaque analysis</vt:lpstr>
      <vt:lpstr>Challenges in quantitative plaque analysis</vt:lpstr>
      <vt:lpstr>PowerPoint Presentation</vt:lpstr>
      <vt:lpstr>Challenges in quantitative plaque analysis</vt:lpstr>
      <vt:lpstr>Challenges in quantitative plaque analysis</vt:lpstr>
      <vt:lpstr>PowerPoint Presentation</vt:lpstr>
      <vt:lpstr>Photon-Counting CT (PCCT)</vt:lpstr>
      <vt:lpstr>What is Photon-Counting CT?</vt:lpstr>
      <vt:lpstr>PowerPoint Presentation</vt:lpstr>
      <vt:lpstr>Decreased blooming provides improved lumen assessment</vt:lpstr>
      <vt:lpstr>Enables visualization of lumen within stents</vt:lpstr>
      <vt:lpstr>BWH example– Severe stenosis to mild stenosis with PCCT</vt:lpstr>
      <vt:lpstr>PowerPoint Presentation</vt:lpstr>
      <vt:lpstr>Pericoronary Fat Attenuation Index</vt:lpstr>
      <vt:lpstr>PowerPoint Presentation</vt:lpstr>
      <vt:lpstr>PowerPoint Presentation</vt:lpstr>
      <vt:lpstr>Conclusions</vt:lpstr>
      <vt:lpstr>Why is plaque identification by CCTA important?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CAMILA VERONICA SOUZA FREIRE</dc:creator>
  <cp:lastModifiedBy>Cardoso, Rhanderson N.</cp:lastModifiedBy>
  <cp:revision>9</cp:revision>
  <dcterms:created xsi:type="dcterms:W3CDTF">2021-09-27T01:32:19Z</dcterms:created>
  <dcterms:modified xsi:type="dcterms:W3CDTF">2025-04-03T04:22:49Z</dcterms:modified>
</cp:coreProperties>
</file>