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7"/>
  </p:notesMasterIdLst>
  <p:sldIdLst>
    <p:sldId id="288" r:id="rId2"/>
    <p:sldId id="296" r:id="rId3"/>
    <p:sldId id="299" r:id="rId4"/>
    <p:sldId id="300" r:id="rId5"/>
    <p:sldId id="301" r:id="rId6"/>
    <p:sldId id="302" r:id="rId7"/>
    <p:sldId id="263" r:id="rId8"/>
    <p:sldId id="569" r:id="rId9"/>
    <p:sldId id="570" r:id="rId10"/>
    <p:sldId id="451" r:id="rId11"/>
    <p:sldId id="604" r:id="rId12"/>
    <p:sldId id="455" r:id="rId13"/>
    <p:sldId id="454" r:id="rId14"/>
    <p:sldId id="334" r:id="rId15"/>
    <p:sldId id="469" r:id="rId16"/>
    <p:sldId id="577" r:id="rId17"/>
    <p:sldId id="283" r:id="rId18"/>
    <p:sldId id="571" r:id="rId19"/>
    <p:sldId id="640" r:id="rId20"/>
    <p:sldId id="327" r:id="rId21"/>
    <p:sldId id="580" r:id="rId22"/>
    <p:sldId id="2973" r:id="rId23"/>
    <p:sldId id="385" r:id="rId24"/>
    <p:sldId id="664" r:id="rId25"/>
    <p:sldId id="666" r:id="rId26"/>
    <p:sldId id="667" r:id="rId27"/>
    <p:sldId id="673" r:id="rId28"/>
    <p:sldId id="670" r:id="rId29"/>
    <p:sldId id="671" r:id="rId30"/>
    <p:sldId id="672" r:id="rId31"/>
    <p:sldId id="564" r:id="rId32"/>
    <p:sldId id="566" r:id="rId33"/>
    <p:sldId id="565" r:id="rId34"/>
    <p:sldId id="289" r:id="rId35"/>
    <p:sldId id="297"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7FF"/>
    <a:srgbClr val="4DE5FF"/>
    <a:srgbClr val="AE73FF"/>
    <a:srgbClr val="E600FF"/>
    <a:srgbClr val="8000FF"/>
    <a:srgbClr val="E7A12D"/>
    <a:srgbClr val="0592C1"/>
    <a:srgbClr val="EEE7F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EC5CD-CB5E-44F9-B678-ECE0B89B9BAF}" v="2" dt="2025-03-23T20:59:46.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4" autoAdjust="0"/>
    <p:restoredTop sz="96827" autoAdjust="0"/>
  </p:normalViewPr>
  <p:slideViewPr>
    <p:cSldViewPr snapToGrid="0">
      <p:cViewPr varScale="1">
        <p:scale>
          <a:sx n="146" d="100"/>
          <a:sy n="146" d="100"/>
        </p:scale>
        <p:origin x="630" y="108"/>
      </p:cViewPr>
      <p:guideLst/>
    </p:cSldViewPr>
  </p:slideViewPr>
  <p:outlineViewPr>
    <p:cViewPr>
      <p:scale>
        <a:sx n="33" d="100"/>
        <a:sy n="33" d="100"/>
      </p:scale>
      <p:origin x="0" y="-13236"/>
    </p:cViewPr>
  </p:outlineViewPr>
  <p:notesTextViewPr>
    <p:cViewPr>
      <p:scale>
        <a:sx n="3" d="2"/>
        <a:sy n="3" d="2"/>
      </p:scale>
      <p:origin x="0" y="0"/>
    </p:cViewPr>
  </p:notesTextViewPr>
  <p:sorterViewPr>
    <p:cViewPr varScale="1">
      <p:scale>
        <a:sx n="100" d="100"/>
        <a:sy n="100" d="100"/>
      </p:scale>
      <p:origin x="0" y="-1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D94F3-9142-403A-A06E-7D42AC03ED58}" type="doc">
      <dgm:prSet loTypeId="urn:microsoft.com/office/officeart/2005/8/layout/hierarchy5" loCatId="hierarchy" qsTypeId="urn:microsoft.com/office/officeart/2005/8/quickstyle/simple1" qsCatId="simple" csTypeId="urn:microsoft.com/office/officeart/2005/8/colors/accent6_2" csCatId="accent6" phldr="1"/>
      <dgm:spPr/>
      <dgm:t>
        <a:bodyPr/>
        <a:lstStyle/>
        <a:p>
          <a:endParaRPr lang="en-US"/>
        </a:p>
      </dgm:t>
    </dgm:pt>
    <dgm:pt modelId="{8DCA6C3D-0409-4719-A50D-6B9CF383D088}">
      <dgm:prSet phldrT="[Text]" custT="1"/>
      <dgm:spPr>
        <a:solidFill>
          <a:schemeClr val="accent2"/>
        </a:solidFill>
      </dgm:spPr>
      <dgm:t>
        <a:bodyPr/>
        <a:lstStyle/>
        <a:p>
          <a:r>
            <a:rPr lang="en-US" sz="1400" dirty="0"/>
            <a:t>Critical Limb Ischemia </a:t>
          </a:r>
        </a:p>
        <a:p>
          <a:r>
            <a:rPr lang="en-US" sz="1400" dirty="0"/>
            <a:t>1-3%</a:t>
          </a:r>
        </a:p>
      </dgm:t>
    </dgm:pt>
    <dgm:pt modelId="{660FA30D-0897-4174-B84C-E08F161055C7}" type="parTrans" cxnId="{B2178E20-7E63-4CA8-9D76-B5D7B06A989F}">
      <dgm:prSet/>
      <dgm:spPr/>
      <dgm:t>
        <a:bodyPr/>
        <a:lstStyle/>
        <a:p>
          <a:endParaRPr lang="en-US" sz="2000"/>
        </a:p>
      </dgm:t>
    </dgm:pt>
    <dgm:pt modelId="{86F1DF65-3146-4C99-A5DB-A77DACC9CF21}" type="sibTrans" cxnId="{B2178E20-7E63-4CA8-9D76-B5D7B06A989F}">
      <dgm:prSet/>
      <dgm:spPr/>
      <dgm:t>
        <a:bodyPr/>
        <a:lstStyle/>
        <a:p>
          <a:endParaRPr lang="en-US" sz="2000"/>
        </a:p>
      </dgm:t>
    </dgm:pt>
    <dgm:pt modelId="{37E7B3B2-EF10-471D-99AC-F0C607A8B625}">
      <dgm:prSet phldrT="[Text]" custT="1"/>
      <dgm:spPr>
        <a:solidFill>
          <a:schemeClr val="accent2"/>
        </a:solidFill>
      </dgm:spPr>
      <dgm:t>
        <a:bodyPr/>
        <a:lstStyle/>
        <a:p>
          <a:r>
            <a:rPr lang="en-US" sz="1400" dirty="0"/>
            <a:t>Alive with two limbs 45%</a:t>
          </a:r>
        </a:p>
      </dgm:t>
    </dgm:pt>
    <dgm:pt modelId="{7F613877-8DC2-46E5-A02F-1E625F1D2819}" type="parTrans" cxnId="{63CEEB61-B05D-48E3-B1C9-534627BD0538}">
      <dgm:prSet custT="1"/>
      <dgm:spPr/>
      <dgm:t>
        <a:bodyPr/>
        <a:lstStyle/>
        <a:p>
          <a:endParaRPr lang="en-US" sz="600"/>
        </a:p>
      </dgm:t>
    </dgm:pt>
    <dgm:pt modelId="{FF33022B-289B-440A-A3AD-5866B5EF8653}" type="sibTrans" cxnId="{63CEEB61-B05D-48E3-B1C9-534627BD0538}">
      <dgm:prSet/>
      <dgm:spPr/>
      <dgm:t>
        <a:bodyPr/>
        <a:lstStyle/>
        <a:p>
          <a:endParaRPr lang="en-US" sz="2000"/>
        </a:p>
      </dgm:t>
    </dgm:pt>
    <dgm:pt modelId="{7A44EFD8-2ABB-4808-98EE-317F747A6ABC}">
      <dgm:prSet phldrT="[Text]" custT="1"/>
      <dgm:spPr>
        <a:solidFill>
          <a:schemeClr val="accent2"/>
        </a:solidFill>
      </dgm:spPr>
      <dgm:t>
        <a:bodyPr/>
        <a:lstStyle/>
        <a:p>
          <a:r>
            <a:rPr lang="en-US" sz="1400" dirty="0"/>
            <a:t>Alive Amputated 30%</a:t>
          </a:r>
        </a:p>
      </dgm:t>
    </dgm:pt>
    <dgm:pt modelId="{2FCBF601-C870-4FCA-BD3A-F00E4FDDA91F}" type="parTrans" cxnId="{09C1F8E4-39A8-4DE1-AA0E-B1D8AB3BDD4D}">
      <dgm:prSet custT="1"/>
      <dgm:spPr/>
      <dgm:t>
        <a:bodyPr/>
        <a:lstStyle/>
        <a:p>
          <a:endParaRPr lang="en-US" sz="600"/>
        </a:p>
      </dgm:t>
    </dgm:pt>
    <dgm:pt modelId="{62FAADCE-080B-4CBB-AEE3-77F2A1BF1E14}" type="sibTrans" cxnId="{09C1F8E4-39A8-4DE1-AA0E-B1D8AB3BDD4D}">
      <dgm:prSet/>
      <dgm:spPr/>
      <dgm:t>
        <a:bodyPr/>
        <a:lstStyle/>
        <a:p>
          <a:endParaRPr lang="en-US" sz="2000"/>
        </a:p>
      </dgm:t>
    </dgm:pt>
    <dgm:pt modelId="{38103C1D-4818-428B-8394-30F5DD748B88}">
      <dgm:prSet phldrT="[Text]" custT="1"/>
      <dgm:spPr>
        <a:solidFill>
          <a:schemeClr val="accent6"/>
        </a:solidFill>
      </dgm:spPr>
      <dgm:t>
        <a:bodyPr/>
        <a:lstStyle/>
        <a:p>
          <a:r>
            <a:rPr lang="en-US" sz="1600" dirty="0"/>
            <a:t>Dead 25%</a:t>
          </a:r>
        </a:p>
      </dgm:t>
    </dgm:pt>
    <dgm:pt modelId="{7FA036FE-2B68-45CE-9439-77C944161270}" type="parTrans" cxnId="{CCE1A112-B702-4EFD-899E-724D670BE8D8}">
      <dgm:prSet custT="1"/>
      <dgm:spPr/>
      <dgm:t>
        <a:bodyPr/>
        <a:lstStyle/>
        <a:p>
          <a:endParaRPr lang="en-US" sz="600"/>
        </a:p>
      </dgm:t>
    </dgm:pt>
    <dgm:pt modelId="{0ECF5B9D-9C74-4949-B4E4-4247271D5958}" type="sibTrans" cxnId="{CCE1A112-B702-4EFD-899E-724D670BE8D8}">
      <dgm:prSet/>
      <dgm:spPr/>
      <dgm:t>
        <a:bodyPr/>
        <a:lstStyle/>
        <a:p>
          <a:endParaRPr lang="en-US" sz="2000"/>
        </a:p>
      </dgm:t>
    </dgm:pt>
    <dgm:pt modelId="{27824B51-4F30-4B98-9EF8-52B7275BCCCC}">
      <dgm:prSet phldrT="[Text]" custT="1"/>
      <dgm:spPr>
        <a:solidFill>
          <a:schemeClr val="bg1">
            <a:lumMod val="85000"/>
          </a:schemeClr>
        </a:solidFill>
        <a:ln>
          <a:solidFill>
            <a:schemeClr val="tx1"/>
          </a:solidFill>
        </a:ln>
      </dgm:spPr>
      <dgm:t>
        <a:bodyPr anchor="t"/>
        <a:lstStyle/>
        <a:p>
          <a:r>
            <a:rPr lang="en-US" sz="1800" b="1" dirty="0"/>
            <a:t>PAD population </a:t>
          </a:r>
          <a:r>
            <a:rPr lang="en-US" sz="1800" b="0" dirty="0"/>
            <a:t>(age ≥50 years) </a:t>
          </a:r>
          <a:r>
            <a:rPr lang="en-US" sz="1800" b="1" dirty="0"/>
            <a:t>Initial Clinical Presentation</a:t>
          </a:r>
        </a:p>
      </dgm:t>
    </dgm:pt>
    <dgm:pt modelId="{F95F7242-0236-4081-852C-CA45652B31A1}" type="sibTrans" cxnId="{8A6B2599-3B1B-4C53-AA77-2F8C9820C946}">
      <dgm:prSet/>
      <dgm:spPr/>
      <dgm:t>
        <a:bodyPr/>
        <a:lstStyle/>
        <a:p>
          <a:endParaRPr lang="en-US" sz="2000"/>
        </a:p>
      </dgm:t>
    </dgm:pt>
    <dgm:pt modelId="{B4D1AD27-FE3D-48E7-9BB6-C55BAB1B2C35}" type="parTrans" cxnId="{8A6B2599-3B1B-4C53-AA77-2F8C9820C946}">
      <dgm:prSet/>
      <dgm:spPr/>
      <dgm:t>
        <a:bodyPr/>
        <a:lstStyle/>
        <a:p>
          <a:endParaRPr lang="en-US" sz="2000"/>
        </a:p>
      </dgm:t>
    </dgm:pt>
    <dgm:pt modelId="{25A86A05-A997-4650-8E4D-2EDE602A7540}">
      <dgm:prSet phldrT="[Text]" custT="1"/>
      <dgm:spPr>
        <a:solidFill>
          <a:schemeClr val="accent2">
            <a:lumMod val="50000"/>
          </a:schemeClr>
        </a:solidFill>
      </dgm:spPr>
      <dgm:t>
        <a:bodyPr/>
        <a:lstStyle/>
        <a:p>
          <a:r>
            <a:rPr lang="en-US" sz="1400" dirty="0"/>
            <a:t>Continuing CLI 20%</a:t>
          </a:r>
        </a:p>
      </dgm:t>
    </dgm:pt>
    <dgm:pt modelId="{3873CE8D-6866-4E84-824B-B401AD349EC2}" type="parTrans" cxnId="{E769A247-A5B4-472E-9A44-314BF0ABA23F}">
      <dgm:prSet custT="1"/>
      <dgm:spPr/>
      <dgm:t>
        <a:bodyPr/>
        <a:lstStyle/>
        <a:p>
          <a:endParaRPr lang="en-US" sz="600"/>
        </a:p>
      </dgm:t>
    </dgm:pt>
    <dgm:pt modelId="{74504FCD-5D2C-4247-966B-1F784A46E797}" type="sibTrans" cxnId="{E769A247-A5B4-472E-9A44-314BF0ABA23F}">
      <dgm:prSet/>
      <dgm:spPr/>
      <dgm:t>
        <a:bodyPr/>
        <a:lstStyle/>
        <a:p>
          <a:endParaRPr lang="en-US" sz="2000"/>
        </a:p>
      </dgm:t>
    </dgm:pt>
    <dgm:pt modelId="{1D299556-CF26-43F9-BF3C-F0CEB548D9B0}">
      <dgm:prSet phldrT="[Text]" custT="1"/>
      <dgm:spPr>
        <a:solidFill>
          <a:schemeClr val="bg1">
            <a:lumMod val="85000"/>
          </a:schemeClr>
        </a:solidFill>
        <a:ln>
          <a:solidFill>
            <a:schemeClr val="tx1"/>
          </a:solidFill>
        </a:ln>
      </dgm:spPr>
      <dgm:t>
        <a:bodyPr/>
        <a:lstStyle/>
        <a:p>
          <a:r>
            <a:rPr lang="en-US" sz="1800" b="1"/>
            <a:t>1-Year Outcomes</a:t>
          </a:r>
        </a:p>
      </dgm:t>
    </dgm:pt>
    <dgm:pt modelId="{116CB156-805B-4510-96A5-4E03E5665790}" type="parTrans" cxnId="{4B003700-6E9D-4CAE-B2E8-196BDCC63CDB}">
      <dgm:prSet/>
      <dgm:spPr/>
      <dgm:t>
        <a:bodyPr/>
        <a:lstStyle/>
        <a:p>
          <a:endParaRPr lang="en-US" sz="2000"/>
        </a:p>
      </dgm:t>
    </dgm:pt>
    <dgm:pt modelId="{4C779277-5EA0-44E5-9A20-B5F45CCD81A1}" type="sibTrans" cxnId="{4B003700-6E9D-4CAE-B2E8-196BDCC63CDB}">
      <dgm:prSet/>
      <dgm:spPr/>
      <dgm:t>
        <a:bodyPr/>
        <a:lstStyle/>
        <a:p>
          <a:endParaRPr lang="en-US" sz="2000"/>
        </a:p>
      </dgm:t>
    </dgm:pt>
    <dgm:pt modelId="{AF35392A-AB34-49D8-9586-CE023A12024F}">
      <dgm:prSet phldrT="[Text]" custT="1"/>
      <dgm:spPr>
        <a:solidFill>
          <a:schemeClr val="accent2"/>
        </a:solidFill>
      </dgm:spPr>
      <dgm:t>
        <a:bodyPr/>
        <a:lstStyle/>
        <a:p>
          <a:r>
            <a:rPr lang="en-US" sz="1400" dirty="0"/>
            <a:t>CLI Resolved 25%</a:t>
          </a:r>
        </a:p>
      </dgm:t>
    </dgm:pt>
    <dgm:pt modelId="{C7569FE7-D9B4-482A-939F-AC98ACAA73EC}" type="parTrans" cxnId="{A903F668-CDA6-420B-8108-53DE90CBF2DD}">
      <dgm:prSet custT="1"/>
      <dgm:spPr/>
      <dgm:t>
        <a:bodyPr/>
        <a:lstStyle/>
        <a:p>
          <a:endParaRPr lang="en-US" sz="600"/>
        </a:p>
      </dgm:t>
    </dgm:pt>
    <dgm:pt modelId="{61E1FDA8-41A2-4977-A1B5-C912040C767C}" type="sibTrans" cxnId="{A903F668-CDA6-420B-8108-53DE90CBF2DD}">
      <dgm:prSet/>
      <dgm:spPr/>
      <dgm:t>
        <a:bodyPr/>
        <a:lstStyle/>
        <a:p>
          <a:endParaRPr lang="en-US" sz="2000"/>
        </a:p>
      </dgm:t>
    </dgm:pt>
    <dgm:pt modelId="{08610B38-11AF-41A6-BDDC-852F8EA55716}" type="pres">
      <dgm:prSet presAssocID="{A34D94F3-9142-403A-A06E-7D42AC03ED58}" presName="mainComposite" presStyleCnt="0">
        <dgm:presLayoutVars>
          <dgm:chPref val="1"/>
          <dgm:dir/>
          <dgm:animOne val="branch"/>
          <dgm:animLvl val="lvl"/>
          <dgm:resizeHandles val="exact"/>
        </dgm:presLayoutVars>
      </dgm:prSet>
      <dgm:spPr/>
    </dgm:pt>
    <dgm:pt modelId="{58226B08-308D-4A75-AD71-CF088D7196A3}" type="pres">
      <dgm:prSet presAssocID="{A34D94F3-9142-403A-A06E-7D42AC03ED58}" presName="hierFlow" presStyleCnt="0"/>
      <dgm:spPr/>
    </dgm:pt>
    <dgm:pt modelId="{31E4BB88-B615-4D68-9D87-811D774E769A}" type="pres">
      <dgm:prSet presAssocID="{A34D94F3-9142-403A-A06E-7D42AC03ED58}" presName="firstBuf" presStyleCnt="0"/>
      <dgm:spPr/>
    </dgm:pt>
    <dgm:pt modelId="{DD106BBB-2B4F-4888-B026-6DC3D6A57697}" type="pres">
      <dgm:prSet presAssocID="{A34D94F3-9142-403A-A06E-7D42AC03ED58}" presName="hierChild1" presStyleCnt="0">
        <dgm:presLayoutVars>
          <dgm:chPref val="1"/>
          <dgm:animOne val="branch"/>
          <dgm:animLvl val="lvl"/>
        </dgm:presLayoutVars>
      </dgm:prSet>
      <dgm:spPr/>
    </dgm:pt>
    <dgm:pt modelId="{B8F1E619-35DF-4CFB-83BD-92C1D4CE5D37}" type="pres">
      <dgm:prSet presAssocID="{8DCA6C3D-0409-4719-A50D-6B9CF383D088}" presName="Name17" presStyleCnt="0"/>
      <dgm:spPr/>
    </dgm:pt>
    <dgm:pt modelId="{79BE4BB3-1144-4CEB-86BE-BD7C67891787}" type="pres">
      <dgm:prSet presAssocID="{8DCA6C3D-0409-4719-A50D-6B9CF383D088}" presName="level1Shape" presStyleLbl="node0" presStyleIdx="0" presStyleCnt="1" custScaleX="132529" custScaleY="205151" custLinFactNeighborX="-10197" custLinFactNeighborY="-9060">
        <dgm:presLayoutVars>
          <dgm:chPref val="3"/>
        </dgm:presLayoutVars>
      </dgm:prSet>
      <dgm:spPr/>
    </dgm:pt>
    <dgm:pt modelId="{DB5244CD-17BF-4D0C-B5D2-2E5EB268BBC0}" type="pres">
      <dgm:prSet presAssocID="{8DCA6C3D-0409-4719-A50D-6B9CF383D088}" presName="hierChild2" presStyleCnt="0"/>
      <dgm:spPr/>
    </dgm:pt>
    <dgm:pt modelId="{4CF7CD8B-4741-4D03-81AF-5351E4BF3961}" type="pres">
      <dgm:prSet presAssocID="{7F613877-8DC2-46E5-A02F-1E625F1D2819}" presName="Name25" presStyleLbl="parChTrans1D2" presStyleIdx="0" presStyleCnt="3"/>
      <dgm:spPr/>
    </dgm:pt>
    <dgm:pt modelId="{F14143A8-D843-4F3C-9B46-0C1F3481A966}" type="pres">
      <dgm:prSet presAssocID="{7F613877-8DC2-46E5-A02F-1E625F1D2819}" presName="connTx" presStyleLbl="parChTrans1D2" presStyleIdx="0" presStyleCnt="3"/>
      <dgm:spPr/>
    </dgm:pt>
    <dgm:pt modelId="{8B673EED-C515-4D7C-BE91-893041F4B4F8}" type="pres">
      <dgm:prSet presAssocID="{37E7B3B2-EF10-471D-99AC-F0C607A8B625}" presName="Name30" presStyleCnt="0"/>
      <dgm:spPr/>
    </dgm:pt>
    <dgm:pt modelId="{BFC53ACF-49DC-42CE-884E-C12D2DE77AA4}" type="pres">
      <dgm:prSet presAssocID="{37E7B3B2-EF10-471D-99AC-F0C607A8B625}" presName="level2Shape" presStyleLbl="node2" presStyleIdx="0" presStyleCnt="3" custScaleX="144361" custScaleY="138719" custLinFactNeighborX="18317"/>
      <dgm:spPr/>
    </dgm:pt>
    <dgm:pt modelId="{EE710555-7277-4346-8ACE-243E6ECEEC71}" type="pres">
      <dgm:prSet presAssocID="{37E7B3B2-EF10-471D-99AC-F0C607A8B625}" presName="hierChild3" presStyleCnt="0"/>
      <dgm:spPr/>
    </dgm:pt>
    <dgm:pt modelId="{577A1518-7E89-40ED-A14B-B0B3AC9AD6E3}" type="pres">
      <dgm:prSet presAssocID="{C7569FE7-D9B4-482A-939F-AC98ACAA73EC}" presName="Name25" presStyleLbl="parChTrans1D3" presStyleIdx="0" presStyleCnt="2"/>
      <dgm:spPr/>
    </dgm:pt>
    <dgm:pt modelId="{1E01DFC6-3C5C-4817-A681-D4A25E678F27}" type="pres">
      <dgm:prSet presAssocID="{C7569FE7-D9B4-482A-939F-AC98ACAA73EC}" presName="connTx" presStyleLbl="parChTrans1D3" presStyleIdx="0" presStyleCnt="2"/>
      <dgm:spPr/>
    </dgm:pt>
    <dgm:pt modelId="{33C4B547-16C0-468D-9F42-7188C08184E9}" type="pres">
      <dgm:prSet presAssocID="{AF35392A-AB34-49D8-9586-CE023A12024F}" presName="Name30" presStyleCnt="0"/>
      <dgm:spPr/>
    </dgm:pt>
    <dgm:pt modelId="{01C22C37-8662-4B11-BA76-13BDA871E2FD}" type="pres">
      <dgm:prSet presAssocID="{AF35392A-AB34-49D8-9586-CE023A12024F}" presName="level2Shape" presStyleLbl="node3" presStyleIdx="0" presStyleCnt="2" custScaleX="117875" custScaleY="154038" custLinFactNeighborX="39871" custLinFactNeighborY="2834"/>
      <dgm:spPr/>
    </dgm:pt>
    <dgm:pt modelId="{722480E2-9340-444D-9D7F-355DB0EBA775}" type="pres">
      <dgm:prSet presAssocID="{AF35392A-AB34-49D8-9586-CE023A12024F}" presName="hierChild3" presStyleCnt="0"/>
      <dgm:spPr/>
    </dgm:pt>
    <dgm:pt modelId="{5EC81AB8-3ACB-4615-9CFE-00025B81999B}" type="pres">
      <dgm:prSet presAssocID="{3873CE8D-6866-4E84-824B-B401AD349EC2}" presName="Name25" presStyleLbl="parChTrans1D3" presStyleIdx="1" presStyleCnt="2"/>
      <dgm:spPr/>
    </dgm:pt>
    <dgm:pt modelId="{BF1F9358-3E62-43CF-B461-AB05D7977C86}" type="pres">
      <dgm:prSet presAssocID="{3873CE8D-6866-4E84-824B-B401AD349EC2}" presName="connTx" presStyleLbl="parChTrans1D3" presStyleIdx="1" presStyleCnt="2"/>
      <dgm:spPr/>
    </dgm:pt>
    <dgm:pt modelId="{42064D71-3409-4DAF-820E-3655F975CCD2}" type="pres">
      <dgm:prSet presAssocID="{25A86A05-A997-4650-8E4D-2EDE602A7540}" presName="Name30" presStyleCnt="0"/>
      <dgm:spPr/>
    </dgm:pt>
    <dgm:pt modelId="{F4CA4661-8994-4A2C-ABA6-B002871E3775}" type="pres">
      <dgm:prSet presAssocID="{25A86A05-A997-4650-8E4D-2EDE602A7540}" presName="level2Shape" presStyleLbl="node3" presStyleIdx="1" presStyleCnt="2" custScaleX="122406" custScaleY="154038" custLinFactNeighborX="38213"/>
      <dgm:spPr/>
    </dgm:pt>
    <dgm:pt modelId="{5F58A0A7-F8B0-4C8A-BFF9-1C30008DCC6C}" type="pres">
      <dgm:prSet presAssocID="{25A86A05-A997-4650-8E4D-2EDE602A7540}" presName="hierChild3" presStyleCnt="0"/>
      <dgm:spPr/>
    </dgm:pt>
    <dgm:pt modelId="{A62E50B9-F02C-4A0E-9E83-90C17108861C}" type="pres">
      <dgm:prSet presAssocID="{2FCBF601-C870-4FCA-BD3A-F00E4FDDA91F}" presName="Name25" presStyleLbl="parChTrans1D2" presStyleIdx="1" presStyleCnt="3"/>
      <dgm:spPr/>
    </dgm:pt>
    <dgm:pt modelId="{18F86029-1C80-4CA4-A758-54CE3C32BF4B}" type="pres">
      <dgm:prSet presAssocID="{2FCBF601-C870-4FCA-BD3A-F00E4FDDA91F}" presName="connTx" presStyleLbl="parChTrans1D2" presStyleIdx="1" presStyleCnt="3"/>
      <dgm:spPr/>
    </dgm:pt>
    <dgm:pt modelId="{55E4045C-5C45-40DC-8C40-0C6F89CC66FA}" type="pres">
      <dgm:prSet presAssocID="{7A44EFD8-2ABB-4808-98EE-317F747A6ABC}" presName="Name30" presStyleCnt="0"/>
      <dgm:spPr/>
    </dgm:pt>
    <dgm:pt modelId="{0E4652B3-ED37-4511-9E76-39792777FB8E}" type="pres">
      <dgm:prSet presAssocID="{7A44EFD8-2ABB-4808-98EE-317F747A6ABC}" presName="level2Shape" presStyleLbl="node2" presStyleIdx="1" presStyleCnt="3" custScaleX="144361" custScaleY="136921" custLinFactNeighborX="18317"/>
      <dgm:spPr/>
    </dgm:pt>
    <dgm:pt modelId="{171DB7E4-A42E-434E-AAE7-0D5C998E3723}" type="pres">
      <dgm:prSet presAssocID="{7A44EFD8-2ABB-4808-98EE-317F747A6ABC}" presName="hierChild3" presStyleCnt="0"/>
      <dgm:spPr/>
    </dgm:pt>
    <dgm:pt modelId="{005D3B14-14C9-404E-8734-C72BCE007C12}" type="pres">
      <dgm:prSet presAssocID="{7FA036FE-2B68-45CE-9439-77C944161270}" presName="Name25" presStyleLbl="parChTrans1D2" presStyleIdx="2" presStyleCnt="3"/>
      <dgm:spPr/>
    </dgm:pt>
    <dgm:pt modelId="{0D45D2BF-D375-4C1B-B946-1E73CCED334E}" type="pres">
      <dgm:prSet presAssocID="{7FA036FE-2B68-45CE-9439-77C944161270}" presName="connTx" presStyleLbl="parChTrans1D2" presStyleIdx="2" presStyleCnt="3"/>
      <dgm:spPr/>
    </dgm:pt>
    <dgm:pt modelId="{40AA7660-79F5-4090-8DA8-60DBD920EB7C}" type="pres">
      <dgm:prSet presAssocID="{38103C1D-4818-428B-8394-30F5DD748B88}" presName="Name30" presStyleCnt="0"/>
      <dgm:spPr/>
    </dgm:pt>
    <dgm:pt modelId="{9276F227-118B-4B12-882D-BBA4B608986B}" type="pres">
      <dgm:prSet presAssocID="{38103C1D-4818-428B-8394-30F5DD748B88}" presName="level2Shape" presStyleLbl="node2" presStyleIdx="2" presStyleCnt="3" custScaleX="144361" custScaleY="156444" custLinFactNeighborX="18317"/>
      <dgm:spPr/>
    </dgm:pt>
    <dgm:pt modelId="{8BDA83A3-1F2C-408E-9D70-AB709E0C90CA}" type="pres">
      <dgm:prSet presAssocID="{38103C1D-4818-428B-8394-30F5DD748B88}" presName="hierChild3" presStyleCnt="0"/>
      <dgm:spPr/>
    </dgm:pt>
    <dgm:pt modelId="{23A38A8D-D4EE-4A0D-A41C-5F63DAE72B9E}" type="pres">
      <dgm:prSet presAssocID="{A34D94F3-9142-403A-A06E-7D42AC03ED58}" presName="bgShapesFlow" presStyleCnt="0"/>
      <dgm:spPr/>
    </dgm:pt>
    <dgm:pt modelId="{C405C857-B898-450C-ACD2-FA9ECEEEDD1B}" type="pres">
      <dgm:prSet presAssocID="{27824B51-4F30-4B98-9EF8-52B7275BCCCC}" presName="rectComp" presStyleCnt="0"/>
      <dgm:spPr/>
    </dgm:pt>
    <dgm:pt modelId="{8F6E2667-C5D3-41FA-BA31-7C82356ACE6E}" type="pres">
      <dgm:prSet presAssocID="{27824B51-4F30-4B98-9EF8-52B7275BCCCC}" presName="bgRect" presStyleLbl="bgShp" presStyleIdx="0" presStyleCnt="2" custScaleX="186532" custScaleY="100000" custLinFactNeighborX="-35681" custLinFactNeighborY="5662"/>
      <dgm:spPr/>
    </dgm:pt>
    <dgm:pt modelId="{4A8705D2-3126-4526-BFC7-4A9EE5F8C3BD}" type="pres">
      <dgm:prSet presAssocID="{27824B51-4F30-4B98-9EF8-52B7275BCCCC}" presName="bgRectTx" presStyleLbl="bgShp" presStyleIdx="0" presStyleCnt="2">
        <dgm:presLayoutVars>
          <dgm:bulletEnabled val="1"/>
        </dgm:presLayoutVars>
      </dgm:prSet>
      <dgm:spPr/>
    </dgm:pt>
    <dgm:pt modelId="{E369FB7A-76E2-4A6F-B28F-B7E415855678}" type="pres">
      <dgm:prSet presAssocID="{27824B51-4F30-4B98-9EF8-52B7275BCCCC}" presName="spComp" presStyleCnt="0"/>
      <dgm:spPr/>
    </dgm:pt>
    <dgm:pt modelId="{F5FB6F0B-E65F-4E59-8E5B-71B9C7EDD409}" type="pres">
      <dgm:prSet presAssocID="{27824B51-4F30-4B98-9EF8-52B7275BCCCC}" presName="hSp" presStyleCnt="0"/>
      <dgm:spPr/>
    </dgm:pt>
    <dgm:pt modelId="{DDEF8DB2-C0B1-408E-86EF-D0B307BEC86F}" type="pres">
      <dgm:prSet presAssocID="{1D299556-CF26-43F9-BF3C-F0CEB548D9B0}" presName="rectComp" presStyleCnt="0"/>
      <dgm:spPr/>
    </dgm:pt>
    <dgm:pt modelId="{DAC5A493-C44D-47B1-9B3D-EC46CF27B5A9}" type="pres">
      <dgm:prSet presAssocID="{1D299556-CF26-43F9-BF3C-F0CEB548D9B0}" presName="bgRect" presStyleLbl="bgShp" presStyleIdx="1" presStyleCnt="2" custScaleX="286250" custScaleY="100000" custLinFactNeighborX="-44084" custLinFactNeighborY="5348"/>
      <dgm:spPr/>
    </dgm:pt>
    <dgm:pt modelId="{45A00299-77B7-4A3B-BFAD-CE80BC0992EE}" type="pres">
      <dgm:prSet presAssocID="{1D299556-CF26-43F9-BF3C-F0CEB548D9B0}" presName="bgRectTx" presStyleLbl="bgShp" presStyleIdx="1" presStyleCnt="2">
        <dgm:presLayoutVars>
          <dgm:bulletEnabled val="1"/>
        </dgm:presLayoutVars>
      </dgm:prSet>
      <dgm:spPr/>
    </dgm:pt>
  </dgm:ptLst>
  <dgm:cxnLst>
    <dgm:cxn modelId="{4B003700-6E9D-4CAE-B2E8-196BDCC63CDB}" srcId="{A34D94F3-9142-403A-A06E-7D42AC03ED58}" destId="{1D299556-CF26-43F9-BF3C-F0CEB548D9B0}" srcOrd="2" destOrd="0" parTransId="{116CB156-805B-4510-96A5-4E03E5665790}" sibTransId="{4C779277-5EA0-44E5-9A20-B5F45CCD81A1}"/>
    <dgm:cxn modelId="{98761F04-B920-480A-B8DB-D550144045D2}" type="presOf" srcId="{3873CE8D-6866-4E84-824B-B401AD349EC2}" destId="{BF1F9358-3E62-43CF-B461-AB05D7977C86}" srcOrd="1" destOrd="0" presId="urn:microsoft.com/office/officeart/2005/8/layout/hierarchy5"/>
    <dgm:cxn modelId="{A58D4808-B4AB-4E2D-A453-724271DF3369}" type="presOf" srcId="{A34D94F3-9142-403A-A06E-7D42AC03ED58}" destId="{08610B38-11AF-41A6-BDDC-852F8EA55716}" srcOrd="0" destOrd="0" presId="urn:microsoft.com/office/officeart/2005/8/layout/hierarchy5"/>
    <dgm:cxn modelId="{4FA9570D-EB40-4FB8-8ABE-D283989DDF33}" type="presOf" srcId="{8DCA6C3D-0409-4719-A50D-6B9CF383D088}" destId="{79BE4BB3-1144-4CEB-86BE-BD7C67891787}" srcOrd="0" destOrd="0" presId="urn:microsoft.com/office/officeart/2005/8/layout/hierarchy5"/>
    <dgm:cxn modelId="{CCE1A112-B702-4EFD-899E-724D670BE8D8}" srcId="{8DCA6C3D-0409-4719-A50D-6B9CF383D088}" destId="{38103C1D-4818-428B-8394-30F5DD748B88}" srcOrd="2" destOrd="0" parTransId="{7FA036FE-2B68-45CE-9439-77C944161270}" sibTransId="{0ECF5B9D-9C74-4949-B4E4-4247271D5958}"/>
    <dgm:cxn modelId="{848CEA16-F998-4E9A-9E83-ECA44BD2AE64}" type="presOf" srcId="{7F613877-8DC2-46E5-A02F-1E625F1D2819}" destId="{4CF7CD8B-4741-4D03-81AF-5351E4BF3961}" srcOrd="0" destOrd="0" presId="urn:microsoft.com/office/officeart/2005/8/layout/hierarchy5"/>
    <dgm:cxn modelId="{4477461C-3A97-4BB6-9C17-A82DA6365EFD}" type="presOf" srcId="{38103C1D-4818-428B-8394-30F5DD748B88}" destId="{9276F227-118B-4B12-882D-BBA4B608986B}" srcOrd="0" destOrd="0" presId="urn:microsoft.com/office/officeart/2005/8/layout/hierarchy5"/>
    <dgm:cxn modelId="{B2178E20-7E63-4CA8-9D76-B5D7B06A989F}" srcId="{A34D94F3-9142-403A-A06E-7D42AC03ED58}" destId="{8DCA6C3D-0409-4719-A50D-6B9CF383D088}" srcOrd="0" destOrd="0" parTransId="{660FA30D-0897-4174-B84C-E08F161055C7}" sibTransId="{86F1DF65-3146-4C99-A5DB-A77DACC9CF21}"/>
    <dgm:cxn modelId="{3B71D131-B9C6-4907-90EF-21CE73E78F94}" type="presOf" srcId="{37E7B3B2-EF10-471D-99AC-F0C607A8B625}" destId="{BFC53ACF-49DC-42CE-884E-C12D2DE77AA4}" srcOrd="0" destOrd="0" presId="urn:microsoft.com/office/officeart/2005/8/layout/hierarchy5"/>
    <dgm:cxn modelId="{671B8C5D-6965-4BD3-9BD9-82D00052F2FA}" type="presOf" srcId="{25A86A05-A997-4650-8E4D-2EDE602A7540}" destId="{F4CA4661-8994-4A2C-ABA6-B002871E3775}" srcOrd="0" destOrd="0" presId="urn:microsoft.com/office/officeart/2005/8/layout/hierarchy5"/>
    <dgm:cxn modelId="{63CEEB61-B05D-48E3-B1C9-534627BD0538}" srcId="{8DCA6C3D-0409-4719-A50D-6B9CF383D088}" destId="{37E7B3B2-EF10-471D-99AC-F0C607A8B625}" srcOrd="0" destOrd="0" parTransId="{7F613877-8DC2-46E5-A02F-1E625F1D2819}" sibTransId="{FF33022B-289B-440A-A3AD-5866B5EF8653}"/>
    <dgm:cxn modelId="{E769A247-A5B4-472E-9A44-314BF0ABA23F}" srcId="{37E7B3B2-EF10-471D-99AC-F0C607A8B625}" destId="{25A86A05-A997-4650-8E4D-2EDE602A7540}" srcOrd="1" destOrd="0" parTransId="{3873CE8D-6866-4E84-824B-B401AD349EC2}" sibTransId="{74504FCD-5D2C-4247-966B-1F784A46E797}"/>
    <dgm:cxn modelId="{A903F668-CDA6-420B-8108-53DE90CBF2DD}" srcId="{37E7B3B2-EF10-471D-99AC-F0C607A8B625}" destId="{AF35392A-AB34-49D8-9586-CE023A12024F}" srcOrd="0" destOrd="0" parTransId="{C7569FE7-D9B4-482A-939F-AC98ACAA73EC}" sibTransId="{61E1FDA8-41A2-4977-A1B5-C912040C767C}"/>
    <dgm:cxn modelId="{6585256D-F9C7-463C-B669-FBAF4CEE5952}" type="presOf" srcId="{3873CE8D-6866-4E84-824B-B401AD349EC2}" destId="{5EC81AB8-3ACB-4615-9CFE-00025B81999B}" srcOrd="0" destOrd="0" presId="urn:microsoft.com/office/officeart/2005/8/layout/hierarchy5"/>
    <dgm:cxn modelId="{316F6171-B0E4-4573-BD9B-C4DAD73DA29F}" type="presOf" srcId="{7FA036FE-2B68-45CE-9439-77C944161270}" destId="{005D3B14-14C9-404E-8734-C72BCE007C12}" srcOrd="0" destOrd="0" presId="urn:microsoft.com/office/officeart/2005/8/layout/hierarchy5"/>
    <dgm:cxn modelId="{AFE46E51-68BA-4185-BF0B-360A2A6A61D4}" type="presOf" srcId="{7FA036FE-2B68-45CE-9439-77C944161270}" destId="{0D45D2BF-D375-4C1B-B946-1E73CCED334E}" srcOrd="1" destOrd="0" presId="urn:microsoft.com/office/officeart/2005/8/layout/hierarchy5"/>
    <dgm:cxn modelId="{E3D3B555-5E70-4023-8AE5-AFC94E77A1F2}" type="presOf" srcId="{2FCBF601-C870-4FCA-BD3A-F00E4FDDA91F}" destId="{A62E50B9-F02C-4A0E-9E83-90C17108861C}" srcOrd="0" destOrd="0" presId="urn:microsoft.com/office/officeart/2005/8/layout/hierarchy5"/>
    <dgm:cxn modelId="{324EA579-EEDD-4D44-8825-089DBEEAC14A}" type="presOf" srcId="{27824B51-4F30-4B98-9EF8-52B7275BCCCC}" destId="{8F6E2667-C5D3-41FA-BA31-7C82356ACE6E}" srcOrd="0" destOrd="0" presId="urn:microsoft.com/office/officeart/2005/8/layout/hierarchy5"/>
    <dgm:cxn modelId="{0BFDC78E-72B6-48C0-8416-01B836460ADC}" type="presOf" srcId="{2FCBF601-C870-4FCA-BD3A-F00E4FDDA91F}" destId="{18F86029-1C80-4CA4-A758-54CE3C32BF4B}" srcOrd="1" destOrd="0" presId="urn:microsoft.com/office/officeart/2005/8/layout/hierarchy5"/>
    <dgm:cxn modelId="{65A32191-7017-4791-8287-694C629E7266}" type="presOf" srcId="{7F613877-8DC2-46E5-A02F-1E625F1D2819}" destId="{F14143A8-D843-4F3C-9B46-0C1F3481A966}" srcOrd="1" destOrd="0" presId="urn:microsoft.com/office/officeart/2005/8/layout/hierarchy5"/>
    <dgm:cxn modelId="{8A6B2599-3B1B-4C53-AA77-2F8C9820C946}" srcId="{A34D94F3-9142-403A-A06E-7D42AC03ED58}" destId="{27824B51-4F30-4B98-9EF8-52B7275BCCCC}" srcOrd="1" destOrd="0" parTransId="{B4D1AD27-FE3D-48E7-9BB6-C55BAB1B2C35}" sibTransId="{F95F7242-0236-4081-852C-CA45652B31A1}"/>
    <dgm:cxn modelId="{D2C430AF-E110-40C0-82E0-DDA304FF1107}" type="presOf" srcId="{27824B51-4F30-4B98-9EF8-52B7275BCCCC}" destId="{4A8705D2-3126-4526-BFC7-4A9EE5F8C3BD}" srcOrd="1" destOrd="0" presId="urn:microsoft.com/office/officeart/2005/8/layout/hierarchy5"/>
    <dgm:cxn modelId="{D12E60B2-19AF-4919-AD4F-220025A38444}" type="presOf" srcId="{C7569FE7-D9B4-482A-939F-AC98ACAA73EC}" destId="{577A1518-7E89-40ED-A14B-B0B3AC9AD6E3}" srcOrd="0" destOrd="0" presId="urn:microsoft.com/office/officeart/2005/8/layout/hierarchy5"/>
    <dgm:cxn modelId="{CB0DF8CD-761A-4D0C-ABD1-2D0B055A0745}" type="presOf" srcId="{1D299556-CF26-43F9-BF3C-F0CEB548D9B0}" destId="{DAC5A493-C44D-47B1-9B3D-EC46CF27B5A9}" srcOrd="0" destOrd="0" presId="urn:microsoft.com/office/officeart/2005/8/layout/hierarchy5"/>
    <dgm:cxn modelId="{7896D4D2-E4E8-406B-8F9D-344093FB6860}" type="presOf" srcId="{7A44EFD8-2ABB-4808-98EE-317F747A6ABC}" destId="{0E4652B3-ED37-4511-9E76-39792777FB8E}" srcOrd="0" destOrd="0" presId="urn:microsoft.com/office/officeart/2005/8/layout/hierarchy5"/>
    <dgm:cxn modelId="{3B7A70DE-E51F-42BD-814E-E3761C6F50BE}" type="presOf" srcId="{C7569FE7-D9B4-482A-939F-AC98ACAA73EC}" destId="{1E01DFC6-3C5C-4817-A681-D4A25E678F27}" srcOrd="1" destOrd="0" presId="urn:microsoft.com/office/officeart/2005/8/layout/hierarchy5"/>
    <dgm:cxn modelId="{09C1F8E4-39A8-4DE1-AA0E-B1D8AB3BDD4D}" srcId="{8DCA6C3D-0409-4719-A50D-6B9CF383D088}" destId="{7A44EFD8-2ABB-4808-98EE-317F747A6ABC}" srcOrd="1" destOrd="0" parTransId="{2FCBF601-C870-4FCA-BD3A-F00E4FDDA91F}" sibTransId="{62FAADCE-080B-4CBB-AEE3-77F2A1BF1E14}"/>
    <dgm:cxn modelId="{CF663EEF-136B-43EA-B0DF-F0BC902B8012}" type="presOf" srcId="{1D299556-CF26-43F9-BF3C-F0CEB548D9B0}" destId="{45A00299-77B7-4A3B-BFAD-CE80BC0992EE}" srcOrd="1" destOrd="0" presId="urn:microsoft.com/office/officeart/2005/8/layout/hierarchy5"/>
    <dgm:cxn modelId="{331777FB-ACC5-4FA2-8CA1-F576C7E9C55F}" type="presOf" srcId="{AF35392A-AB34-49D8-9586-CE023A12024F}" destId="{01C22C37-8662-4B11-BA76-13BDA871E2FD}" srcOrd="0" destOrd="0" presId="urn:microsoft.com/office/officeart/2005/8/layout/hierarchy5"/>
    <dgm:cxn modelId="{79060BA5-9F53-43C2-96F4-7921BBB42951}" type="presParOf" srcId="{08610B38-11AF-41A6-BDDC-852F8EA55716}" destId="{58226B08-308D-4A75-AD71-CF088D7196A3}" srcOrd="0" destOrd="0" presId="urn:microsoft.com/office/officeart/2005/8/layout/hierarchy5"/>
    <dgm:cxn modelId="{F220BAE6-6358-4602-BB82-375F563B9DF0}" type="presParOf" srcId="{58226B08-308D-4A75-AD71-CF088D7196A3}" destId="{31E4BB88-B615-4D68-9D87-811D774E769A}" srcOrd="0" destOrd="0" presId="urn:microsoft.com/office/officeart/2005/8/layout/hierarchy5"/>
    <dgm:cxn modelId="{934FB4A2-7EC6-4CE3-BE64-BD978A15888E}" type="presParOf" srcId="{58226B08-308D-4A75-AD71-CF088D7196A3}" destId="{DD106BBB-2B4F-4888-B026-6DC3D6A57697}" srcOrd="1" destOrd="0" presId="urn:microsoft.com/office/officeart/2005/8/layout/hierarchy5"/>
    <dgm:cxn modelId="{A5EBA87D-278A-41C0-B241-F846E6A0885A}" type="presParOf" srcId="{DD106BBB-2B4F-4888-B026-6DC3D6A57697}" destId="{B8F1E619-35DF-4CFB-83BD-92C1D4CE5D37}" srcOrd="0" destOrd="0" presId="urn:microsoft.com/office/officeart/2005/8/layout/hierarchy5"/>
    <dgm:cxn modelId="{AF623EC0-8DA0-4CDE-80DC-B85F52A9236B}" type="presParOf" srcId="{B8F1E619-35DF-4CFB-83BD-92C1D4CE5D37}" destId="{79BE4BB3-1144-4CEB-86BE-BD7C67891787}" srcOrd="0" destOrd="0" presId="urn:microsoft.com/office/officeart/2005/8/layout/hierarchy5"/>
    <dgm:cxn modelId="{3943D2FD-5444-46FF-B935-EAAC1BBA2D8F}" type="presParOf" srcId="{B8F1E619-35DF-4CFB-83BD-92C1D4CE5D37}" destId="{DB5244CD-17BF-4D0C-B5D2-2E5EB268BBC0}" srcOrd="1" destOrd="0" presId="urn:microsoft.com/office/officeart/2005/8/layout/hierarchy5"/>
    <dgm:cxn modelId="{BE20DCDF-4ADE-4772-814B-D585DBAD1F46}" type="presParOf" srcId="{DB5244CD-17BF-4D0C-B5D2-2E5EB268BBC0}" destId="{4CF7CD8B-4741-4D03-81AF-5351E4BF3961}" srcOrd="0" destOrd="0" presId="urn:microsoft.com/office/officeart/2005/8/layout/hierarchy5"/>
    <dgm:cxn modelId="{BA32E358-5DC1-4043-8B77-FFC0977E49AD}" type="presParOf" srcId="{4CF7CD8B-4741-4D03-81AF-5351E4BF3961}" destId="{F14143A8-D843-4F3C-9B46-0C1F3481A966}" srcOrd="0" destOrd="0" presId="urn:microsoft.com/office/officeart/2005/8/layout/hierarchy5"/>
    <dgm:cxn modelId="{57EC7149-03BA-4A07-AAB1-B4D7D6AA22CE}" type="presParOf" srcId="{DB5244CD-17BF-4D0C-B5D2-2E5EB268BBC0}" destId="{8B673EED-C515-4D7C-BE91-893041F4B4F8}" srcOrd="1" destOrd="0" presId="urn:microsoft.com/office/officeart/2005/8/layout/hierarchy5"/>
    <dgm:cxn modelId="{27FE7041-7DD8-434C-A4C7-840FA79CE508}" type="presParOf" srcId="{8B673EED-C515-4D7C-BE91-893041F4B4F8}" destId="{BFC53ACF-49DC-42CE-884E-C12D2DE77AA4}" srcOrd="0" destOrd="0" presId="urn:microsoft.com/office/officeart/2005/8/layout/hierarchy5"/>
    <dgm:cxn modelId="{52AFD3A5-7EF7-408F-AE6B-427902AA1D36}" type="presParOf" srcId="{8B673EED-C515-4D7C-BE91-893041F4B4F8}" destId="{EE710555-7277-4346-8ACE-243E6ECEEC71}" srcOrd="1" destOrd="0" presId="urn:microsoft.com/office/officeart/2005/8/layout/hierarchy5"/>
    <dgm:cxn modelId="{7AB076CA-300C-47CA-B5A3-7E56FCCE822F}" type="presParOf" srcId="{EE710555-7277-4346-8ACE-243E6ECEEC71}" destId="{577A1518-7E89-40ED-A14B-B0B3AC9AD6E3}" srcOrd="0" destOrd="0" presId="urn:microsoft.com/office/officeart/2005/8/layout/hierarchy5"/>
    <dgm:cxn modelId="{B1C828D5-302C-4D65-A526-15223587DFA3}" type="presParOf" srcId="{577A1518-7E89-40ED-A14B-B0B3AC9AD6E3}" destId="{1E01DFC6-3C5C-4817-A681-D4A25E678F27}" srcOrd="0" destOrd="0" presId="urn:microsoft.com/office/officeart/2005/8/layout/hierarchy5"/>
    <dgm:cxn modelId="{3E77175A-540D-417C-90DF-F08769BEF07F}" type="presParOf" srcId="{EE710555-7277-4346-8ACE-243E6ECEEC71}" destId="{33C4B547-16C0-468D-9F42-7188C08184E9}" srcOrd="1" destOrd="0" presId="urn:microsoft.com/office/officeart/2005/8/layout/hierarchy5"/>
    <dgm:cxn modelId="{D73FD1F1-D645-4720-8BF2-3BC6CB250574}" type="presParOf" srcId="{33C4B547-16C0-468D-9F42-7188C08184E9}" destId="{01C22C37-8662-4B11-BA76-13BDA871E2FD}" srcOrd="0" destOrd="0" presId="urn:microsoft.com/office/officeart/2005/8/layout/hierarchy5"/>
    <dgm:cxn modelId="{023E1C9F-D539-4705-93DA-22B9D7FC46C4}" type="presParOf" srcId="{33C4B547-16C0-468D-9F42-7188C08184E9}" destId="{722480E2-9340-444D-9D7F-355DB0EBA775}" srcOrd="1" destOrd="0" presId="urn:microsoft.com/office/officeart/2005/8/layout/hierarchy5"/>
    <dgm:cxn modelId="{7E9153FA-5CD9-42E1-A44B-CFF10D82D9DB}" type="presParOf" srcId="{EE710555-7277-4346-8ACE-243E6ECEEC71}" destId="{5EC81AB8-3ACB-4615-9CFE-00025B81999B}" srcOrd="2" destOrd="0" presId="urn:microsoft.com/office/officeart/2005/8/layout/hierarchy5"/>
    <dgm:cxn modelId="{D023953F-8BFA-46C9-B0B6-51AD176F8B35}" type="presParOf" srcId="{5EC81AB8-3ACB-4615-9CFE-00025B81999B}" destId="{BF1F9358-3E62-43CF-B461-AB05D7977C86}" srcOrd="0" destOrd="0" presId="urn:microsoft.com/office/officeart/2005/8/layout/hierarchy5"/>
    <dgm:cxn modelId="{FAF8C835-9939-4D81-9A56-263071A7DDC2}" type="presParOf" srcId="{EE710555-7277-4346-8ACE-243E6ECEEC71}" destId="{42064D71-3409-4DAF-820E-3655F975CCD2}" srcOrd="3" destOrd="0" presId="urn:microsoft.com/office/officeart/2005/8/layout/hierarchy5"/>
    <dgm:cxn modelId="{DF2A237E-AB17-4226-A1E3-649F5B5598EB}" type="presParOf" srcId="{42064D71-3409-4DAF-820E-3655F975CCD2}" destId="{F4CA4661-8994-4A2C-ABA6-B002871E3775}" srcOrd="0" destOrd="0" presId="urn:microsoft.com/office/officeart/2005/8/layout/hierarchy5"/>
    <dgm:cxn modelId="{0BD0DA4C-DE4C-43BC-8A06-61874B8437B2}" type="presParOf" srcId="{42064D71-3409-4DAF-820E-3655F975CCD2}" destId="{5F58A0A7-F8B0-4C8A-BFF9-1C30008DCC6C}" srcOrd="1" destOrd="0" presId="urn:microsoft.com/office/officeart/2005/8/layout/hierarchy5"/>
    <dgm:cxn modelId="{149763C7-E732-4CA3-BB05-91A0B17F5B85}" type="presParOf" srcId="{DB5244CD-17BF-4D0C-B5D2-2E5EB268BBC0}" destId="{A62E50B9-F02C-4A0E-9E83-90C17108861C}" srcOrd="2" destOrd="0" presId="urn:microsoft.com/office/officeart/2005/8/layout/hierarchy5"/>
    <dgm:cxn modelId="{06B94CA0-391B-4503-99C6-F45798F729A4}" type="presParOf" srcId="{A62E50B9-F02C-4A0E-9E83-90C17108861C}" destId="{18F86029-1C80-4CA4-A758-54CE3C32BF4B}" srcOrd="0" destOrd="0" presId="urn:microsoft.com/office/officeart/2005/8/layout/hierarchy5"/>
    <dgm:cxn modelId="{AAD68CB0-35E5-4969-A712-7420EAA3302D}" type="presParOf" srcId="{DB5244CD-17BF-4D0C-B5D2-2E5EB268BBC0}" destId="{55E4045C-5C45-40DC-8C40-0C6F89CC66FA}" srcOrd="3" destOrd="0" presId="urn:microsoft.com/office/officeart/2005/8/layout/hierarchy5"/>
    <dgm:cxn modelId="{60964069-886C-4A5E-9F26-F528DDB297DF}" type="presParOf" srcId="{55E4045C-5C45-40DC-8C40-0C6F89CC66FA}" destId="{0E4652B3-ED37-4511-9E76-39792777FB8E}" srcOrd="0" destOrd="0" presId="urn:microsoft.com/office/officeart/2005/8/layout/hierarchy5"/>
    <dgm:cxn modelId="{E8282A1F-EBE2-433C-9C15-FEE461084733}" type="presParOf" srcId="{55E4045C-5C45-40DC-8C40-0C6F89CC66FA}" destId="{171DB7E4-A42E-434E-AAE7-0D5C998E3723}" srcOrd="1" destOrd="0" presId="urn:microsoft.com/office/officeart/2005/8/layout/hierarchy5"/>
    <dgm:cxn modelId="{B47B3093-A1DB-41FD-A1DC-77A2E6D75E61}" type="presParOf" srcId="{DB5244CD-17BF-4D0C-B5D2-2E5EB268BBC0}" destId="{005D3B14-14C9-404E-8734-C72BCE007C12}" srcOrd="4" destOrd="0" presId="urn:microsoft.com/office/officeart/2005/8/layout/hierarchy5"/>
    <dgm:cxn modelId="{A58304C6-0D13-4C5B-8F27-EF094B297770}" type="presParOf" srcId="{005D3B14-14C9-404E-8734-C72BCE007C12}" destId="{0D45D2BF-D375-4C1B-B946-1E73CCED334E}" srcOrd="0" destOrd="0" presId="urn:microsoft.com/office/officeart/2005/8/layout/hierarchy5"/>
    <dgm:cxn modelId="{3C56989E-ECD1-4E8E-9F1C-2C02B9AB193C}" type="presParOf" srcId="{DB5244CD-17BF-4D0C-B5D2-2E5EB268BBC0}" destId="{40AA7660-79F5-4090-8DA8-60DBD920EB7C}" srcOrd="5" destOrd="0" presId="urn:microsoft.com/office/officeart/2005/8/layout/hierarchy5"/>
    <dgm:cxn modelId="{F08DE5A0-258E-4148-B1B0-20D59F53E58D}" type="presParOf" srcId="{40AA7660-79F5-4090-8DA8-60DBD920EB7C}" destId="{9276F227-118B-4B12-882D-BBA4B608986B}" srcOrd="0" destOrd="0" presId="urn:microsoft.com/office/officeart/2005/8/layout/hierarchy5"/>
    <dgm:cxn modelId="{5979E9FE-3A81-41F8-8D03-6E4D3911F076}" type="presParOf" srcId="{40AA7660-79F5-4090-8DA8-60DBD920EB7C}" destId="{8BDA83A3-1F2C-408E-9D70-AB709E0C90CA}" srcOrd="1" destOrd="0" presId="urn:microsoft.com/office/officeart/2005/8/layout/hierarchy5"/>
    <dgm:cxn modelId="{AE5B8BE1-459E-4179-8B29-8E2D6559F413}" type="presParOf" srcId="{08610B38-11AF-41A6-BDDC-852F8EA55716}" destId="{23A38A8D-D4EE-4A0D-A41C-5F63DAE72B9E}" srcOrd="1" destOrd="0" presId="urn:microsoft.com/office/officeart/2005/8/layout/hierarchy5"/>
    <dgm:cxn modelId="{A64125B1-6D18-425D-88DE-18BED17B69A0}" type="presParOf" srcId="{23A38A8D-D4EE-4A0D-A41C-5F63DAE72B9E}" destId="{C405C857-B898-450C-ACD2-FA9ECEEEDD1B}" srcOrd="0" destOrd="0" presId="urn:microsoft.com/office/officeart/2005/8/layout/hierarchy5"/>
    <dgm:cxn modelId="{9727BB16-220B-4028-B011-9EA0F76D62D2}" type="presParOf" srcId="{C405C857-B898-450C-ACD2-FA9ECEEEDD1B}" destId="{8F6E2667-C5D3-41FA-BA31-7C82356ACE6E}" srcOrd="0" destOrd="0" presId="urn:microsoft.com/office/officeart/2005/8/layout/hierarchy5"/>
    <dgm:cxn modelId="{3932F318-24E9-4B55-BDE2-FAD5068C434A}" type="presParOf" srcId="{C405C857-B898-450C-ACD2-FA9ECEEEDD1B}" destId="{4A8705D2-3126-4526-BFC7-4A9EE5F8C3BD}" srcOrd="1" destOrd="0" presId="urn:microsoft.com/office/officeart/2005/8/layout/hierarchy5"/>
    <dgm:cxn modelId="{677B13C6-AE68-41FC-816A-01BB2354227E}" type="presParOf" srcId="{23A38A8D-D4EE-4A0D-A41C-5F63DAE72B9E}" destId="{E369FB7A-76E2-4A6F-B28F-B7E415855678}" srcOrd="1" destOrd="0" presId="urn:microsoft.com/office/officeart/2005/8/layout/hierarchy5"/>
    <dgm:cxn modelId="{333D7EBB-7276-40FE-BCC2-560AB2F9B61A}" type="presParOf" srcId="{E369FB7A-76E2-4A6F-B28F-B7E415855678}" destId="{F5FB6F0B-E65F-4E59-8E5B-71B9C7EDD409}" srcOrd="0" destOrd="0" presId="urn:microsoft.com/office/officeart/2005/8/layout/hierarchy5"/>
    <dgm:cxn modelId="{50157241-7AFC-4E72-AB39-47CDCBF26EDF}" type="presParOf" srcId="{23A38A8D-D4EE-4A0D-A41C-5F63DAE72B9E}" destId="{DDEF8DB2-C0B1-408E-86EF-D0B307BEC86F}" srcOrd="2" destOrd="0" presId="urn:microsoft.com/office/officeart/2005/8/layout/hierarchy5"/>
    <dgm:cxn modelId="{2743C425-0A46-4CCC-BE75-A557E7C4D46F}" type="presParOf" srcId="{DDEF8DB2-C0B1-408E-86EF-D0B307BEC86F}" destId="{DAC5A493-C44D-47B1-9B3D-EC46CF27B5A9}" srcOrd="0" destOrd="0" presId="urn:microsoft.com/office/officeart/2005/8/layout/hierarchy5"/>
    <dgm:cxn modelId="{09C3B907-8DE7-4BE8-8826-625BDA518310}" type="presParOf" srcId="{DDEF8DB2-C0B1-408E-86EF-D0B307BEC86F}" destId="{45A00299-77B7-4A3B-BFAD-CE80BC0992EE}"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5A493-C44D-47B1-9B3D-EC46CF27B5A9}">
      <dsp:nvSpPr>
        <dsp:cNvPr id="0" name=""/>
        <dsp:cNvSpPr/>
      </dsp:nvSpPr>
      <dsp:spPr>
        <a:xfrm>
          <a:off x="2840635" y="0"/>
          <a:ext cx="2599060" cy="3178666"/>
        </a:xfrm>
        <a:prstGeom prst="roundRect">
          <a:avLst>
            <a:gd name="adj" fmla="val 10000"/>
          </a:avLst>
        </a:prstGeom>
        <a:solidFill>
          <a:schemeClr val="bg1">
            <a:lumMod val="85000"/>
          </a:schemeClr>
        </a:solidFill>
        <a:ln>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1-Year Outcomes</a:t>
          </a:r>
        </a:p>
      </dsp:txBody>
      <dsp:txXfrm>
        <a:off x="2840635" y="0"/>
        <a:ext cx="2599060" cy="953600"/>
      </dsp:txXfrm>
    </dsp:sp>
    <dsp:sp modelId="{8F6E2667-C5D3-41FA-BA31-7C82356ACE6E}">
      <dsp:nvSpPr>
        <dsp:cNvPr id="0" name=""/>
        <dsp:cNvSpPr/>
      </dsp:nvSpPr>
      <dsp:spPr>
        <a:xfrm>
          <a:off x="1071951" y="0"/>
          <a:ext cx="1693652" cy="3178666"/>
        </a:xfrm>
        <a:prstGeom prst="roundRect">
          <a:avLst>
            <a:gd name="adj" fmla="val 10000"/>
          </a:avLst>
        </a:prstGeom>
        <a:solidFill>
          <a:schemeClr val="bg1">
            <a:lumMod val="85000"/>
          </a:schemeClr>
        </a:solidFill>
        <a:ln>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PAD population </a:t>
          </a:r>
          <a:r>
            <a:rPr lang="en-US" sz="1800" b="0" kern="1200" dirty="0"/>
            <a:t>(age ≥50 years) </a:t>
          </a:r>
          <a:r>
            <a:rPr lang="en-US" sz="1800" b="1" kern="1200" dirty="0"/>
            <a:t>Initial Clinical Presentation</a:t>
          </a:r>
        </a:p>
      </dsp:txBody>
      <dsp:txXfrm>
        <a:off x="1071951" y="0"/>
        <a:ext cx="1693652" cy="953600"/>
      </dsp:txXfrm>
    </dsp:sp>
    <dsp:sp modelId="{79BE4BB3-1144-4CEB-86BE-BD7C67891787}">
      <dsp:nvSpPr>
        <dsp:cNvPr id="0" name=""/>
        <dsp:cNvSpPr/>
      </dsp:nvSpPr>
      <dsp:spPr>
        <a:xfrm>
          <a:off x="1394433" y="1754585"/>
          <a:ext cx="1002768" cy="77612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Critical Limb Ischemia </a:t>
          </a:r>
        </a:p>
        <a:p>
          <a:pPr marL="0" lvl="0" indent="0" algn="ctr" defTabSz="622300">
            <a:lnSpc>
              <a:spcPct val="90000"/>
            </a:lnSpc>
            <a:spcBef>
              <a:spcPct val="0"/>
            </a:spcBef>
            <a:spcAft>
              <a:spcPct val="35000"/>
            </a:spcAft>
            <a:buNone/>
          </a:pPr>
          <a:r>
            <a:rPr lang="en-US" sz="1400" kern="1200" dirty="0"/>
            <a:t>1-3%</a:t>
          </a:r>
        </a:p>
      </dsp:txBody>
      <dsp:txXfrm>
        <a:off x="1417165" y="1777317"/>
        <a:ext cx="957304" cy="730663"/>
      </dsp:txXfrm>
    </dsp:sp>
    <dsp:sp modelId="{4CF7CD8B-4741-4D03-81AF-5351E4BF3961}">
      <dsp:nvSpPr>
        <dsp:cNvPr id="0" name=""/>
        <dsp:cNvSpPr/>
      </dsp:nvSpPr>
      <dsp:spPr>
        <a:xfrm rot="18715094">
          <a:off x="2268417" y="1843236"/>
          <a:ext cx="775974" cy="21423"/>
        </a:xfrm>
        <a:custGeom>
          <a:avLst/>
          <a:gdLst/>
          <a:ahLst/>
          <a:cxnLst/>
          <a:rect l="0" t="0" r="0" b="0"/>
          <a:pathLst>
            <a:path>
              <a:moveTo>
                <a:pt x="0" y="10711"/>
              </a:moveTo>
              <a:lnTo>
                <a:pt x="775974" y="1071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37005" y="1834549"/>
        <a:ext cx="38798" cy="38798"/>
      </dsp:txXfrm>
    </dsp:sp>
    <dsp:sp modelId="{BFC53ACF-49DC-42CE-884E-C12D2DE77AA4}">
      <dsp:nvSpPr>
        <dsp:cNvPr id="0" name=""/>
        <dsp:cNvSpPr/>
      </dsp:nvSpPr>
      <dsp:spPr>
        <a:xfrm>
          <a:off x="2915606" y="1302846"/>
          <a:ext cx="1092294" cy="52480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Alive with two limbs 45%</a:t>
          </a:r>
        </a:p>
      </dsp:txBody>
      <dsp:txXfrm>
        <a:off x="2930977" y="1318217"/>
        <a:ext cx="1061552" cy="494060"/>
      </dsp:txXfrm>
    </dsp:sp>
    <dsp:sp modelId="{577A1518-7E89-40ED-A14B-B0B3AC9AD6E3}">
      <dsp:nvSpPr>
        <dsp:cNvPr id="0" name=""/>
        <dsp:cNvSpPr/>
      </dsp:nvSpPr>
      <dsp:spPr>
        <a:xfrm rot="19586088">
          <a:off x="3961301" y="1400020"/>
          <a:ext cx="558942" cy="21423"/>
        </a:xfrm>
        <a:custGeom>
          <a:avLst/>
          <a:gdLst/>
          <a:ahLst/>
          <a:cxnLst/>
          <a:rect l="0" t="0" r="0" b="0"/>
          <a:pathLst>
            <a:path>
              <a:moveTo>
                <a:pt x="0" y="10711"/>
              </a:moveTo>
              <a:lnTo>
                <a:pt x="558942" y="10711"/>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26798" y="1396758"/>
        <a:ext cx="27947" cy="27947"/>
      </dsp:txXfrm>
    </dsp:sp>
    <dsp:sp modelId="{01C22C37-8662-4B11-BA76-13BDA871E2FD}">
      <dsp:nvSpPr>
        <dsp:cNvPr id="0" name=""/>
        <dsp:cNvSpPr/>
      </dsp:nvSpPr>
      <dsp:spPr>
        <a:xfrm>
          <a:off x="4473643" y="964837"/>
          <a:ext cx="891890" cy="58275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CLI Resolved 25%</a:t>
          </a:r>
        </a:p>
      </dsp:txBody>
      <dsp:txXfrm>
        <a:off x="4490711" y="981905"/>
        <a:ext cx="857754" cy="548621"/>
      </dsp:txXfrm>
    </dsp:sp>
    <dsp:sp modelId="{5EC81AB8-3ACB-4615-9CFE-00025B81999B}">
      <dsp:nvSpPr>
        <dsp:cNvPr id="0" name=""/>
        <dsp:cNvSpPr/>
      </dsp:nvSpPr>
      <dsp:spPr>
        <a:xfrm rot="2112288">
          <a:off x="3957177" y="1714412"/>
          <a:ext cx="554643" cy="21423"/>
        </a:xfrm>
        <a:custGeom>
          <a:avLst/>
          <a:gdLst/>
          <a:ahLst/>
          <a:cxnLst/>
          <a:rect l="0" t="0" r="0" b="0"/>
          <a:pathLst>
            <a:path>
              <a:moveTo>
                <a:pt x="0" y="10711"/>
              </a:moveTo>
              <a:lnTo>
                <a:pt x="554643" y="10711"/>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20633" y="1711257"/>
        <a:ext cx="27732" cy="27732"/>
      </dsp:txXfrm>
    </dsp:sp>
    <dsp:sp modelId="{F4CA4661-8994-4A2C-ABA6-B002871E3775}">
      <dsp:nvSpPr>
        <dsp:cNvPr id="0" name=""/>
        <dsp:cNvSpPr/>
      </dsp:nvSpPr>
      <dsp:spPr>
        <a:xfrm>
          <a:off x="4461098" y="1593621"/>
          <a:ext cx="926173" cy="582757"/>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Continuing CLI 20%</a:t>
          </a:r>
        </a:p>
      </dsp:txBody>
      <dsp:txXfrm>
        <a:off x="4478166" y="1610689"/>
        <a:ext cx="892037" cy="548621"/>
      </dsp:txXfrm>
    </dsp:sp>
    <dsp:sp modelId="{A62E50B9-F02C-4A0E-9E83-90C17108861C}">
      <dsp:nvSpPr>
        <dsp:cNvPr id="0" name=""/>
        <dsp:cNvSpPr/>
      </dsp:nvSpPr>
      <dsp:spPr>
        <a:xfrm rot="4955">
          <a:off x="2397201" y="2132311"/>
          <a:ext cx="518405" cy="21423"/>
        </a:xfrm>
        <a:custGeom>
          <a:avLst/>
          <a:gdLst/>
          <a:ahLst/>
          <a:cxnLst/>
          <a:rect l="0" t="0" r="0" b="0"/>
          <a:pathLst>
            <a:path>
              <a:moveTo>
                <a:pt x="0" y="10711"/>
              </a:moveTo>
              <a:lnTo>
                <a:pt x="518405" y="1071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43444" y="2130062"/>
        <a:ext cx="25920" cy="25920"/>
      </dsp:txXfrm>
    </dsp:sp>
    <dsp:sp modelId="{0E4652B3-ED37-4511-9E76-39792777FB8E}">
      <dsp:nvSpPr>
        <dsp:cNvPr id="0" name=""/>
        <dsp:cNvSpPr/>
      </dsp:nvSpPr>
      <dsp:spPr>
        <a:xfrm>
          <a:off x="2915606" y="1884396"/>
          <a:ext cx="1092294" cy="518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Alive Amputated 30%</a:t>
          </a:r>
        </a:p>
      </dsp:txBody>
      <dsp:txXfrm>
        <a:off x="2930778" y="1899568"/>
        <a:ext cx="1061950" cy="487656"/>
      </dsp:txXfrm>
    </dsp:sp>
    <dsp:sp modelId="{005D3B14-14C9-404E-8734-C72BCE007C12}">
      <dsp:nvSpPr>
        <dsp:cNvPr id="0" name=""/>
        <dsp:cNvSpPr/>
      </dsp:nvSpPr>
      <dsp:spPr>
        <a:xfrm rot="2985167">
          <a:off x="2255216" y="2438150"/>
          <a:ext cx="802376" cy="21423"/>
        </a:xfrm>
        <a:custGeom>
          <a:avLst/>
          <a:gdLst/>
          <a:ahLst/>
          <a:cxnLst/>
          <a:rect l="0" t="0" r="0" b="0"/>
          <a:pathLst>
            <a:path>
              <a:moveTo>
                <a:pt x="0" y="10711"/>
              </a:moveTo>
              <a:lnTo>
                <a:pt x="802376" y="1071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36345" y="2428802"/>
        <a:ext cx="40118" cy="40118"/>
      </dsp:txXfrm>
    </dsp:sp>
    <dsp:sp modelId="{9276F227-118B-4B12-882D-BBA4B608986B}">
      <dsp:nvSpPr>
        <dsp:cNvPr id="0" name=""/>
        <dsp:cNvSpPr/>
      </dsp:nvSpPr>
      <dsp:spPr>
        <a:xfrm>
          <a:off x="2915606" y="2459144"/>
          <a:ext cx="1092294" cy="59185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Dead 25%</a:t>
          </a:r>
        </a:p>
      </dsp:txBody>
      <dsp:txXfrm>
        <a:off x="2932941" y="2476479"/>
        <a:ext cx="1057624" cy="5571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58E55-220C-4A02-BF0F-A0728E13D1A8}"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654EF-92F4-4E94-BAAC-740D39558F51}" type="slidenum">
              <a:rPr lang="en-US" smtClean="0"/>
              <a:t>‹#›</a:t>
            </a:fld>
            <a:endParaRPr lang="en-US"/>
          </a:p>
        </p:txBody>
      </p:sp>
    </p:spTree>
    <p:extLst>
      <p:ext uri="{BB962C8B-B14F-4D97-AF65-F5344CB8AC3E}">
        <p14:creationId xmlns:p14="http://schemas.microsoft.com/office/powerpoint/2010/main" val="18915969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A9011AF-BD14-498B-98AB-317B7E8AA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E9D2DBDB-93D0-4C77-83CB-9C3E9648A377}" type="slidenum">
              <a:rPr kumimoji="0" lang="en-US" altLang="en-US">
                <a:latin typeface="Times New Roman" panose="02020603050405020304" pitchFamily="18" charset="0"/>
              </a:rPr>
              <a:pPr>
                <a:spcBef>
                  <a:spcPct val="0"/>
                </a:spcBef>
              </a:pPr>
              <a:t>10</a:t>
            </a:fld>
            <a:endParaRPr kumimoji="0"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C57AD1AD-6E46-4274-A629-E2ADC56146AC}"/>
              </a:ext>
            </a:extLst>
          </p:cNvPr>
          <p:cNvSpPr>
            <a:spLocks noGrp="1" noRot="1" noChangeAspect="1" noChangeArrowheads="1" noTextEdit="1"/>
          </p:cNvSpPr>
          <p:nvPr>
            <p:ph type="sldImg"/>
          </p:nvPr>
        </p:nvSpPr>
        <p:spPr>
          <a:solidFill>
            <a:srgbClr val="FFFFFF"/>
          </a:solidFill>
          <a:ln/>
        </p:spPr>
      </p:sp>
      <p:sp>
        <p:nvSpPr>
          <p:cNvPr id="61444" name="Rectangle 3">
            <a:extLst>
              <a:ext uri="{FF2B5EF4-FFF2-40B4-BE49-F238E27FC236}">
                <a16:creationId xmlns:a16="http://schemas.microsoft.com/office/drawing/2014/main" id="{8B2BC6A2-432E-4753-8637-5043EA3DA366}"/>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latin typeface="Arial" panose="020B0604020202020204" pitchFamily="34" charset="0"/>
              </a:rPr>
              <a:t>We are seeing only a fraction of the PAD population.  Only about 35-40% of patients at most have classic IC or critical limb ischemia.  But all of these other patients need diagnosis and treatment.  If we are vascular physicians, we have a responsibility to all of these patients, not just those who need an intervention. We need to get comfortable with the different tools for treatment and use them in everyday practice.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AA81579C-8CF0-4F5B-A8C1-7407C1328C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80E74724-9C13-4423-8EF8-ECA5371BB451}" type="slidenum">
              <a:rPr kumimoji="0" lang="en-US" altLang="en-US">
                <a:latin typeface="Times New Roman" panose="02020603050405020304" pitchFamily="18" charset="0"/>
              </a:rPr>
              <a:pPr>
                <a:spcBef>
                  <a:spcPct val="0"/>
                </a:spcBef>
              </a:pPr>
              <a:t>12</a:t>
            </a:fld>
            <a:endParaRPr kumimoji="0" lang="en-US" altLang="en-US">
              <a:latin typeface="Times New Roman" panose="02020603050405020304" pitchFamily="18" charset="0"/>
            </a:endParaRPr>
          </a:p>
        </p:txBody>
      </p:sp>
      <p:sp>
        <p:nvSpPr>
          <p:cNvPr id="65539" name="Rectangle 2">
            <a:extLst>
              <a:ext uri="{FF2B5EF4-FFF2-40B4-BE49-F238E27FC236}">
                <a16:creationId xmlns:a16="http://schemas.microsoft.com/office/drawing/2014/main" id="{E3E2233E-46BA-454B-9EAA-A2E7F4B49ED9}"/>
              </a:ext>
            </a:extLst>
          </p:cNvPr>
          <p:cNvSpPr>
            <a:spLocks noGrp="1" noRot="1" noChangeAspect="1" noChangeArrowheads="1" noTextEdit="1"/>
          </p:cNvSpPr>
          <p:nvPr>
            <p:ph type="sldImg"/>
          </p:nvPr>
        </p:nvSpPr>
        <p:spPr>
          <a:xfrm>
            <a:off x="431800" y="525463"/>
            <a:ext cx="5994400" cy="3373437"/>
          </a:xfrm>
          <a:solidFill>
            <a:srgbClr val="FFFFFF"/>
          </a:solidFill>
          <a:ln/>
        </p:spPr>
      </p:sp>
      <p:sp>
        <p:nvSpPr>
          <p:cNvPr id="65540" name="Rectangle 3">
            <a:extLst>
              <a:ext uri="{FF2B5EF4-FFF2-40B4-BE49-F238E27FC236}">
                <a16:creationId xmlns:a16="http://schemas.microsoft.com/office/drawing/2014/main" id="{EECCA224-8136-4782-8519-60658DBED611}"/>
              </a:ext>
            </a:extLst>
          </p:cNvPr>
          <p:cNvSpPr>
            <a:spLocks noGrp="1" noChangeArrowheads="1"/>
          </p:cNvSpPr>
          <p:nvPr>
            <p:ph type="body" idx="1"/>
          </p:nvPr>
        </p:nvSpPr>
        <p:spPr>
          <a:xfrm>
            <a:off x="893763" y="4495800"/>
            <a:ext cx="5141912" cy="404495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ltLang="en-US" b="1">
                <a:latin typeface="Arial" panose="020B0604020202020204" pitchFamily="34" charset="0"/>
              </a:rPr>
              <a:t>5-Year Natural History of Intermittent Claudication</a:t>
            </a:r>
          </a:p>
          <a:p>
            <a:pPr>
              <a:buFontTx/>
              <a:buChar char="•"/>
            </a:pPr>
            <a:r>
              <a:rPr lang="en-US" altLang="en-US">
                <a:latin typeface="Arial" panose="020B0604020202020204" pitchFamily="34" charset="0"/>
              </a:rPr>
              <a:t>The progression of PAD of the lower extremities leads to a range of</a:t>
            </a:r>
            <a:br>
              <a:rPr lang="en-US" altLang="en-US">
                <a:latin typeface="Arial" panose="020B0604020202020204" pitchFamily="34" charset="0"/>
              </a:rPr>
            </a:br>
            <a:r>
              <a:rPr lang="en-US" altLang="en-US">
                <a:latin typeface="Arial" panose="020B0604020202020204" pitchFamily="34" charset="0"/>
              </a:rPr>
              <a:t>symptoms, from intermittent claudication to discomfort at rest. Inter-mittent claudication is characterized by discomfort that develops in the affected limb with exercise and is relieved at rest. Up to 5% of men and 2.5% of women 60 or older have symptoms of intermittent claudication.</a:t>
            </a:r>
          </a:p>
          <a:p>
            <a:pPr>
              <a:buFontTx/>
              <a:buChar char="•"/>
            </a:pPr>
            <a:r>
              <a:rPr lang="en-US" altLang="en-US">
                <a:latin typeface="Arial" panose="020B0604020202020204" pitchFamily="34" charset="0"/>
              </a:rPr>
              <a:t>The 5-year outcomes in these patients are shown in the diagram. In </a:t>
            </a:r>
            <a:br>
              <a:rPr lang="en-US" altLang="en-US">
                <a:latin typeface="Arial" panose="020B0604020202020204" pitchFamily="34" charset="0"/>
              </a:rPr>
            </a:br>
            <a:r>
              <a:rPr lang="en-US" altLang="en-US">
                <a:latin typeface="Arial" panose="020B0604020202020204" pitchFamily="34" charset="0"/>
              </a:rPr>
              <a:t>approximately half, the symptoms of claudication will remain stable. </a:t>
            </a:r>
            <a:br>
              <a:rPr lang="en-US" altLang="en-US">
                <a:latin typeface="Arial" panose="020B0604020202020204" pitchFamily="34" charset="0"/>
              </a:rPr>
            </a:br>
            <a:r>
              <a:rPr lang="en-US" altLang="en-US">
                <a:latin typeface="Arial" panose="020B0604020202020204" pitchFamily="34" charset="0"/>
              </a:rPr>
              <a:t>Approximately 16% will experience worsening symptoms, and 25%  </a:t>
            </a:r>
            <a:br>
              <a:rPr lang="en-US" altLang="en-US">
                <a:latin typeface="Arial" panose="020B0604020202020204" pitchFamily="34" charset="0"/>
              </a:rPr>
            </a:br>
            <a:r>
              <a:rPr lang="en-US" altLang="en-US">
                <a:latin typeface="Arial" panose="020B0604020202020204" pitchFamily="34" charset="0"/>
              </a:rPr>
              <a:t>will require lower-extremity bypass surgery or experience tissue loss. </a:t>
            </a:r>
            <a:br>
              <a:rPr lang="en-US" altLang="en-US">
                <a:latin typeface="Arial" panose="020B0604020202020204" pitchFamily="34" charset="0"/>
              </a:rPr>
            </a:br>
            <a:r>
              <a:rPr lang="en-US" altLang="en-US">
                <a:latin typeface="Arial" panose="020B0604020202020204" pitchFamily="34" charset="0"/>
              </a:rPr>
              <a:t>A small minority, fewer than 4%, will require major amputation.</a:t>
            </a:r>
          </a:p>
          <a:p>
            <a:pPr>
              <a:buFontTx/>
              <a:buChar char="•"/>
            </a:pPr>
            <a:r>
              <a:rPr lang="en-US" altLang="en-US">
                <a:latin typeface="Arial" panose="020B0604020202020204" pitchFamily="34" charset="0"/>
              </a:rPr>
              <a:t>In spite of a prognosis that does not appear on first sight to be</a:t>
            </a:r>
            <a:br>
              <a:rPr lang="en-US" altLang="en-US">
                <a:latin typeface="Arial" panose="020B0604020202020204" pitchFamily="34" charset="0"/>
              </a:rPr>
            </a:br>
            <a:r>
              <a:rPr lang="en-US" altLang="en-US">
                <a:latin typeface="Arial" panose="020B0604020202020204" pitchFamily="34" charset="0"/>
              </a:rPr>
              <a:t>immediately drastic, intermittent claudication has a high degree of </a:t>
            </a:r>
            <a:br>
              <a:rPr lang="en-US" altLang="en-US">
                <a:latin typeface="Arial" panose="020B0604020202020204" pitchFamily="34" charset="0"/>
              </a:rPr>
            </a:br>
            <a:r>
              <a:rPr lang="en-US" altLang="en-US">
                <a:latin typeface="Arial" panose="020B0604020202020204" pitchFamily="34" charset="0"/>
              </a:rPr>
              <a:t>association with other cardiovascular outcomes. About 20% of </a:t>
            </a:r>
            <a:br>
              <a:rPr lang="en-US" altLang="en-US">
                <a:latin typeface="Arial" panose="020B0604020202020204" pitchFamily="34" charset="0"/>
              </a:rPr>
            </a:br>
            <a:r>
              <a:rPr lang="en-US" altLang="en-US">
                <a:latin typeface="Arial" panose="020B0604020202020204" pitchFamily="34" charset="0"/>
              </a:rPr>
              <a:t>patients will experience nonfatal cardiovascular events such as MI or</a:t>
            </a:r>
            <a:br>
              <a:rPr lang="en-US" altLang="en-US">
                <a:latin typeface="Arial" panose="020B0604020202020204" pitchFamily="34" charset="0"/>
              </a:rPr>
            </a:br>
            <a:r>
              <a:rPr lang="en-US" altLang="en-US">
                <a:latin typeface="Arial" panose="020B0604020202020204" pitchFamily="34" charset="0"/>
              </a:rPr>
              <a:t>stroke, and the overall 5-year mortality in this population is 30%. </a:t>
            </a:r>
            <a:br>
              <a:rPr lang="en-US" altLang="en-US">
                <a:latin typeface="Arial" panose="020B0604020202020204" pitchFamily="34" charset="0"/>
              </a:rPr>
            </a:br>
            <a:r>
              <a:rPr lang="en-US" altLang="en-US">
                <a:latin typeface="Arial" panose="020B0604020202020204" pitchFamily="34" charset="0"/>
              </a:rPr>
              <a:t>Three quarters of those deaths will be attributed to a CV cause.   </a:t>
            </a:r>
          </a:p>
          <a:p>
            <a:pPr>
              <a:buFontTx/>
              <a:buChar char="•"/>
            </a:pPr>
            <a:r>
              <a:rPr lang="en-US" altLang="en-US">
                <a:latin typeface="Arial" panose="020B0604020202020204" pitchFamily="34" charset="0"/>
              </a:rPr>
              <a:t>These data emphasize the potentially severe consequences of </a:t>
            </a:r>
            <a:br>
              <a:rPr lang="en-US" altLang="en-US">
                <a:latin typeface="Arial" panose="020B0604020202020204" pitchFamily="34" charset="0"/>
              </a:rPr>
            </a:br>
            <a:r>
              <a:rPr lang="en-US" altLang="en-US">
                <a:latin typeface="Arial" panose="020B0604020202020204" pitchFamily="34" charset="0"/>
              </a:rPr>
              <a:t>unrecognized or undertreated PAD.</a:t>
            </a:r>
          </a:p>
          <a:p>
            <a:endParaRPr lang="en-US" altLang="en-US">
              <a:latin typeface="Arial" panose="020B0604020202020204" pitchFamily="34" charset="0"/>
            </a:endParaRPr>
          </a:p>
          <a:p>
            <a:r>
              <a:rPr lang="en-US" altLang="en-US" sz="1000">
                <a:latin typeface="Arial" panose="020B0604020202020204" pitchFamily="34" charset="0"/>
              </a:rPr>
              <a:t>Weitz JI, Byrne J, Clagett GP, et al. Diagnosis and treatment of chronic arterial insufficiency of the lower extremities: a critical review. </a:t>
            </a:r>
            <a:r>
              <a:rPr lang="en-US" altLang="en-US" sz="1000" i="1">
                <a:latin typeface="Arial" panose="020B0604020202020204" pitchFamily="34" charset="0"/>
              </a:rPr>
              <a:t>Circulation</a:t>
            </a:r>
            <a:r>
              <a:rPr lang="en-US" altLang="en-US" sz="1000">
                <a:latin typeface="Arial" panose="020B0604020202020204" pitchFamily="34" charset="0"/>
              </a:rPr>
              <a:t>. 1996;94:3026-3049.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7F3405B-B250-488F-BB55-7E0D985407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EEB5A989-D974-42B0-ACAD-657320ABB57C}" type="slidenum">
              <a:rPr kumimoji="0" lang="en-US" altLang="en-US">
                <a:latin typeface="Times New Roman" panose="02020603050405020304" pitchFamily="18" charset="0"/>
              </a:rPr>
              <a:pPr>
                <a:spcBef>
                  <a:spcPct val="0"/>
                </a:spcBef>
              </a:pPr>
              <a:t>13</a:t>
            </a:fld>
            <a:endParaRPr kumimoji="0"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52E2E7F0-880E-4FF3-A1C9-A6C6101F5FFA}"/>
              </a:ext>
            </a:extLst>
          </p:cNvPr>
          <p:cNvSpPr>
            <a:spLocks noGrp="1" noRot="1" noChangeAspect="1" noChangeArrowheads="1" noTextEdit="1"/>
          </p:cNvSpPr>
          <p:nvPr>
            <p:ph type="sldImg"/>
          </p:nvPr>
        </p:nvSpPr>
        <p:spPr>
          <a:xfrm>
            <a:off x="598488" y="150813"/>
            <a:ext cx="5765800" cy="3243262"/>
          </a:xfrm>
          <a:ln w="12700" cap="flat">
            <a:solidFill>
              <a:schemeClr val="tx1"/>
            </a:solidFill>
          </a:ln>
        </p:spPr>
      </p:sp>
      <p:sp>
        <p:nvSpPr>
          <p:cNvPr id="63492" name="Rectangle 3">
            <a:extLst>
              <a:ext uri="{FF2B5EF4-FFF2-40B4-BE49-F238E27FC236}">
                <a16:creationId xmlns:a16="http://schemas.microsoft.com/office/drawing/2014/main" id="{EBA984C5-949E-413B-9C0E-5EC5C3E39C93}"/>
              </a:ext>
            </a:extLst>
          </p:cNvPr>
          <p:cNvSpPr>
            <a:spLocks noGrp="1" noChangeArrowheads="1"/>
          </p:cNvSpPr>
          <p:nvPr>
            <p:ph type="body" idx="1"/>
          </p:nvPr>
        </p:nvSpPr>
        <p:spPr>
          <a:xfrm>
            <a:off x="457200" y="3470275"/>
            <a:ext cx="6096000" cy="4903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5429"/>
          <a:lstStyle/>
          <a:p>
            <a:pPr marL="209550" indent="-209550"/>
            <a:r>
              <a:rPr lang="en-US" altLang="en-US">
                <a:latin typeface="Arial" panose="020B0604020202020204" pitchFamily="34" charset="0"/>
              </a:rPr>
              <a:t>These 10-year Kaplan-Meier survival curves for patients with symptomatic or asymptomatic PAD were based on all-cause mortality for large-vessel PAD patients and normal subjects. Subjects were defined as normal (no evidence of PAD); asymptomatic (without symptoms of claudication); symptomatic (with symptoms of claudication or possible claudication); and severely symptomatic (with symptoms of claudication and abnormal diagnostic tests).</a:t>
            </a:r>
            <a:r>
              <a:rPr lang="en-US" altLang="en-US" baseline="30000">
                <a:latin typeface="Arial" panose="020B0604020202020204" pitchFamily="34" charset="0"/>
              </a:rPr>
              <a:t>1</a:t>
            </a:r>
          </a:p>
          <a:p>
            <a:pPr marL="209550" indent="-209550"/>
            <a:endParaRPr lang="en-US" altLang="en-US" sz="800" b="1" baseline="30000">
              <a:latin typeface="Arial" panose="020B0604020202020204" pitchFamily="34" charset="0"/>
            </a:endParaRPr>
          </a:p>
          <a:p>
            <a:pPr marL="209550" indent="-209550"/>
            <a:r>
              <a:rPr lang="en-US" altLang="en-US" sz="1100">
                <a:latin typeface="Arial" panose="020B0604020202020204" pitchFamily="34" charset="0"/>
              </a:rPr>
              <a:t>In another study, McKenna and colleagues evaluated the medical records of 744 patients who underwent ABI testing to determine if the ABI is an independent predicator of mortality.  The authors defined PAD as an ABI reading of less than 0.85.   They found that patients without PAD were more likely to be alive at 10 years than those with PAD (p&lt;0.001) The authors found that patients were at a 136% increase risk of mortality if their ABI reading was less than 0.85. The authors also evaluated the risk of death associated with the severity of arterial disease and found a definite and powerful relationship between survival and the severity of arterial obstruction. Patients with an ABI of less than 0.4 had a 5 year actuarial survival of only 44% compared with 90%for those patients with an ABI greater than 0.85.  This trend remained significant (p&lt;0.001) even after adjustment for baseline variables such as diabetes, smoking history, age and hypertension.  They concluded that  PAD, as measured by the ankle/brachial index, is an independent predictor of mortality.  A low ABI has a particularly strong, linear, and inverse relationship with the risk of death from myocardial infarction. </a:t>
            </a:r>
            <a:r>
              <a:rPr lang="en-US" altLang="en-US" sz="800" baseline="30000">
                <a:latin typeface="Arial" panose="020B0604020202020204" pitchFamily="34" charset="0"/>
              </a:rPr>
              <a:t>2</a:t>
            </a:r>
            <a:endParaRPr lang="en-US" altLang="en-US" sz="900" baseline="30000">
              <a:latin typeface="Arial" panose="020B0604020202020204" pitchFamily="34" charset="0"/>
            </a:endParaRPr>
          </a:p>
          <a:p>
            <a:pPr marL="209550" indent="-209550"/>
            <a:endParaRPr lang="en-US" altLang="en-US" sz="900" baseline="30000">
              <a:latin typeface="Arial" panose="020B0604020202020204" pitchFamily="34" charset="0"/>
            </a:endParaRPr>
          </a:p>
          <a:p>
            <a:pPr marL="209550" indent="-209550"/>
            <a:r>
              <a:rPr lang="en-US" altLang="en-US" sz="1500" b="1" baseline="30000">
                <a:latin typeface="Arial" panose="020B0604020202020204" pitchFamily="34" charset="0"/>
              </a:rPr>
              <a:t>KEY TAKE AWAY for Reps:</a:t>
            </a:r>
            <a:endParaRPr lang="en-US" altLang="en-US" sz="900" b="1">
              <a:latin typeface="Arial" panose="020B0604020202020204" pitchFamily="34" charset="0"/>
            </a:endParaRPr>
          </a:p>
          <a:p>
            <a:pPr marL="209550" indent="-209550">
              <a:buFontTx/>
              <a:buChar char="•"/>
            </a:pPr>
            <a:r>
              <a:rPr lang="en-US" altLang="en-US" sz="900" b="1">
                <a:latin typeface="Arial" panose="020B0604020202020204" pitchFamily="34" charset="0"/>
              </a:rPr>
              <a:t>Most patients with PAD don’t die from PAD itself.</a:t>
            </a:r>
          </a:p>
          <a:p>
            <a:pPr marL="209550" indent="-209550">
              <a:buFontTx/>
              <a:buChar char="•"/>
            </a:pPr>
            <a:r>
              <a:rPr lang="en-US" altLang="en-US" sz="900" b="1">
                <a:latin typeface="Arial" panose="020B0604020202020204" pitchFamily="34" charset="0"/>
              </a:rPr>
              <a:t>Patients with PAD have an increased risk for cardiovascular morbidity and mortality.  </a:t>
            </a:r>
          </a:p>
          <a:p>
            <a:pPr marL="209550" indent="-209550">
              <a:buFontTx/>
              <a:buChar char="•"/>
            </a:pPr>
            <a:r>
              <a:rPr lang="en-US" altLang="en-US" sz="900" b="1">
                <a:latin typeface="Arial" panose="020B0604020202020204" pitchFamily="34" charset="0"/>
              </a:rPr>
              <a:t>The increased risk is seen in both symptomatic and asymptomatic disease.  </a:t>
            </a:r>
          </a:p>
          <a:p>
            <a:pPr marL="209550" indent="-209550">
              <a:buFontTx/>
              <a:buChar char="•"/>
            </a:pPr>
            <a:r>
              <a:rPr lang="en-US" altLang="en-US" sz="900" b="1">
                <a:latin typeface="Arial" panose="020B0604020202020204" pitchFamily="34" charset="0"/>
              </a:rPr>
              <a:t>The mortality rate is more than 50% in patients with symptomatic disease in 10 years (ie. 1 out of every 2 PAD patients will likely die within 10 years).</a:t>
            </a:r>
          </a:p>
          <a:p>
            <a:pPr marL="209550" indent="-209550">
              <a:buFontTx/>
              <a:buChar char="•"/>
            </a:pPr>
            <a:r>
              <a:rPr lang="en-US" altLang="en-US" sz="900" b="1">
                <a:latin typeface="Arial" panose="020B0604020202020204" pitchFamily="34" charset="0"/>
              </a:rPr>
              <a:t>A diagnosis of PAD is an independent predictor of both all cause and cardiovascular mortality.</a:t>
            </a:r>
          </a:p>
          <a:p>
            <a:pPr marL="209550" indent="-209550"/>
            <a:endParaRPr lang="en-US" altLang="en-US" sz="900">
              <a:latin typeface="Arial" panose="020B0604020202020204" pitchFamily="34" charset="0"/>
            </a:endParaRPr>
          </a:p>
          <a:p>
            <a:pPr marL="209550" indent="-209550"/>
            <a:r>
              <a:rPr lang="en-US" altLang="en-US" sz="800" b="1">
                <a:latin typeface="Arial" panose="020B0604020202020204" pitchFamily="34" charset="0"/>
              </a:rPr>
              <a:t>1.	Criqui MH, Langer RD, Fronek A, et al. Mortality over a period of 10 years in patients with peripheral arterial disease.  </a:t>
            </a:r>
            <a:r>
              <a:rPr lang="en-US" altLang="en-US" sz="800" b="1" i="1">
                <a:latin typeface="Arial" panose="020B0604020202020204" pitchFamily="34" charset="0"/>
              </a:rPr>
              <a:t>N Engl J Med.</a:t>
            </a:r>
            <a:r>
              <a:rPr lang="en-US" altLang="en-US" sz="800" b="1">
                <a:latin typeface="Arial" panose="020B0604020202020204" pitchFamily="34" charset="0"/>
              </a:rPr>
              <a:t> 1992;326:381-3.</a:t>
            </a:r>
          </a:p>
          <a:p>
            <a:pPr marL="209550" indent="-209550"/>
            <a:r>
              <a:rPr lang="en-US" altLang="en-US" sz="800" b="1">
                <a:latin typeface="Arial" panose="020B0604020202020204" pitchFamily="34" charset="0"/>
              </a:rPr>
              <a:t>2.	</a:t>
            </a:r>
            <a:r>
              <a:rPr lang="en-US" altLang="en-US" sz="800">
                <a:latin typeface="Arial" panose="020B0604020202020204" pitchFamily="34" charset="0"/>
              </a:rPr>
              <a:t>McKenna M, Wolfson S, Kuller L. The ratio of ankle and arm arterial pressure as an independent predictor of mortality. </a:t>
            </a:r>
            <a:r>
              <a:rPr lang="en-US" altLang="en-US" sz="800" i="1">
                <a:latin typeface="Arial" panose="020B0604020202020204" pitchFamily="34" charset="0"/>
              </a:rPr>
              <a:t>Atherosclerosis</a:t>
            </a:r>
            <a:r>
              <a:rPr lang="en-US" altLang="en-US" sz="800">
                <a:latin typeface="Arial" panose="020B0604020202020204" pitchFamily="34" charset="0"/>
              </a:rPr>
              <a:t>. 1991;87:119-128.</a:t>
            </a:r>
          </a:p>
          <a:p>
            <a:pPr marL="209550" indent="-209550"/>
            <a:r>
              <a:rPr lang="en-US" altLang="en-US" sz="800">
                <a:latin typeface="Arial" panose="020B0604020202020204" pitchFamily="34" charset="0"/>
              </a:rPr>
              <a:t>3.	Dawson DL, et al: Peripheral Arterial Disease: Medical care and prevention of complications.  Prev Cardiol 2002;5:119-130.</a:t>
            </a:r>
          </a:p>
          <a:p>
            <a:pPr marL="209550" indent="-209550">
              <a:buFontTx/>
              <a:buChar char="•"/>
            </a:pPr>
            <a:endParaRPr lang="en-US" altLang="en-US" sz="900" baseline="30000">
              <a:latin typeface="Arial" panose="020B0604020202020204" pitchFamily="34" charset="0"/>
            </a:endParaRPr>
          </a:p>
          <a:p>
            <a:pPr marL="209550" indent="-209550">
              <a:buFontTx/>
              <a:buChar char="•"/>
            </a:pPr>
            <a:endParaRPr lang="en-US" altLang="en-US" sz="900" b="1">
              <a:latin typeface="Arial" panose="020B0604020202020204" pitchFamily="34" charset="0"/>
            </a:endParaRPr>
          </a:p>
          <a:p>
            <a:pPr marL="209550" indent="-209550">
              <a:buFontTx/>
              <a:buChar char="•"/>
            </a:pPr>
            <a:endParaRPr lang="en-US" altLang="en-US" sz="900" baseline="30000">
              <a:latin typeface="Arial" panose="020B0604020202020204" pitchFamily="34" charset="0"/>
            </a:endParaRPr>
          </a:p>
        </p:txBody>
      </p:sp>
      <p:sp>
        <p:nvSpPr>
          <p:cNvPr id="63493" name="Rectangle 4">
            <a:extLst>
              <a:ext uri="{FF2B5EF4-FFF2-40B4-BE49-F238E27FC236}">
                <a16:creationId xmlns:a16="http://schemas.microsoft.com/office/drawing/2014/main" id="{EEBC3084-E057-427D-8DDC-CA10EF0C2BA0}"/>
              </a:ext>
            </a:extLst>
          </p:cNvPr>
          <p:cNvSpPr>
            <a:spLocks noChangeArrowheads="1"/>
          </p:cNvSpPr>
          <p:nvPr/>
        </p:nvSpPr>
        <p:spPr bwMode="auto">
          <a:xfrm>
            <a:off x="1066800" y="5583238"/>
            <a:ext cx="46418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6995"/>
          <a:lstStyle>
            <a:lvl1pPr marL="166688" indent="-166688" defTabSz="915988">
              <a:spcBef>
                <a:spcPct val="30000"/>
              </a:spcBef>
              <a:defRPr kumimoji="1" sz="1200">
                <a:solidFill>
                  <a:schemeClr val="tx1"/>
                </a:solidFill>
                <a:latin typeface="Arial" panose="020B0604020202020204" pitchFamily="34" charset="0"/>
                <a:ea typeface="MS PGothic" panose="020B0600070205080204" pitchFamily="34" charset="-128"/>
              </a:defRPr>
            </a:lvl1pPr>
            <a:lvl2pPr marL="742950" indent="-285750" defTabSz="915988">
              <a:spcBef>
                <a:spcPct val="30000"/>
              </a:spcBef>
              <a:defRPr kumimoji="1" sz="1200">
                <a:solidFill>
                  <a:schemeClr val="tx1"/>
                </a:solidFill>
                <a:latin typeface="Arial" panose="020B0604020202020204" pitchFamily="34" charset="0"/>
                <a:ea typeface="MS PGothic" panose="020B0600070205080204" pitchFamily="34" charset="-128"/>
              </a:defRPr>
            </a:lvl2pPr>
            <a:lvl3pPr marL="1143000" indent="-228600" defTabSz="915988">
              <a:spcBef>
                <a:spcPct val="30000"/>
              </a:spcBef>
              <a:defRPr kumimoji="1" sz="1200">
                <a:solidFill>
                  <a:schemeClr val="tx1"/>
                </a:solidFill>
                <a:latin typeface="Arial" panose="020B0604020202020204" pitchFamily="34" charset="0"/>
                <a:ea typeface="MS PGothic" panose="020B0600070205080204" pitchFamily="34" charset="-128"/>
              </a:defRPr>
            </a:lvl3pPr>
            <a:lvl4pPr marL="1600200" indent="-228600" defTabSz="915988">
              <a:spcBef>
                <a:spcPct val="30000"/>
              </a:spcBef>
              <a:defRPr kumimoji="1" sz="1200">
                <a:solidFill>
                  <a:schemeClr val="tx1"/>
                </a:solidFill>
                <a:latin typeface="Arial" panose="020B0604020202020204" pitchFamily="34" charset="0"/>
                <a:ea typeface="MS PGothic" panose="020B0600070205080204" pitchFamily="34" charset="-128"/>
              </a:defRPr>
            </a:lvl4pPr>
            <a:lvl5pPr marL="2057400" indent="-228600" defTabSz="915988">
              <a:spcBef>
                <a:spcPct val="30000"/>
              </a:spcBef>
              <a:defRPr kumimoji="1" sz="1200">
                <a:solidFill>
                  <a:schemeClr val="tx1"/>
                </a:solidFill>
                <a:latin typeface="Arial" panose="020B0604020202020204" pitchFamily="34" charset="0"/>
                <a:ea typeface="MS PGothic" panose="020B0600070205080204" pitchFamily="34" charset="-128"/>
              </a:defRPr>
            </a:lvl5pPr>
            <a:lvl6pPr marL="2514600" indent="-228600" defTabSz="915988"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6pPr>
            <a:lvl7pPr marL="2971800" indent="-228600" defTabSz="915988"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7pPr>
            <a:lvl8pPr marL="3429000" indent="-228600" defTabSz="915988"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8pPr>
            <a:lvl9pPr marL="3886200" indent="-228600" defTabSz="915988" eaLnBrk="0" fontAlgn="base" hangingPunct="0">
              <a:spcBef>
                <a:spcPct val="30000"/>
              </a:spcBef>
              <a:spcAft>
                <a:spcPct val="0"/>
              </a:spcAft>
              <a:defRPr kumimoji="1" sz="1200">
                <a:solidFill>
                  <a:schemeClr val="tx1"/>
                </a:solidFill>
                <a:latin typeface="Arial" panose="020B0604020202020204" pitchFamily="34" charset="0"/>
                <a:ea typeface="MS PGothic" panose="020B0600070205080204" pitchFamily="34" charset="-128"/>
              </a:defRPr>
            </a:lvl9pPr>
          </a:lstStyle>
          <a:p>
            <a:endParaRPr kumimoji="0" lang="ru-RU" altLang="en-US" sz="800">
              <a:latin typeface="Verdan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Risk factors for progression of PAD to CLI include being over age 65, having lipid abnormalities, an ABI of less than 0.7, and being a smoker or having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Of the patients who present with critical limb ischemia, 45% are alive at one year post-diagnosis with both limbs; 30% are alive with an amputation; and 25% are deceased.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endParaRPr lang="en-US" b="0" i="0" dirty="0">
              <a:solidFill>
                <a:srgbClr val="212121"/>
              </a:solidFill>
              <a:effectLst/>
            </a:endParaRPr>
          </a:p>
          <a:p>
            <a:r>
              <a:rPr lang="en-US" b="0" i="0" dirty="0">
                <a:solidFill>
                  <a:srgbClr val="212121"/>
                </a:solidFill>
                <a:effectLst/>
              </a:rPr>
              <a:t>https://pubmed.ncbi.nlm.nih.gov/17223489/</a:t>
            </a:r>
          </a:p>
          <a:p>
            <a:r>
              <a:rPr lang="en-US" b="0" i="0" dirty="0">
                <a:solidFill>
                  <a:srgbClr val="212121"/>
                </a:solidFill>
                <a:effectLst/>
              </a:rPr>
              <a:t>Norgren L, Hiatt WR, </a:t>
            </a:r>
            <a:r>
              <a:rPr lang="en-US" b="0" i="0" dirty="0" err="1">
                <a:solidFill>
                  <a:srgbClr val="212121"/>
                </a:solidFill>
                <a:effectLst/>
              </a:rPr>
              <a:t>Dormandy</a:t>
            </a:r>
            <a:r>
              <a:rPr lang="en-US" b="0" i="0" dirty="0">
                <a:solidFill>
                  <a:srgbClr val="212121"/>
                </a:solidFill>
                <a:effectLst/>
              </a:rPr>
              <a:t> JA, Nehler MR, Harris KA, </a:t>
            </a:r>
            <a:r>
              <a:rPr lang="en-US" b="0" i="0" dirty="0" err="1">
                <a:solidFill>
                  <a:srgbClr val="212121"/>
                </a:solidFill>
                <a:effectLst/>
              </a:rPr>
              <a:t>Fowkes</a:t>
            </a:r>
            <a:r>
              <a:rPr lang="en-US" b="0" i="0" dirty="0">
                <a:solidFill>
                  <a:srgbClr val="212121"/>
                </a:solidFill>
                <a:effectLst/>
              </a:rPr>
              <a:t> FG; TASC II Working Group. Inter-Society Consensus for the Management of Peripheral Arterial Disease (TASC II). J </a:t>
            </a:r>
            <a:r>
              <a:rPr lang="en-US" b="0" i="0" dirty="0" err="1">
                <a:solidFill>
                  <a:srgbClr val="212121"/>
                </a:solidFill>
                <a:effectLst/>
              </a:rPr>
              <a:t>Vasc</a:t>
            </a:r>
            <a:r>
              <a:rPr lang="en-US" b="0" i="0" dirty="0">
                <a:solidFill>
                  <a:srgbClr val="212121"/>
                </a:solidFill>
                <a:effectLst/>
              </a:rPr>
              <a:t> Surg. 2007 Jan;45 Suppl S:S5-67. </a:t>
            </a:r>
            <a:r>
              <a:rPr lang="en-US" b="0" i="0" dirty="0" err="1">
                <a:solidFill>
                  <a:srgbClr val="212121"/>
                </a:solidFill>
                <a:effectLst/>
              </a:rPr>
              <a:t>doi</a:t>
            </a:r>
            <a:r>
              <a:rPr lang="en-US" b="0" i="0" dirty="0">
                <a:solidFill>
                  <a:srgbClr val="212121"/>
                </a:solidFill>
                <a:effectLst/>
              </a:rPr>
              <a:t>: 10.1016/j.jvs.2006.12.037. PMID: 17223489.</a:t>
            </a:r>
          </a:p>
          <a:p>
            <a:endParaRPr lang="en-US" b="0" i="0" dirty="0">
              <a:solidFill>
                <a:srgbClr val="212121"/>
              </a:solidFill>
              <a:effectLst/>
            </a:endParaRPr>
          </a:p>
          <a:p>
            <a:r>
              <a:rPr lang="en-US" b="0" i="0" dirty="0">
                <a:solidFill>
                  <a:srgbClr val="212121"/>
                </a:solidFill>
                <a:effectLst/>
              </a:rPr>
              <a:t>https://pubmed.ncbi.nlm.nih.gov/26391460/</a:t>
            </a:r>
          </a:p>
          <a:p>
            <a:r>
              <a:rPr lang="en-US" b="0" i="0" dirty="0">
                <a:solidFill>
                  <a:srgbClr val="212121"/>
                </a:solidFill>
                <a:effectLst/>
              </a:rPr>
              <a:t>Abu </a:t>
            </a:r>
            <a:r>
              <a:rPr lang="en-US" b="0" i="0" dirty="0" err="1">
                <a:solidFill>
                  <a:srgbClr val="212121"/>
                </a:solidFill>
                <a:effectLst/>
              </a:rPr>
              <a:t>Dabrh</a:t>
            </a:r>
            <a:r>
              <a:rPr lang="en-US" b="0" i="0" dirty="0">
                <a:solidFill>
                  <a:srgbClr val="212121"/>
                </a:solidFill>
                <a:effectLst/>
              </a:rPr>
              <a:t> AM, Steffen MW, </a:t>
            </a:r>
            <a:r>
              <a:rPr lang="en-US" b="0" i="0" dirty="0" err="1">
                <a:solidFill>
                  <a:srgbClr val="212121"/>
                </a:solidFill>
                <a:effectLst/>
              </a:rPr>
              <a:t>Undavalli</a:t>
            </a:r>
            <a:r>
              <a:rPr lang="en-US" b="0" i="0" dirty="0">
                <a:solidFill>
                  <a:srgbClr val="212121"/>
                </a:solidFill>
                <a:effectLst/>
              </a:rPr>
              <a:t> C, </a:t>
            </a:r>
            <a:r>
              <a:rPr lang="en-US" b="0" i="0" dirty="0" err="1">
                <a:solidFill>
                  <a:srgbClr val="212121"/>
                </a:solidFill>
                <a:effectLst/>
              </a:rPr>
              <a:t>Asi</a:t>
            </a:r>
            <a:r>
              <a:rPr lang="en-US" b="0" i="0" dirty="0">
                <a:solidFill>
                  <a:srgbClr val="212121"/>
                </a:solidFill>
                <a:effectLst/>
              </a:rPr>
              <a:t> N, Wang Z, </a:t>
            </a:r>
            <a:r>
              <a:rPr lang="en-US" b="0" i="0" dirty="0" err="1">
                <a:solidFill>
                  <a:srgbClr val="212121"/>
                </a:solidFill>
                <a:effectLst/>
              </a:rPr>
              <a:t>Elamin</a:t>
            </a:r>
            <a:r>
              <a:rPr lang="en-US" b="0" i="0" dirty="0">
                <a:solidFill>
                  <a:srgbClr val="212121"/>
                </a:solidFill>
                <a:effectLst/>
              </a:rPr>
              <a:t> MB, Conte MS, Murad MH. The natural history of untreated severe or critical limb ischemia. J </a:t>
            </a:r>
            <a:r>
              <a:rPr lang="en-US" b="0" i="0" dirty="0" err="1">
                <a:solidFill>
                  <a:srgbClr val="212121"/>
                </a:solidFill>
                <a:effectLst/>
              </a:rPr>
              <a:t>Vasc</a:t>
            </a:r>
            <a:r>
              <a:rPr lang="en-US" b="0" i="0" dirty="0">
                <a:solidFill>
                  <a:srgbClr val="212121"/>
                </a:solidFill>
                <a:effectLst/>
              </a:rPr>
              <a:t> Surg. 2015 Dec;62(6):1642-51.e3. </a:t>
            </a:r>
            <a:r>
              <a:rPr lang="en-US" b="0" i="0" dirty="0" err="1">
                <a:solidFill>
                  <a:srgbClr val="212121"/>
                </a:solidFill>
                <a:effectLst/>
              </a:rPr>
              <a:t>doi</a:t>
            </a:r>
            <a:r>
              <a:rPr lang="en-US" b="0" i="0" dirty="0">
                <a:solidFill>
                  <a:srgbClr val="212121"/>
                </a:solidFill>
                <a:effectLst/>
              </a:rPr>
              <a:t>: 10.1016/j.jvs.2015.07.065. </a:t>
            </a:r>
            <a:r>
              <a:rPr lang="en-US" b="0" i="0" dirty="0" err="1">
                <a:solidFill>
                  <a:srgbClr val="212121"/>
                </a:solidFill>
                <a:effectLst/>
              </a:rPr>
              <a:t>Epub</a:t>
            </a:r>
            <a:r>
              <a:rPr lang="en-US" b="0" i="0" dirty="0">
                <a:solidFill>
                  <a:srgbClr val="212121"/>
                </a:solidFill>
                <a:effectLst/>
              </a:rPr>
              <a:t> 2015 Sep 26. PMID: 26391460.</a:t>
            </a:r>
          </a:p>
          <a:p>
            <a:endParaRPr lang="en-US" dirty="0"/>
          </a:p>
        </p:txBody>
      </p:sp>
      <p:sp>
        <p:nvSpPr>
          <p:cNvPr id="4" name="Slide Number Placeholder 3"/>
          <p:cNvSpPr>
            <a:spLocks noGrp="1"/>
          </p:cNvSpPr>
          <p:nvPr>
            <p:ph type="sldNum" sz="quarter" idx="10"/>
          </p:nvPr>
        </p:nvSpPr>
        <p:spPr/>
        <p:txBody>
          <a:bodyPr/>
          <a:lstStyle/>
          <a:p>
            <a:fld id="{43DF0B12-7182-4912-8935-AB1B1C3B27CF}" type="slidenum">
              <a:rPr lang="en-US" smtClean="0"/>
              <a:t>14</a:t>
            </a:fld>
            <a:endParaRPr lang="en-US"/>
          </a:p>
        </p:txBody>
      </p:sp>
    </p:spTree>
    <p:extLst>
      <p:ext uri="{BB962C8B-B14F-4D97-AF65-F5344CB8AC3E}">
        <p14:creationId xmlns:p14="http://schemas.microsoft.com/office/powerpoint/2010/main" val="398956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Data show that mortality and amputation risk increase with worse disease at initial presentation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For example, patients presenting with ulceration and/or gangrene have lower survival than those presenting with rest pain; those presenting with gangrene have lower chances of freedom from amputation than those presenting with rest pain or ulceration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https://pubmed.ncbi.nlm.nih.gov/30369325/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Mustapha JA, </a:t>
            </a:r>
            <a:r>
              <a:rPr lang="en-US" dirty="0" err="1"/>
              <a:t>Katzen</a:t>
            </a:r>
            <a:r>
              <a:rPr lang="en-US" dirty="0"/>
              <a:t> BT, Neville RF, Lookstein RA, Zeller T, Miller LE, Jaff MR. Determinants of Long-Term Outcomes and Costs in the Management of Critical Limb Ischemia: A Population-Based Cohort Study. J Am Heart Assoc. 2018 Aug 21;7(16):e009724. </a:t>
            </a:r>
            <a:r>
              <a:rPr lang="en-US" dirty="0" err="1"/>
              <a:t>doi</a:t>
            </a:r>
            <a:r>
              <a:rPr lang="en-US" dirty="0"/>
              <a:t>: 10.1161/JAHA.118.009724. PubMed PMID: 30369325; PubMed Central PMCID: PMC6201392. </a:t>
            </a:r>
          </a:p>
          <a:p>
            <a:endParaRPr lang="en-US" sz="1200" b="0" i="0" u="none" strike="noStrike" kern="1200" baseline="0" dirty="0">
              <a:solidFill>
                <a:schemeClr val="tx1"/>
              </a:solidFill>
              <a:ea typeface="+mn-ea"/>
              <a:cs typeface="Arial" charset="0"/>
            </a:endParaRPr>
          </a:p>
          <a:p>
            <a:r>
              <a:rPr lang="en-US" sz="1200" b="0" i="0" u="none" strike="noStrike" kern="1200" baseline="0" dirty="0">
                <a:solidFill>
                  <a:schemeClr val="tx1"/>
                </a:solidFill>
                <a:ea typeface="+mn-ea"/>
                <a:cs typeface="Arial" charset="0"/>
              </a:rPr>
              <a:t>Figure 1. Patient survival over 4 years following diagnosis of critical limb ischemia by clinical presentation in entire sample. *P&lt;0.001 vs ulcer; †P&lt;0.001 vs gangrene; ‡P&lt;0.001 vs rest pain.</a:t>
            </a:r>
          </a:p>
          <a:p>
            <a:endParaRPr lang="en-US" sz="1200" b="0" i="0" u="none" strike="noStrike" kern="1200" baseline="0" dirty="0">
              <a:solidFill>
                <a:schemeClr val="tx1"/>
              </a:solidFill>
              <a:ea typeface="+mn-ea"/>
              <a:cs typeface="Arial" charset="0"/>
            </a:endParaRPr>
          </a:p>
          <a:p>
            <a:r>
              <a:rPr lang="en-US" sz="1200" b="0" i="0" u="none" strike="noStrike" kern="1200" baseline="0" dirty="0">
                <a:solidFill>
                  <a:schemeClr val="tx1"/>
                </a:solidFill>
                <a:ea typeface="+mn-ea"/>
                <a:cs typeface="Arial" charset="0"/>
              </a:rPr>
              <a:t>Figure 2. Freedom from major amputation over 4 years following diagnosis of critical limb ischemia by clinical presentation in entire sample. *P&lt;0.001 vs ulcer; †P&lt;0.001 vs gangrene; ‡P&lt;0.001 vs rest pain.</a:t>
            </a:r>
          </a:p>
          <a:p>
            <a:endParaRPr lang="en-US" sz="1200" b="0" i="0" u="none" strike="noStrike" kern="1200" baseline="0" dirty="0">
              <a:solidFill>
                <a:schemeClr val="tx1"/>
              </a:solidFill>
              <a:ea typeface="+mn-ea"/>
              <a:cs typeface="Arial" charset="0"/>
            </a:endParaRPr>
          </a:p>
        </p:txBody>
      </p:sp>
      <p:sp>
        <p:nvSpPr>
          <p:cNvPr id="4" name="Slide Number Placeholder 3"/>
          <p:cNvSpPr>
            <a:spLocks noGrp="1"/>
          </p:cNvSpPr>
          <p:nvPr>
            <p:ph type="sldNum" sz="quarter" idx="10"/>
          </p:nvPr>
        </p:nvSpPr>
        <p:spPr/>
        <p:txBody>
          <a:bodyPr/>
          <a:lstStyle/>
          <a:p>
            <a:pPr>
              <a:defRPr/>
            </a:pPr>
            <a:fld id="{5FB3DB60-AD8A-4308-B51B-05FD24D91A0E}" type="slidenum">
              <a:rPr lang="de-DE" smtClean="0"/>
              <a:pPr>
                <a:defRPr/>
              </a:pPr>
              <a:t>16</a:t>
            </a:fld>
            <a:endParaRPr lang="de-DE"/>
          </a:p>
        </p:txBody>
      </p:sp>
    </p:spTree>
    <p:extLst>
      <p:ext uri="{BB962C8B-B14F-4D97-AF65-F5344CB8AC3E}">
        <p14:creationId xmlns:p14="http://schemas.microsoft.com/office/powerpoint/2010/main" val="100426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69C27-CF08-0FA2-EA4A-B7C14307C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74E52-1389-EDF0-7348-DBC84288A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34155-4993-9309-7E46-552220DB2743}"/>
              </a:ext>
            </a:extLst>
          </p:cNvPr>
          <p:cNvSpPr>
            <a:spLocks noGrp="1"/>
          </p:cNvSpPr>
          <p:nvPr>
            <p:ph type="body" idx="1"/>
          </p:nvPr>
        </p:nvSpPr>
        <p:spPr/>
        <p:txBody>
          <a:bodyPr/>
          <a:lstStyle/>
          <a:p>
            <a:r>
              <a:rPr lang="en-US" b="0" i="0" dirty="0">
                <a:solidFill>
                  <a:srgbClr val="292827"/>
                </a:solidFill>
                <a:effectLst/>
                <a:latin typeface="Helvetica" panose="020B0604020202020204" pitchFamily="34" charset="0"/>
              </a:rPr>
              <a:t>A recent budget impact analysis quantified healthcare costs associated with major amputations and demonstrated procedure costs were the main cost driver. They showed potential for substantial savings in a scenario where amputations were avoided. </a:t>
            </a:r>
          </a:p>
          <a:p>
            <a:endParaRPr lang="en-US" b="0" i="0" dirty="0">
              <a:solidFill>
                <a:srgbClr val="292827"/>
              </a:solidFill>
              <a:effectLst/>
              <a:latin typeface="Helvetica" panose="020B0604020202020204" pitchFamily="34" charset="0"/>
            </a:endParaRPr>
          </a:p>
          <a:p>
            <a:endParaRPr lang="en-US" b="0" i="0" dirty="0">
              <a:solidFill>
                <a:srgbClr val="292827"/>
              </a:solidFill>
              <a:effectLst/>
              <a:latin typeface="Helvetica" panose="020B0604020202020204" pitchFamily="34" charset="0"/>
            </a:endParaRPr>
          </a:p>
          <a:p>
            <a:r>
              <a:rPr lang="en-US" b="0" i="0" dirty="0">
                <a:solidFill>
                  <a:srgbClr val="292827"/>
                </a:solidFill>
                <a:effectLst/>
                <a:latin typeface="Helvetica" panose="020B0604020202020204" pitchFamily="34" charset="0"/>
              </a:rPr>
              <a:t>Notes</a:t>
            </a:r>
          </a:p>
          <a:p>
            <a:r>
              <a:rPr lang="en-US" dirty="0"/>
              <a:t>In the analysis by </a:t>
            </a:r>
            <a:r>
              <a:rPr lang="en-US" dirty="0" err="1"/>
              <a:t>Saratzis</a:t>
            </a:r>
            <a:r>
              <a:rPr lang="en-US" dirty="0"/>
              <a:t> et al, the modelled scenario shifted national rates of major amputation from 10% to 3% in favor of angioplasty, open bypass, or arterial endarterectomy. Hypothetical scenario: Use lowest amputation rate with the difference re-distributed across other limb-salvaging revascularization types, weighted proportionately.</a:t>
            </a:r>
          </a:p>
          <a:p>
            <a:r>
              <a:rPr lang="en-US" dirty="0"/>
              <a:t>Savings for index procedures, community care and major CV events offset increased costs for use of primary care, outpatient appointments and subsequent surgery, for substantial overall savings. Compared with the procedure savings, differences in costs associated with other care pathway elements were relatively small.</a:t>
            </a:r>
          </a:p>
          <a:p>
            <a:endParaRPr lang="en-US" b="0" i="0" dirty="0">
              <a:solidFill>
                <a:srgbClr val="292827"/>
              </a:solidFill>
              <a:effectLst/>
              <a:latin typeface="Helvetica" panose="020B0604020202020204" pitchFamily="34" charset="0"/>
            </a:endParaRPr>
          </a:p>
          <a:p>
            <a:r>
              <a:rPr lang="en-US" b="0" i="0" dirty="0">
                <a:solidFill>
                  <a:srgbClr val="212121"/>
                </a:solidFill>
                <a:effectLst/>
                <a:latin typeface="BlinkMacSystemFont"/>
              </a:rPr>
              <a:t>Reference</a:t>
            </a:r>
          </a:p>
          <a:p>
            <a:r>
              <a:rPr lang="en-US" b="0" i="0" dirty="0" err="1">
                <a:solidFill>
                  <a:srgbClr val="212121"/>
                </a:solidFill>
                <a:effectLst/>
                <a:latin typeface="BlinkMacSystemFont"/>
              </a:rPr>
              <a:t>Saratzis</a:t>
            </a:r>
            <a:r>
              <a:rPr lang="en-US" b="0" i="0" dirty="0">
                <a:solidFill>
                  <a:srgbClr val="212121"/>
                </a:solidFill>
                <a:effectLst/>
                <a:latin typeface="BlinkMacSystemFont"/>
              </a:rPr>
              <a:t> A, Zayed H, </a:t>
            </a:r>
            <a:r>
              <a:rPr lang="en-US" b="0" i="0" dirty="0" err="1">
                <a:solidFill>
                  <a:srgbClr val="212121"/>
                </a:solidFill>
                <a:effectLst/>
                <a:latin typeface="BlinkMacSystemFont"/>
              </a:rPr>
              <a:t>Buylova</a:t>
            </a:r>
            <a:r>
              <a:rPr lang="en-US" b="0" i="0" dirty="0">
                <a:solidFill>
                  <a:srgbClr val="212121"/>
                </a:solidFill>
                <a:effectLst/>
                <a:latin typeface="BlinkMacSystemFont"/>
              </a:rPr>
              <a:t> A, Rawlinson W, </a:t>
            </a:r>
            <a:r>
              <a:rPr lang="en-US" b="0" i="0" dirty="0" err="1">
                <a:solidFill>
                  <a:srgbClr val="212121"/>
                </a:solidFill>
                <a:effectLst/>
                <a:latin typeface="BlinkMacSystemFont"/>
              </a:rPr>
              <a:t>Veliu</a:t>
            </a:r>
            <a:r>
              <a:rPr lang="en-US" b="0" i="0" dirty="0">
                <a:solidFill>
                  <a:srgbClr val="212121"/>
                </a:solidFill>
                <a:effectLst/>
                <a:latin typeface="BlinkMacSystemFont"/>
              </a:rPr>
              <a:t> G, Siebert M. Economic impact of limb-salvage strategies in chronic limb-threatening </a:t>
            </a:r>
            <a:r>
              <a:rPr lang="en-US" b="0" i="0" dirty="0" err="1">
                <a:solidFill>
                  <a:srgbClr val="212121"/>
                </a:solidFill>
                <a:effectLst/>
                <a:latin typeface="BlinkMacSystemFont"/>
              </a:rPr>
              <a:t>ischaemia</a:t>
            </a:r>
            <a:r>
              <a:rPr lang="en-US" b="0" i="0" dirty="0">
                <a:solidFill>
                  <a:srgbClr val="212121"/>
                </a:solidFill>
                <a:effectLst/>
                <a:latin typeface="BlinkMacSystemFont"/>
              </a:rPr>
              <a:t>: modelling and budget impact study based on national registry data. </a:t>
            </a:r>
            <a:r>
              <a:rPr lang="en-US" b="0" i="1" dirty="0">
                <a:solidFill>
                  <a:srgbClr val="212121"/>
                </a:solidFill>
                <a:effectLst/>
                <a:latin typeface="BlinkMacSystemFont"/>
              </a:rPr>
              <a:t>BJS Open</a:t>
            </a:r>
            <a:r>
              <a:rPr lang="en-US" b="0" i="0" dirty="0">
                <a:solidFill>
                  <a:srgbClr val="212121"/>
                </a:solidFill>
                <a:effectLst/>
                <a:latin typeface="BlinkMacSystemFont"/>
              </a:rPr>
              <a:t>. 2024;8(5):zrae099. doi:10.1093/</a:t>
            </a:r>
            <a:r>
              <a:rPr lang="en-US" b="0" i="0" dirty="0" err="1">
                <a:solidFill>
                  <a:srgbClr val="212121"/>
                </a:solidFill>
                <a:effectLst/>
                <a:latin typeface="BlinkMacSystemFont"/>
              </a:rPr>
              <a:t>bjsopen</a:t>
            </a:r>
            <a:r>
              <a:rPr lang="en-US" b="0" i="0" dirty="0">
                <a:solidFill>
                  <a:srgbClr val="212121"/>
                </a:solidFill>
                <a:effectLst/>
                <a:latin typeface="BlinkMacSystemFont"/>
              </a:rPr>
              <a:t>/zrae099</a:t>
            </a:r>
          </a:p>
          <a:p>
            <a:r>
              <a:rPr lang="en-US" dirty="0"/>
              <a:t>https://pubmed.ncbi.nlm.nih.gov/39291605/</a:t>
            </a:r>
          </a:p>
        </p:txBody>
      </p:sp>
      <p:sp>
        <p:nvSpPr>
          <p:cNvPr id="4" name="Slide Number Placeholder 3">
            <a:extLst>
              <a:ext uri="{FF2B5EF4-FFF2-40B4-BE49-F238E27FC236}">
                <a16:creationId xmlns:a16="http://schemas.microsoft.com/office/drawing/2014/main" id="{2DC04F92-8338-02C3-5597-02B06749AD02}"/>
              </a:ext>
            </a:extLst>
          </p:cNvPr>
          <p:cNvSpPr>
            <a:spLocks noGrp="1"/>
          </p:cNvSpPr>
          <p:nvPr>
            <p:ph type="sldNum" sz="quarter" idx="5"/>
          </p:nvPr>
        </p:nvSpPr>
        <p:spPr/>
        <p:txBody>
          <a:bodyPr/>
          <a:lstStyle/>
          <a:p>
            <a:fld id="{8EC3352E-2848-4EF4-94E3-B8EF4289B25E}" type="slidenum">
              <a:rPr lang="en-US" smtClean="0"/>
              <a:t>17</a:t>
            </a:fld>
            <a:endParaRPr lang="en-US"/>
          </a:p>
        </p:txBody>
      </p:sp>
    </p:spTree>
    <p:extLst>
      <p:ext uri="{BB962C8B-B14F-4D97-AF65-F5344CB8AC3E}">
        <p14:creationId xmlns:p14="http://schemas.microsoft.com/office/powerpoint/2010/main" val="401883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While CLI-related admissions have remained stable, there is a significant reduction in the percentage of patients undergoing surgical intervention and an increasing percentage of endovascular revascularization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Parallel to this, there has been a reduction in the incidence of both in-hospital mortality and major amputation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https://pubmed.ncbi.nlm.nih.gov/27012780/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Agarwal S, Sud K, </a:t>
            </a:r>
            <a:r>
              <a:rPr lang="en-US" dirty="0" err="1"/>
              <a:t>Shishehbor</a:t>
            </a:r>
            <a:r>
              <a:rPr lang="en-US" dirty="0"/>
              <a:t> MH. Nationwide Trends of Hospital Admission and  Outcomes Among Critical Limb Ischemia Patients: From 2003-2011. J Am Coll </a:t>
            </a:r>
            <a:r>
              <a:rPr lang="en-US" dirty="0" err="1"/>
              <a:t>Cardiol</a:t>
            </a:r>
            <a:r>
              <a:rPr lang="en-US" dirty="0"/>
              <a:t>. 2016 Apr 26;67(16):1901-13. </a:t>
            </a:r>
            <a:r>
              <a:rPr lang="en-US" dirty="0" err="1"/>
              <a:t>doi</a:t>
            </a:r>
            <a:r>
              <a:rPr lang="en-US" dirty="0"/>
              <a:t>: 0.1016/j.jacc.2016.02.040. PubMed PMID: 27012780.</a:t>
            </a:r>
          </a:p>
          <a:p>
            <a:endParaRPr lang="en-US" dirty="0"/>
          </a:p>
        </p:txBody>
      </p:sp>
      <p:sp>
        <p:nvSpPr>
          <p:cNvPr id="4" name="Slide Number Placeholder 3"/>
          <p:cNvSpPr>
            <a:spLocks noGrp="1"/>
          </p:cNvSpPr>
          <p:nvPr>
            <p:ph type="sldNum" sz="quarter" idx="10"/>
          </p:nvPr>
        </p:nvSpPr>
        <p:spPr/>
        <p:txBody>
          <a:bodyPr/>
          <a:lstStyle/>
          <a:p>
            <a:pPr>
              <a:defRPr/>
            </a:pPr>
            <a:fld id="{5FB3DB60-AD8A-4308-B51B-05FD24D91A0E}" type="slidenum">
              <a:rPr lang="de-DE" smtClean="0"/>
              <a:pPr>
                <a:defRPr/>
              </a:pPr>
              <a:t>20</a:t>
            </a:fld>
            <a:endParaRPr lang="de-DE"/>
          </a:p>
        </p:txBody>
      </p:sp>
    </p:spTree>
    <p:extLst>
      <p:ext uri="{BB962C8B-B14F-4D97-AF65-F5344CB8AC3E}">
        <p14:creationId xmlns:p14="http://schemas.microsoft.com/office/powerpoint/2010/main" val="282999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A4F8-E01F-4863-99BD-4C362784C44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7D21A9A-BEAC-4CAB-B078-EED7355E641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D7270A-D83B-48A8-B068-A3B191101D24}"/>
              </a:ext>
            </a:extLst>
          </p:cNvPr>
          <p:cNvSpPr>
            <a:spLocks noGrp="1"/>
          </p:cNvSpPr>
          <p:nvPr>
            <p:ph type="dt" sz="half" idx="10"/>
          </p:nvPr>
        </p:nvSpPr>
        <p:spPr/>
        <p:txBody>
          <a:bodyPr/>
          <a:lstStyle/>
          <a:p>
            <a:fld id="{83284890-85D2-4D7B-8EF5-15A9C1DB8F42}" type="datetimeFigureOut">
              <a:rPr lang="en-US" smtClean="0"/>
              <a:t>3/28/2025</a:t>
            </a:fld>
            <a:endParaRPr lang="en-US" dirty="0"/>
          </a:p>
        </p:txBody>
      </p:sp>
      <p:sp>
        <p:nvSpPr>
          <p:cNvPr id="5" name="Footer Placeholder 4">
            <a:extLst>
              <a:ext uri="{FF2B5EF4-FFF2-40B4-BE49-F238E27FC236}">
                <a16:creationId xmlns:a16="http://schemas.microsoft.com/office/drawing/2014/main" id="{9890D57A-317F-42AD-B4D2-17F806036C4B}"/>
              </a:ext>
            </a:extLst>
          </p:cNvPr>
          <p:cNvSpPr>
            <a:spLocks noGrp="1"/>
          </p:cNvSpPr>
          <p:nvPr>
            <p:ph type="ftr" sz="quarter" idx="11"/>
          </p:nvPr>
        </p:nvSpPr>
        <p:spPr/>
        <p:txBody>
          <a:bodyPr/>
          <a:lstStyle/>
          <a:p>
            <a:r>
              <a:rPr lang="en-US"/>
              <a:t>Division/Department</a:t>
            </a:r>
            <a:endParaRPr lang="en-US" dirty="0"/>
          </a:p>
        </p:txBody>
      </p:sp>
      <p:sp>
        <p:nvSpPr>
          <p:cNvPr id="6" name="Slide Number Placeholder 5">
            <a:extLst>
              <a:ext uri="{FF2B5EF4-FFF2-40B4-BE49-F238E27FC236}">
                <a16:creationId xmlns:a16="http://schemas.microsoft.com/office/drawing/2014/main" id="{0BAB2774-7DA2-427D-895E-E2DF3893DFA7}"/>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40522449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0A4B-5A1D-413F-A60B-840A1BA8CD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BE4DBD-02C9-4BFF-ACB6-6CA43DD1C5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EEC3B-9A0C-408A-8452-831B3724154A}"/>
              </a:ext>
            </a:extLst>
          </p:cNvPr>
          <p:cNvSpPr>
            <a:spLocks noGrp="1"/>
          </p:cNvSpPr>
          <p:nvPr>
            <p:ph type="dt" sz="half" idx="10"/>
          </p:nvPr>
        </p:nvSpPr>
        <p:spPr/>
        <p:txBody>
          <a:bodyPr/>
          <a:lstStyle/>
          <a:p>
            <a:fld id="{87157CC2-0FC8-4686-B024-99790E0F5162}" type="datetimeFigureOut">
              <a:rPr lang="en-US" smtClean="0"/>
              <a:t>3/28/2025</a:t>
            </a:fld>
            <a:endParaRPr lang="en-US" dirty="0"/>
          </a:p>
        </p:txBody>
      </p:sp>
      <p:sp>
        <p:nvSpPr>
          <p:cNvPr id="5" name="Footer Placeholder 4">
            <a:extLst>
              <a:ext uri="{FF2B5EF4-FFF2-40B4-BE49-F238E27FC236}">
                <a16:creationId xmlns:a16="http://schemas.microsoft.com/office/drawing/2014/main" id="{4908606E-369A-4A94-A2F7-8A8E24DABE01}"/>
              </a:ext>
            </a:extLst>
          </p:cNvPr>
          <p:cNvSpPr>
            <a:spLocks noGrp="1"/>
          </p:cNvSpPr>
          <p:nvPr>
            <p:ph type="ftr" sz="quarter" idx="11"/>
          </p:nvPr>
        </p:nvSpPr>
        <p:spPr/>
        <p:txBody>
          <a:bodyPr/>
          <a:lstStyle/>
          <a:p>
            <a:r>
              <a:rPr lang="en-US"/>
              <a:t>Division/Department</a:t>
            </a:r>
            <a:endParaRPr lang="en-US" dirty="0"/>
          </a:p>
        </p:txBody>
      </p:sp>
      <p:sp>
        <p:nvSpPr>
          <p:cNvPr id="6" name="Slide Number Placeholder 5">
            <a:extLst>
              <a:ext uri="{FF2B5EF4-FFF2-40B4-BE49-F238E27FC236}">
                <a16:creationId xmlns:a16="http://schemas.microsoft.com/office/drawing/2014/main" id="{22B0DC7B-1030-4558-8CE6-1B669D857ACF}"/>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69750369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F93533-D8F4-4D11-AF9B-B23338689B2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F14A4-65BE-4B28-B0B4-3339C51DD01A}"/>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81412-DE55-4FB3-99E3-2404AFA33EE9}"/>
              </a:ext>
            </a:extLst>
          </p:cNvPr>
          <p:cNvSpPr>
            <a:spLocks noGrp="1"/>
          </p:cNvSpPr>
          <p:nvPr>
            <p:ph type="dt" sz="half" idx="10"/>
          </p:nvPr>
        </p:nvSpPr>
        <p:spPr/>
        <p:txBody>
          <a:bodyPr/>
          <a:lstStyle/>
          <a:p>
            <a:fld id="{F6764DA5-CD3D-4590-A511-FCD3BC7A793E}" type="datetimeFigureOut">
              <a:rPr lang="en-US" smtClean="0"/>
              <a:t>3/28/2025</a:t>
            </a:fld>
            <a:endParaRPr lang="en-US" dirty="0"/>
          </a:p>
        </p:txBody>
      </p:sp>
      <p:sp>
        <p:nvSpPr>
          <p:cNvPr id="5" name="Footer Placeholder 4">
            <a:extLst>
              <a:ext uri="{FF2B5EF4-FFF2-40B4-BE49-F238E27FC236}">
                <a16:creationId xmlns:a16="http://schemas.microsoft.com/office/drawing/2014/main" id="{880F758C-1815-4FB6-8C20-E77E0F17DB71}"/>
              </a:ext>
            </a:extLst>
          </p:cNvPr>
          <p:cNvSpPr>
            <a:spLocks noGrp="1"/>
          </p:cNvSpPr>
          <p:nvPr>
            <p:ph type="ftr" sz="quarter" idx="11"/>
          </p:nvPr>
        </p:nvSpPr>
        <p:spPr/>
        <p:txBody>
          <a:bodyPr/>
          <a:lstStyle/>
          <a:p>
            <a:r>
              <a:rPr lang="en-US"/>
              <a:t>Division/Department</a:t>
            </a:r>
            <a:endParaRPr lang="en-US" dirty="0"/>
          </a:p>
        </p:txBody>
      </p:sp>
      <p:sp>
        <p:nvSpPr>
          <p:cNvPr id="6" name="Slide Number Placeholder 5">
            <a:extLst>
              <a:ext uri="{FF2B5EF4-FFF2-40B4-BE49-F238E27FC236}">
                <a16:creationId xmlns:a16="http://schemas.microsoft.com/office/drawing/2014/main" id="{ACCF8F1C-7388-45D6-8588-E27C92CAA2ED}"/>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34463721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0896" y="1085262"/>
            <a:ext cx="7740904" cy="1846681"/>
          </a:xfrm>
        </p:spPr>
        <p:txBody>
          <a:bodyPr anchor="ctr" anchorCtr="0"/>
          <a:lstStyle>
            <a:lvl1pPr algn="l">
              <a:lnSpc>
                <a:spcPct val="83000"/>
              </a:lnSpc>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2072" y="2935224"/>
            <a:ext cx="4248150" cy="630936"/>
          </a:xfrm>
        </p:spPr>
        <p:txBody>
          <a:bodyPr anchor="b" anchorCtr="0">
            <a:noAutofit/>
          </a:bodyPr>
          <a:lstStyle>
            <a:lvl1pPr marL="0" indent="0" algn="l">
              <a:lnSpc>
                <a:spcPct val="105000"/>
              </a:lnSpc>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0" y="3891868"/>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D23DC7BA-05DD-C896-5262-37703314653E}"/>
              </a:ext>
            </a:extLst>
          </p:cNvPr>
          <p:cNvGrpSpPr>
            <a:grpSpLocks noChangeAspect="1"/>
          </p:cNvGrpSpPr>
          <p:nvPr userDrawn="1"/>
        </p:nvGrpSpPr>
        <p:grpSpPr>
          <a:xfrm>
            <a:off x="246926" y="259491"/>
            <a:ext cx="1560876" cy="677363"/>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4">
            <a:extLst>
              <a:ext uri="{FF2B5EF4-FFF2-40B4-BE49-F238E27FC236}">
                <a16:creationId xmlns:a16="http://schemas.microsoft.com/office/drawing/2014/main" id="{DC42F142-1CC9-4A6C-6B3D-902A8C626AB8}"/>
              </a:ext>
            </a:extLst>
          </p:cNvPr>
          <p:cNvSpPr>
            <a:spLocks noGrp="1"/>
          </p:cNvSpPr>
          <p:nvPr>
            <p:ph type="ftr" sz="quarter" idx="3"/>
          </p:nvPr>
        </p:nvSpPr>
        <p:spPr>
          <a:xfrm>
            <a:off x="6988623" y="453251"/>
            <a:ext cx="1828800" cy="219456"/>
          </a:xfrm>
          <a:prstGeom prst="roundRect">
            <a:avLst>
              <a:gd name="adj" fmla="val 50000"/>
            </a:avLst>
          </a:prstGeom>
          <a:ln w="19050">
            <a:solidFill>
              <a:schemeClr val="bg1"/>
            </a:solidFill>
          </a:ln>
        </p:spPr>
        <p:txBody>
          <a:bodyPr vert="horz" lIns="182880" tIns="45720" rIns="91440" bIns="45720" rtlCol="0" anchor="ctr"/>
          <a:lstStyle>
            <a:lvl1pPr algn="l">
              <a:defRPr sz="1100" b="1">
                <a:solidFill>
                  <a:schemeClr val="bg1"/>
                </a:solidFill>
              </a:defRPr>
            </a:lvl1pPr>
          </a:lstStyle>
          <a:p>
            <a:r>
              <a:rPr lang="en-US" dirty="0"/>
              <a:t>Division/Department</a:t>
            </a:r>
          </a:p>
        </p:txBody>
      </p:sp>
    </p:spTree>
    <p:extLst>
      <p:ext uri="{BB962C8B-B14F-4D97-AF65-F5344CB8AC3E}">
        <p14:creationId xmlns:p14="http://schemas.microsoft.com/office/powerpoint/2010/main" val="408072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and Image Wid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3771900"/>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F58ED2F-69A3-D0D3-F802-8E1908A7B30E}"/>
              </a:ext>
            </a:extLst>
          </p:cNvPr>
          <p:cNvSpPr>
            <a:spLocks noGrp="1"/>
          </p:cNvSpPr>
          <p:nvPr>
            <p:ph type="ftr" sz="quarter" idx="3"/>
          </p:nvPr>
        </p:nvSpPr>
        <p:spPr>
          <a:xfrm>
            <a:off x="7562088" y="4665770"/>
            <a:ext cx="822960"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Division/Department</a:t>
            </a:r>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325438" y="1554481"/>
            <a:ext cx="7446962" cy="2057778"/>
          </a:xfrm>
        </p:spPr>
        <p:txBody>
          <a:bodyPr/>
          <a:lstStyle>
            <a:lvl1pPr>
              <a:defRPr>
                <a:solidFill>
                  <a:schemeClr val="accent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8C2A6C39-0E90-ECE4-CE36-7CE6F22F5596}"/>
              </a:ext>
            </a:extLst>
          </p:cNvPr>
          <p:cNvGrpSpPr>
            <a:grpSpLocks noChangeAspect="1"/>
          </p:cNvGrpSpPr>
          <p:nvPr userDrawn="1"/>
        </p:nvGrpSpPr>
        <p:grpSpPr>
          <a:xfrm>
            <a:off x="274396" y="4552949"/>
            <a:ext cx="823087" cy="357189"/>
            <a:chOff x="2138363" y="5326063"/>
            <a:chExt cx="1935162" cy="839788"/>
          </a:xfrm>
          <a:solidFill>
            <a:schemeClr val="bg1"/>
          </a:solidFill>
        </p:grpSpPr>
        <p:sp>
          <p:nvSpPr>
            <p:cNvPr id="9" name="Freeform 5">
              <a:extLst>
                <a:ext uri="{FF2B5EF4-FFF2-40B4-BE49-F238E27FC236}">
                  <a16:creationId xmlns:a16="http://schemas.microsoft.com/office/drawing/2014/main" id="{4CA4B7A8-5B47-EBC9-33EA-9D59FA82440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1520C384-009E-5C7B-DE21-55CA9029A0EA}"/>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66E30F42-E4DE-6773-5F84-D320CB3C93A6}"/>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04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7565" y="1223790"/>
            <a:ext cx="4248150" cy="1846681"/>
          </a:xfrm>
        </p:spPr>
        <p:txBody>
          <a:bodyPr anchor="ctr" anchorCtr="0"/>
          <a:lstStyle>
            <a:lvl1pPr algn="l">
              <a:lnSpc>
                <a:spcPct val="83000"/>
              </a:lnSpc>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2072" y="3319544"/>
            <a:ext cx="4248150" cy="898923"/>
          </a:xfrm>
        </p:spPr>
        <p:txBody>
          <a:bodyPr>
            <a:noAutofit/>
          </a:bodyPr>
          <a:lstStyle>
            <a:lvl1pPr marL="0" indent="0" algn="l">
              <a:lnSpc>
                <a:spcPct val="105000"/>
              </a:lnSpc>
              <a:buNone/>
              <a:defRPr sz="13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grpSp>
        <p:nvGrpSpPr>
          <p:cNvPr id="5" name="Group 4">
            <a:extLst>
              <a:ext uri="{FF2B5EF4-FFF2-40B4-BE49-F238E27FC236}">
                <a16:creationId xmlns:a16="http://schemas.microsoft.com/office/drawing/2014/main" id="{A82DC41E-6230-78AA-F7B0-7A108A3D453C}"/>
              </a:ext>
            </a:extLst>
          </p:cNvPr>
          <p:cNvGrpSpPr>
            <a:grpSpLocks noChangeAspect="1"/>
          </p:cNvGrpSpPr>
          <p:nvPr userDrawn="1"/>
        </p:nvGrpSpPr>
        <p:grpSpPr>
          <a:xfrm>
            <a:off x="246926" y="259491"/>
            <a:ext cx="1560876" cy="677363"/>
            <a:chOff x="2138363" y="5326063"/>
            <a:chExt cx="1935162" cy="839788"/>
          </a:xfrm>
          <a:solidFill>
            <a:schemeClr val="bg1"/>
          </a:solidFill>
        </p:grpSpPr>
        <p:sp>
          <p:nvSpPr>
            <p:cNvPr id="6" name="Freeform 5">
              <a:extLst>
                <a:ext uri="{FF2B5EF4-FFF2-40B4-BE49-F238E27FC236}">
                  <a16:creationId xmlns:a16="http://schemas.microsoft.com/office/drawing/2014/main" id="{6ADCF475-B260-8B0C-F0D4-2EBE69AAE8EF}"/>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057DEF13-CFCD-1AFA-DA52-4EF7484DA2B7}"/>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EADC4D4A-70A9-D4E5-C340-9DBD4D96AFD3}"/>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4">
            <a:extLst>
              <a:ext uri="{FF2B5EF4-FFF2-40B4-BE49-F238E27FC236}">
                <a16:creationId xmlns:a16="http://schemas.microsoft.com/office/drawing/2014/main" id="{38174009-F1AD-524C-D80E-4CAB996A7C10}"/>
              </a:ext>
            </a:extLst>
          </p:cNvPr>
          <p:cNvSpPr>
            <a:spLocks noGrp="1"/>
          </p:cNvSpPr>
          <p:nvPr>
            <p:ph type="ftr" sz="quarter" idx="3"/>
          </p:nvPr>
        </p:nvSpPr>
        <p:spPr>
          <a:xfrm>
            <a:off x="347663" y="4663440"/>
            <a:ext cx="1828800" cy="219456"/>
          </a:xfrm>
          <a:prstGeom prst="roundRect">
            <a:avLst>
              <a:gd name="adj" fmla="val 50000"/>
            </a:avLst>
          </a:prstGeom>
          <a:ln w="19050">
            <a:solidFill>
              <a:schemeClr val="bg1"/>
            </a:solidFill>
          </a:ln>
        </p:spPr>
        <p:txBody>
          <a:bodyPr vert="horz" lIns="182880" tIns="45720" rIns="91440" bIns="45720" rtlCol="0" anchor="ctr"/>
          <a:lstStyle>
            <a:lvl1pPr algn="l">
              <a:defRPr sz="1100" b="1">
                <a:solidFill>
                  <a:schemeClr val="bg1"/>
                </a:solidFill>
              </a:defRPr>
            </a:lvl1pPr>
          </a:lstStyle>
          <a:p>
            <a:r>
              <a:rPr lang="en-US" dirty="0"/>
              <a:t>Division/Department</a:t>
            </a:r>
          </a:p>
        </p:txBody>
      </p:sp>
    </p:spTree>
    <p:extLst>
      <p:ext uri="{BB962C8B-B14F-4D97-AF65-F5344CB8AC3E}">
        <p14:creationId xmlns:p14="http://schemas.microsoft.com/office/powerpoint/2010/main" val="68088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325438" y="1554480"/>
            <a:ext cx="7446962" cy="2651760"/>
          </a:xfrm>
        </p:spPr>
        <p:txBody>
          <a:bodyPr/>
          <a:lstStyle>
            <a:lvl1pPr>
              <a:defRPr>
                <a:solidFill>
                  <a:schemeClr val="accent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C82DA2B3-B5AF-632C-5F39-B4DB388C1C05}"/>
              </a:ext>
            </a:extLst>
          </p:cNvPr>
          <p:cNvSpPr>
            <a:spLocks noGrp="1"/>
          </p:cNvSpPr>
          <p:nvPr>
            <p:ph type="ftr" sz="quarter" idx="3"/>
          </p:nvPr>
        </p:nvSpPr>
        <p:spPr>
          <a:xfrm>
            <a:off x="7562088" y="4665770"/>
            <a:ext cx="822960" cy="95050"/>
          </a:xfrm>
          <a:prstGeom prst="roundRect">
            <a:avLst>
              <a:gd name="adj" fmla="val 50000"/>
            </a:avLst>
          </a:prstGeom>
          <a:ln>
            <a:solidFill>
              <a:schemeClr val="tx2"/>
            </a:solidFill>
          </a:ln>
        </p:spPr>
        <p:txBody>
          <a:bodyPr vert="horz" lIns="45720" tIns="45720" rIns="91440" bIns="45720" rtlCol="0" anchor="ctr"/>
          <a:lstStyle>
            <a:lvl1pPr algn="r">
              <a:defRPr sz="500" b="1">
                <a:solidFill>
                  <a:schemeClr val="tx2"/>
                </a:solidFill>
              </a:defRPr>
            </a:lvl1pPr>
          </a:lstStyle>
          <a:p>
            <a:r>
              <a:rPr lang="en-US" dirty="0"/>
              <a:t>Division/Department</a:t>
            </a:r>
          </a:p>
        </p:txBody>
      </p:sp>
    </p:spTree>
    <p:extLst>
      <p:ext uri="{BB962C8B-B14F-4D97-AF65-F5344CB8AC3E}">
        <p14:creationId xmlns:p14="http://schemas.microsoft.com/office/powerpoint/2010/main" val="178525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0896" y="1085262"/>
            <a:ext cx="5349240" cy="1846681"/>
          </a:xfrm>
        </p:spPr>
        <p:txBody>
          <a:bodyPr anchor="b" anchorCtr="0"/>
          <a:lstStyle>
            <a:lvl1pPr algn="l">
              <a:lnSpc>
                <a:spcPct val="83000"/>
              </a:lnSpc>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2072" y="3319544"/>
            <a:ext cx="4248150" cy="898923"/>
          </a:xfrm>
        </p:spPr>
        <p:txBody>
          <a:bodyPr>
            <a:noAutofit/>
          </a:bodyPr>
          <a:lstStyle>
            <a:lvl1pPr marL="0" indent="0" algn="l">
              <a:lnSpc>
                <a:spcPct val="105000"/>
              </a:lnSpc>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D5984376-7EF8-C4F2-8073-BB3214F92532}"/>
              </a:ext>
            </a:extLst>
          </p:cNvPr>
          <p:cNvSpPr>
            <a:spLocks noGrp="1"/>
          </p:cNvSpPr>
          <p:nvPr>
            <p:ph type="ftr" sz="quarter" idx="3"/>
          </p:nvPr>
        </p:nvSpPr>
        <p:spPr>
          <a:xfrm>
            <a:off x="347663" y="4663440"/>
            <a:ext cx="1828800" cy="219456"/>
          </a:xfrm>
          <a:prstGeom prst="roundRect">
            <a:avLst>
              <a:gd name="adj" fmla="val 50000"/>
            </a:avLst>
          </a:prstGeom>
          <a:ln w="19050">
            <a:solidFill>
              <a:schemeClr val="bg1"/>
            </a:solidFill>
          </a:ln>
        </p:spPr>
        <p:txBody>
          <a:bodyPr vert="horz" lIns="182880" tIns="45720" rIns="91440" bIns="45720" rtlCol="0" anchor="ctr"/>
          <a:lstStyle>
            <a:lvl1pPr algn="l">
              <a:defRPr sz="1100" b="1">
                <a:solidFill>
                  <a:schemeClr val="bg1"/>
                </a:solidFill>
              </a:defRPr>
            </a:lvl1pPr>
          </a:lstStyle>
          <a:p>
            <a:r>
              <a:rPr lang="en-US" dirty="0"/>
              <a:t>Division/Department</a:t>
            </a:r>
          </a:p>
        </p:txBody>
      </p:sp>
      <p:grpSp>
        <p:nvGrpSpPr>
          <p:cNvPr id="5" name="Group 4">
            <a:extLst>
              <a:ext uri="{FF2B5EF4-FFF2-40B4-BE49-F238E27FC236}">
                <a16:creationId xmlns:a16="http://schemas.microsoft.com/office/drawing/2014/main" id="{D23DC7BA-05DD-C896-5262-37703314653E}"/>
              </a:ext>
            </a:extLst>
          </p:cNvPr>
          <p:cNvGrpSpPr>
            <a:grpSpLocks noChangeAspect="1"/>
          </p:cNvGrpSpPr>
          <p:nvPr userDrawn="1"/>
        </p:nvGrpSpPr>
        <p:grpSpPr>
          <a:xfrm>
            <a:off x="246926" y="259491"/>
            <a:ext cx="1560876" cy="677363"/>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506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01184" y="64294"/>
            <a:ext cx="4242816" cy="5079205"/>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a:xfrm>
            <a:off x="326230" y="339586"/>
            <a:ext cx="4122825" cy="677108"/>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1572392"/>
            <a:ext cx="3977640" cy="2647182"/>
          </a:xfrm>
        </p:spPr>
        <p:txBody>
          <a:bodyPr/>
          <a:lstStyle>
            <a:lvl1pPr>
              <a:lnSpc>
                <a:spcPct val="115000"/>
              </a:lnSpc>
              <a:defRPr sz="1100">
                <a:solidFill>
                  <a:schemeClr val="accent1"/>
                </a:solidFill>
              </a:defRPr>
            </a:lvl1pPr>
            <a:lvl2pPr>
              <a:lnSpc>
                <a:spcPct val="112000"/>
              </a:lnSpc>
              <a:defRPr sz="105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F58ED2F-69A3-D0D3-F802-8E1908A7B30E}"/>
              </a:ext>
            </a:extLst>
          </p:cNvPr>
          <p:cNvSpPr>
            <a:spLocks noGrp="1"/>
          </p:cNvSpPr>
          <p:nvPr>
            <p:ph type="ftr" sz="quarter" idx="3"/>
          </p:nvPr>
        </p:nvSpPr>
        <p:spPr>
          <a:xfrm>
            <a:off x="7562088" y="4665770"/>
            <a:ext cx="822960"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Division/Department</a:t>
            </a:r>
          </a:p>
        </p:txBody>
      </p:sp>
    </p:spTree>
    <p:extLst>
      <p:ext uri="{BB962C8B-B14F-4D97-AF65-F5344CB8AC3E}">
        <p14:creationId xmlns:p14="http://schemas.microsoft.com/office/powerpoint/2010/main" val="523460971"/>
      </p:ext>
    </p:extLst>
  </p:cSld>
  <p:clrMapOvr>
    <a:masterClrMapping/>
  </p:clrMapOvr>
  <p:extLst>
    <p:ext uri="{DCECCB84-F9BA-43D5-87BE-67443E8EF086}">
      <p15:sldGuideLst xmlns:p15="http://schemas.microsoft.com/office/powerpoint/2012/main">
        <p15:guide id="1" pos="2712" userDrawn="1">
          <p15:clr>
            <a:srgbClr val="FBAE40"/>
          </p15:clr>
        </p15:guide>
        <p15:guide id="2" pos="30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2" name="Title 1"/>
          <p:cNvSpPr>
            <a:spLocks noGrp="1"/>
          </p:cNvSpPr>
          <p:nvPr>
            <p:ph type="title"/>
          </p:nvPr>
        </p:nvSpPr>
        <p:spPr>
          <a:xfrm>
            <a:off x="326231" y="339586"/>
            <a:ext cx="2409990" cy="677108"/>
          </a:xfrm>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1572392"/>
            <a:ext cx="2412371" cy="2647182"/>
          </a:xfrm>
        </p:spPr>
        <p:txBody>
          <a:bodyPr/>
          <a:lstStyle>
            <a:lvl1pPr>
              <a:lnSpc>
                <a:spcPct val="115000"/>
              </a:lnSpc>
              <a:defRPr sz="1100">
                <a:solidFill>
                  <a:schemeClr val="accent1"/>
                </a:solidFill>
              </a:defRPr>
            </a:lvl1pPr>
            <a:lvl2pPr>
              <a:lnSpc>
                <a:spcPct val="112000"/>
              </a:lnSpc>
              <a:defRPr sz="105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64295"/>
            <a:ext cx="6107634" cy="5079206"/>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97098B60-0C51-9EF5-A554-07CB38828B35}"/>
              </a:ext>
            </a:extLst>
          </p:cNvPr>
          <p:cNvSpPr>
            <a:spLocks noGrp="1"/>
          </p:cNvSpPr>
          <p:nvPr>
            <p:ph type="ftr" sz="quarter" idx="3"/>
          </p:nvPr>
        </p:nvSpPr>
        <p:spPr>
          <a:xfrm>
            <a:off x="7562088" y="4665770"/>
            <a:ext cx="822960"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Division/Department</a:t>
            </a:r>
          </a:p>
        </p:txBody>
      </p:sp>
    </p:spTree>
    <p:extLst>
      <p:ext uri="{BB962C8B-B14F-4D97-AF65-F5344CB8AC3E}">
        <p14:creationId xmlns:p14="http://schemas.microsoft.com/office/powerpoint/2010/main" val="2207131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23851" y="1285875"/>
            <a:ext cx="2633472"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3715519"/>
            <a:ext cx="2633472" cy="504057"/>
          </a:xfrm>
        </p:spPr>
        <p:txBody>
          <a:bodyPr/>
          <a:lstStyle>
            <a:lvl1pPr>
              <a:lnSpc>
                <a:spcPct val="115000"/>
              </a:lnSpc>
              <a:defRPr sz="900">
                <a:solidFill>
                  <a:schemeClr val="accent1"/>
                </a:solidFill>
              </a:defRPr>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3266314" y="1285875"/>
            <a:ext cx="2633472"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3266313" y="3715519"/>
            <a:ext cx="2633472" cy="504057"/>
          </a:xfrm>
        </p:spPr>
        <p:txBody>
          <a:bodyPr/>
          <a:lstStyle>
            <a:lvl1pPr>
              <a:lnSpc>
                <a:spcPct val="115000"/>
              </a:lnSpc>
              <a:defRPr sz="900">
                <a:solidFill>
                  <a:schemeClr val="accent1"/>
                </a:solidFill>
              </a:defRPr>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ED0B4290-54E2-3AC1-E4E5-72D1844E1B65}"/>
              </a:ext>
            </a:extLst>
          </p:cNvPr>
          <p:cNvSpPr>
            <a:spLocks noGrp="1"/>
          </p:cNvSpPr>
          <p:nvPr>
            <p:ph type="ftr" sz="quarter" idx="3"/>
          </p:nvPr>
        </p:nvSpPr>
        <p:spPr>
          <a:xfrm>
            <a:off x="7562088" y="4665770"/>
            <a:ext cx="822960" cy="95050"/>
          </a:xfrm>
          <a:prstGeom prst="roundRect">
            <a:avLst>
              <a:gd name="adj" fmla="val 50000"/>
            </a:avLst>
          </a:prstGeom>
          <a:ln>
            <a:solidFill>
              <a:schemeClr val="tx2"/>
            </a:solidFill>
          </a:ln>
        </p:spPr>
        <p:txBody>
          <a:bodyPr vert="horz" lIns="45720" tIns="45720" rIns="91440" bIns="45720" rtlCol="0" anchor="ctr"/>
          <a:lstStyle>
            <a:lvl1pPr algn="r">
              <a:defRPr sz="500" b="1">
                <a:solidFill>
                  <a:schemeClr val="tx2"/>
                </a:solidFill>
              </a:defRPr>
            </a:lvl1pPr>
          </a:lstStyle>
          <a:p>
            <a:r>
              <a:rPr lang="en-US" dirty="0"/>
              <a:t>Division/Department</a:t>
            </a:r>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6208776" y="1285875"/>
            <a:ext cx="2633472"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6208776" y="3715519"/>
            <a:ext cx="2633472" cy="504057"/>
          </a:xfrm>
        </p:spPr>
        <p:txBody>
          <a:bodyPr/>
          <a:lstStyle>
            <a:lvl1pPr>
              <a:lnSpc>
                <a:spcPct val="115000"/>
              </a:lnSpc>
              <a:defRPr sz="900">
                <a:solidFill>
                  <a:schemeClr val="accent1"/>
                </a:solidFill>
              </a:defRPr>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89771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4733-B935-4338-B06E-96A0B1D96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23D60-2C00-4CBF-9EE1-97A2314702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444DE-938F-4516-8F36-F58B9B574467}"/>
              </a:ext>
            </a:extLst>
          </p:cNvPr>
          <p:cNvSpPr>
            <a:spLocks noGrp="1"/>
          </p:cNvSpPr>
          <p:nvPr>
            <p:ph type="dt" sz="half" idx="10"/>
          </p:nvPr>
        </p:nvSpPr>
        <p:spPr/>
        <p:txBody>
          <a:bodyPr/>
          <a:lstStyle/>
          <a:p>
            <a:fld id="{82F5661D-6934-4B32-B92C-470368BF1EC6}" type="datetimeFigureOut">
              <a:rPr lang="en-US" smtClean="0"/>
              <a:t>3/28/2025</a:t>
            </a:fld>
            <a:endParaRPr lang="en-US" dirty="0"/>
          </a:p>
        </p:txBody>
      </p:sp>
      <p:sp>
        <p:nvSpPr>
          <p:cNvPr id="5" name="Footer Placeholder 4">
            <a:extLst>
              <a:ext uri="{FF2B5EF4-FFF2-40B4-BE49-F238E27FC236}">
                <a16:creationId xmlns:a16="http://schemas.microsoft.com/office/drawing/2014/main" id="{6D4F8E17-C476-4358-A542-47084E80FFF6}"/>
              </a:ext>
            </a:extLst>
          </p:cNvPr>
          <p:cNvSpPr>
            <a:spLocks noGrp="1"/>
          </p:cNvSpPr>
          <p:nvPr>
            <p:ph type="ftr" sz="quarter" idx="11"/>
          </p:nvPr>
        </p:nvSpPr>
        <p:spPr/>
        <p:txBody>
          <a:bodyPr/>
          <a:lstStyle/>
          <a:p>
            <a:r>
              <a:rPr lang="en-US"/>
              <a:t>Division/Department</a:t>
            </a:r>
            <a:endParaRPr lang="en-US" dirty="0"/>
          </a:p>
        </p:txBody>
      </p:sp>
      <p:sp>
        <p:nvSpPr>
          <p:cNvPr id="6" name="Slide Number Placeholder 5">
            <a:extLst>
              <a:ext uri="{FF2B5EF4-FFF2-40B4-BE49-F238E27FC236}">
                <a16:creationId xmlns:a16="http://schemas.microsoft.com/office/drawing/2014/main" id="{52D3BA6F-0BC2-41E6-967A-BA139FA15463}"/>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83570729"/>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23851"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50"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2527738"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4731625"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6935513"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2527738"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4731625"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6935512"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Edit Master text styles</a:t>
            </a:r>
          </a:p>
          <a:p>
            <a:pPr lvl="1"/>
            <a:r>
              <a:rPr lang="en-US"/>
              <a:t>Second level</a:t>
            </a:r>
          </a:p>
        </p:txBody>
      </p:sp>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2DD5B95F-0E0C-BCE6-99F9-EEAB9BEFD687}"/>
              </a:ext>
            </a:extLst>
          </p:cNvPr>
          <p:cNvSpPr>
            <a:spLocks noGrp="1"/>
          </p:cNvSpPr>
          <p:nvPr>
            <p:ph type="ftr" sz="quarter" idx="3"/>
          </p:nvPr>
        </p:nvSpPr>
        <p:spPr>
          <a:xfrm>
            <a:off x="7562088" y="4665770"/>
            <a:ext cx="822960" cy="95050"/>
          </a:xfrm>
          <a:prstGeom prst="roundRect">
            <a:avLst>
              <a:gd name="adj" fmla="val 50000"/>
            </a:avLst>
          </a:prstGeom>
          <a:ln>
            <a:solidFill>
              <a:schemeClr val="tx2"/>
            </a:solidFill>
          </a:ln>
        </p:spPr>
        <p:txBody>
          <a:bodyPr vert="horz" lIns="45720" tIns="45720" rIns="91440" bIns="45720" rtlCol="0" anchor="ctr"/>
          <a:lstStyle>
            <a:lvl1pPr algn="r">
              <a:defRPr sz="500" b="1">
                <a:solidFill>
                  <a:schemeClr val="tx2"/>
                </a:solidFill>
              </a:defRPr>
            </a:lvl1pPr>
          </a:lstStyle>
          <a:p>
            <a:r>
              <a:rPr lang="en-US" dirty="0"/>
              <a:t>Division/Department</a:t>
            </a:r>
          </a:p>
        </p:txBody>
      </p:sp>
    </p:spTree>
    <p:extLst>
      <p:ext uri="{BB962C8B-B14F-4D97-AF65-F5344CB8AC3E}">
        <p14:creationId xmlns:p14="http://schemas.microsoft.com/office/powerpoint/2010/main" val="2908559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48854"/>
            <a:ext cx="7772400" cy="1073944"/>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endParaRPr lang="en-US" noProof="0" dirty="0"/>
          </a:p>
        </p:txBody>
      </p:sp>
      <p:sp>
        <p:nvSpPr>
          <p:cNvPr id="4" name="Rectangle 4">
            <a:extLst>
              <a:ext uri="{FF2B5EF4-FFF2-40B4-BE49-F238E27FC236}">
                <a16:creationId xmlns:a16="http://schemas.microsoft.com/office/drawing/2014/main" id="{7C26FA18-0AEB-4AF2-81EB-4A6DE8169F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80078E-73DE-402F-99A7-6A05148AD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4F4163-78F3-46B0-BF23-90B9F82CD3F1}"/>
              </a:ext>
            </a:extLst>
          </p:cNvPr>
          <p:cNvSpPr>
            <a:spLocks noGrp="1" noChangeArrowheads="1"/>
          </p:cNvSpPr>
          <p:nvPr>
            <p:ph type="sldNum" sz="quarter" idx="12"/>
          </p:nvPr>
        </p:nvSpPr>
        <p:spPr>
          <a:ln/>
        </p:spPr>
        <p:txBody>
          <a:bodyPr/>
          <a:lstStyle>
            <a:lvl1pPr>
              <a:defRPr/>
            </a:lvl1pPr>
          </a:lstStyle>
          <a:p>
            <a:pPr>
              <a:defRPr/>
            </a:pPr>
            <a:fld id="{C44AE8DB-AC74-4CD4-8847-0F77FBEA315F}" type="slidenum">
              <a:rPr lang="en-US" altLang="en-US"/>
              <a:pPr>
                <a:defRPr/>
              </a:pPr>
              <a:t>‹#›</a:t>
            </a:fld>
            <a:endParaRPr lang="en-US" altLang="en-US"/>
          </a:p>
        </p:txBody>
      </p:sp>
    </p:spTree>
    <p:extLst>
      <p:ext uri="{BB962C8B-B14F-4D97-AF65-F5344CB8AC3E}">
        <p14:creationId xmlns:p14="http://schemas.microsoft.com/office/powerpoint/2010/main" val="2123949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48854"/>
            <a:ext cx="7772400" cy="1073944"/>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485900"/>
            <a:ext cx="3810000" cy="3086100"/>
          </a:xfrm>
        </p:spPr>
        <p:txBody>
          <a:bodyPr/>
          <a:lstStyle/>
          <a:p>
            <a:pPr lvl="0"/>
            <a:endParaRPr lang="en-US" noProof="0" dirty="0"/>
          </a:p>
        </p:txBody>
      </p:sp>
      <p:sp>
        <p:nvSpPr>
          <p:cNvPr id="5" name="Rectangle 4">
            <a:extLst>
              <a:ext uri="{FF2B5EF4-FFF2-40B4-BE49-F238E27FC236}">
                <a16:creationId xmlns:a16="http://schemas.microsoft.com/office/drawing/2014/main" id="{78118914-34FE-40A8-B440-381529515F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E23E5-562E-4533-86E5-D42003A75B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1D44D9-4759-462E-902A-280ACA58A2B6}"/>
              </a:ext>
            </a:extLst>
          </p:cNvPr>
          <p:cNvSpPr>
            <a:spLocks noGrp="1" noChangeArrowheads="1"/>
          </p:cNvSpPr>
          <p:nvPr>
            <p:ph type="sldNum" sz="quarter" idx="12"/>
          </p:nvPr>
        </p:nvSpPr>
        <p:spPr>
          <a:ln/>
        </p:spPr>
        <p:txBody>
          <a:bodyPr/>
          <a:lstStyle>
            <a:lvl1pPr>
              <a:defRPr/>
            </a:lvl1pPr>
          </a:lstStyle>
          <a:p>
            <a:pPr>
              <a:defRPr/>
            </a:pPr>
            <a:fld id="{0F341C6D-2695-4D95-A7EB-4F003E636A79}" type="slidenum">
              <a:rPr lang="en-US" altLang="en-US"/>
              <a:pPr>
                <a:defRPr/>
              </a:pPr>
              <a:t>‹#›</a:t>
            </a:fld>
            <a:endParaRPr lang="en-US" altLang="en-US"/>
          </a:p>
        </p:txBody>
      </p:sp>
    </p:spTree>
    <p:extLst>
      <p:ext uri="{BB962C8B-B14F-4D97-AF65-F5344CB8AC3E}">
        <p14:creationId xmlns:p14="http://schemas.microsoft.com/office/powerpoint/2010/main" val="391174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IVL">
    <p:spTree>
      <p:nvGrpSpPr>
        <p:cNvPr id="1" name=""/>
        <p:cNvGrpSpPr/>
        <p:nvPr/>
      </p:nvGrpSpPr>
      <p:grpSpPr>
        <a:xfrm>
          <a:off x="0" y="0"/>
          <a:ext cx="0" cy="0"/>
          <a:chOff x="0" y="0"/>
          <a:chExt cx="0" cy="0"/>
        </a:xfrm>
      </p:grpSpPr>
      <p:pic>
        <p:nvPicPr>
          <p:cNvPr id="14" name="Picture 13" descr="A picture containing table&#10;&#10;Description automatically generated">
            <a:extLst>
              <a:ext uri="{FF2B5EF4-FFF2-40B4-BE49-F238E27FC236}">
                <a16:creationId xmlns:a16="http://schemas.microsoft.com/office/drawing/2014/main" id="{F95937B4-F047-43DA-B47F-97F79F26523E}"/>
              </a:ext>
            </a:extLst>
          </p:cNvPr>
          <p:cNvPicPr>
            <a:picLocks noChangeAspect="1"/>
          </p:cNvPicPr>
          <p:nvPr userDrawn="1"/>
        </p:nvPicPr>
        <p:blipFill>
          <a:blip r:embed="rId2"/>
          <a:stretch>
            <a:fillRect/>
          </a:stretch>
        </p:blipFill>
        <p:spPr>
          <a:xfrm>
            <a:off x="6246240" y="4601718"/>
            <a:ext cx="2897760" cy="541782"/>
          </a:xfrm>
          <a:prstGeom prst="rect">
            <a:avLst/>
          </a:prstGeom>
        </p:spPr>
      </p:pic>
      <p:sp>
        <p:nvSpPr>
          <p:cNvPr id="2" name="Title 1"/>
          <p:cNvSpPr>
            <a:spLocks noGrp="1"/>
          </p:cNvSpPr>
          <p:nvPr>
            <p:ph type="title" hasCustomPrompt="1"/>
          </p:nvPr>
        </p:nvSpPr>
        <p:spPr>
          <a:xfrm>
            <a:off x="462475" y="147537"/>
            <a:ext cx="8224325" cy="633514"/>
          </a:xfrm>
        </p:spPr>
        <p:txBody>
          <a:bodyPr bIns="0" anchor="b" anchorCtr="0">
            <a:normAutofit/>
          </a:bodyPr>
          <a:lstStyle>
            <a:lvl1pPr algn="l" defTabSz="914233" rtl="0" eaLnBrk="1" latinLnBrk="0" hangingPunct="1">
              <a:lnSpc>
                <a:spcPct val="100000"/>
              </a:lnSpc>
              <a:spcBef>
                <a:spcPct val="0"/>
              </a:spcBef>
              <a:buNone/>
              <a:defRPr lang="en-US" sz="2099" b="1" kern="1200" cap="none" baseline="0" dirty="0">
                <a:solidFill>
                  <a:schemeClr val="tx2"/>
                </a:solidFill>
                <a:effectLst/>
                <a:latin typeface="Arial"/>
                <a:ea typeface="+mj-ea"/>
                <a:cs typeface="+mj-cs"/>
              </a:defRPr>
            </a:lvl1pPr>
          </a:lstStyle>
          <a:p>
            <a:r>
              <a:rPr lang="en-US" dirty="0"/>
              <a:t>Click to edit master title style</a:t>
            </a:r>
          </a:p>
        </p:txBody>
      </p:sp>
      <p:sp>
        <p:nvSpPr>
          <p:cNvPr id="3" name="Content Placeholder 2"/>
          <p:cNvSpPr>
            <a:spLocks noGrp="1"/>
          </p:cNvSpPr>
          <p:nvPr>
            <p:ph idx="1" hasCustomPrompt="1"/>
          </p:nvPr>
        </p:nvSpPr>
        <p:spPr>
          <a:xfrm>
            <a:off x="462476" y="1228725"/>
            <a:ext cx="8224325" cy="3200400"/>
          </a:xfrm>
        </p:spPr>
        <p:txBody>
          <a:bodyPr>
            <a:normAutofit/>
          </a:bodyPr>
          <a:lstStyle>
            <a:lvl1pPr>
              <a:defRPr sz="1800">
                <a:latin typeface="+mn-lt"/>
                <a:cs typeface="Arial"/>
              </a:defRPr>
            </a:lvl1pPr>
            <a:lvl2pPr>
              <a:defRPr sz="1500">
                <a:latin typeface="+mn-lt"/>
                <a:cs typeface="Arial"/>
              </a:defRPr>
            </a:lvl2pPr>
            <a:lvl3pPr>
              <a:defRPr sz="1350">
                <a:latin typeface="+mn-lt"/>
                <a:cs typeface="Arial"/>
              </a:defRPr>
            </a:lvl3pPr>
            <a:lvl4pPr>
              <a:defRPr sz="1200">
                <a:latin typeface="+mn-lt"/>
                <a:cs typeface="Arial"/>
              </a:defRPr>
            </a:lvl4pPr>
            <a:lvl5pPr>
              <a:defRPr sz="1200">
                <a:latin typeface="+mn-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62475" y="781288"/>
            <a:ext cx="8224325" cy="441325"/>
          </a:xfrm>
        </p:spPr>
        <p:txBody>
          <a:bodyPr bIns="0">
            <a:normAutofit/>
          </a:bodyPr>
          <a:lstStyle>
            <a:lvl1pPr marL="0" indent="0">
              <a:spcBef>
                <a:spcPts val="0"/>
              </a:spcBef>
              <a:buNone/>
              <a:defRPr sz="1500" b="1"/>
            </a:lvl1pPr>
            <a:lvl2pPr marL="219416" indent="0">
              <a:buNone/>
              <a:defRPr/>
            </a:lvl2pPr>
            <a:lvl3pPr marL="457117" indent="0">
              <a:buNone/>
              <a:defRPr/>
            </a:lvl3pPr>
            <a:lvl4pPr marL="731386" indent="0">
              <a:buNone/>
              <a:defRPr/>
            </a:lvl4pPr>
            <a:lvl5pPr marL="1005656" indent="0">
              <a:buNone/>
              <a:defRPr/>
            </a:lvl5pPr>
          </a:lstStyle>
          <a:p>
            <a:pPr lvl="0"/>
            <a:r>
              <a:rPr lang="en-US" dirty="0"/>
              <a:t>Click to edit master text styles</a:t>
            </a:r>
          </a:p>
        </p:txBody>
      </p:sp>
      <p:cxnSp>
        <p:nvCxnSpPr>
          <p:cNvPr id="13" name="Straight Connector 12"/>
          <p:cNvCxnSpPr/>
          <p:nvPr userDrawn="1"/>
        </p:nvCxnSpPr>
        <p:spPr>
          <a:xfrm>
            <a:off x="461062" y="4860927"/>
            <a:ext cx="0" cy="6985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11" name="Slide Number Placeholder 3">
            <a:extLst>
              <a:ext uri="{FF2B5EF4-FFF2-40B4-BE49-F238E27FC236}">
                <a16:creationId xmlns:a16="http://schemas.microsoft.com/office/drawing/2014/main" id="{BB8FF69B-14EA-BF40-81EE-61665CFAD60E}"/>
              </a:ext>
            </a:extLst>
          </p:cNvPr>
          <p:cNvSpPr>
            <a:spLocks noGrp="1"/>
          </p:cNvSpPr>
          <p:nvPr>
            <p:ph type="sldNum" sz="quarter" idx="4"/>
          </p:nvPr>
        </p:nvSpPr>
        <p:spPr>
          <a:xfrm>
            <a:off x="0" y="4762554"/>
            <a:ext cx="457200" cy="274637"/>
          </a:xfrm>
          <a:prstGeom prst="rect">
            <a:avLst/>
          </a:prstGeom>
        </p:spPr>
        <p:txBody>
          <a:bodyPr vert="horz" lIns="91440" tIns="45720" rIns="45720" bIns="45720" rtlCol="0" anchor="ctr"/>
          <a:lstStyle>
            <a:lvl1pPr algn="r">
              <a:defRPr lang="en-US" baseline="0" smtClean="0">
                <a:solidFill>
                  <a:schemeClr val="tx2"/>
                </a:solidFill>
              </a:defRPr>
            </a:lvl1pPr>
          </a:lstStyle>
          <a:p>
            <a:fld id="{1C491B57-CA2B-314C-8D3E-077C95027C1F}" type="slidenum">
              <a:rPr lang="en-US" smtClean="0"/>
              <a:pPr/>
              <a:t>‹#›</a:t>
            </a:fld>
            <a:endParaRPr lang="en-US" dirty="0"/>
          </a:p>
        </p:txBody>
      </p:sp>
      <p:sp>
        <p:nvSpPr>
          <p:cNvPr id="8" name="Footer Placeholder 4">
            <a:extLst>
              <a:ext uri="{FF2B5EF4-FFF2-40B4-BE49-F238E27FC236}">
                <a16:creationId xmlns:a16="http://schemas.microsoft.com/office/drawing/2014/main" id="{4F77E552-B90F-8840-AFF2-7D295ED67456}"/>
              </a:ext>
            </a:extLst>
          </p:cNvPr>
          <p:cNvSpPr>
            <a:spLocks noGrp="1"/>
          </p:cNvSpPr>
          <p:nvPr>
            <p:ph type="ftr" sz="quarter" idx="3"/>
          </p:nvPr>
        </p:nvSpPr>
        <p:spPr>
          <a:xfrm>
            <a:off x="462476" y="4761196"/>
            <a:ext cx="5938326" cy="274637"/>
          </a:xfrm>
          <a:prstGeom prst="rect">
            <a:avLst/>
          </a:prstGeom>
        </p:spPr>
        <p:txBody>
          <a:bodyPr vert="horz" lIns="91440" tIns="45720" rIns="91440" bIns="45720" rtlCol="0" anchor="ctr"/>
          <a:lstStyle>
            <a:lvl1pPr algn="l">
              <a:defRPr sz="600" baseline="0">
                <a:solidFill>
                  <a:srgbClr val="4B5964"/>
                </a:solidFill>
              </a:defRPr>
            </a:lvl1pPr>
          </a:lstStyle>
          <a:p>
            <a:r>
              <a:rPr lang="en-US" dirty="0"/>
              <a:t>© 2021 Shockwave Medical Inc. Confidential.</a:t>
            </a:r>
          </a:p>
        </p:txBody>
      </p:sp>
      <p:sp>
        <p:nvSpPr>
          <p:cNvPr id="5" name="Text Placeholder 4">
            <a:extLst>
              <a:ext uri="{FF2B5EF4-FFF2-40B4-BE49-F238E27FC236}">
                <a16:creationId xmlns:a16="http://schemas.microsoft.com/office/drawing/2014/main" id="{8A886F51-67EC-2E43-9833-87840B2B8C67}"/>
              </a:ext>
            </a:extLst>
          </p:cNvPr>
          <p:cNvSpPr>
            <a:spLocks noGrp="1"/>
          </p:cNvSpPr>
          <p:nvPr>
            <p:ph type="body" sz="quarter" idx="14" hasCustomPrompt="1"/>
          </p:nvPr>
        </p:nvSpPr>
        <p:spPr>
          <a:xfrm>
            <a:off x="457201" y="4588045"/>
            <a:ext cx="6829426" cy="168508"/>
          </a:xfrm>
        </p:spPr>
        <p:txBody>
          <a:bodyPr vert="horz" wrap="square" lIns="91440" tIns="45720" rIns="91440" bIns="18288" rtlCol="0" anchor="b" anchorCtr="0">
            <a:spAutoFit/>
          </a:bodyPr>
          <a:lstStyle>
            <a:lvl1pPr marL="0" indent="0">
              <a:buNone/>
              <a:defRPr lang="en-US" sz="675" dirty="0">
                <a:solidFill>
                  <a:schemeClr val="tx1"/>
                </a:solidFill>
              </a:defRPr>
            </a:lvl1pPr>
          </a:lstStyle>
          <a:p>
            <a:pPr marL="164562" marR="0" lvl="0" indent="-164562" fontAlgn="auto">
              <a:lnSpc>
                <a:spcPct val="100000"/>
              </a:lnSpc>
              <a:buClrTx/>
              <a:buSzTx/>
              <a:tabLst/>
            </a:pPr>
            <a:r>
              <a:rPr lang="en-US" dirty="0"/>
              <a:t>Reference.</a:t>
            </a:r>
          </a:p>
        </p:txBody>
      </p:sp>
    </p:spTree>
    <p:extLst>
      <p:ext uri="{BB962C8B-B14F-4D97-AF65-F5344CB8AC3E}">
        <p14:creationId xmlns:p14="http://schemas.microsoft.com/office/powerpoint/2010/main" val="3569232390"/>
      </p:ext>
    </p:extLst>
  </p:cSld>
  <p:clrMapOvr>
    <a:masterClrMapping/>
  </p:clrMapOvr>
  <p:transition spd="slow">
    <p:fade/>
  </p:transition>
  <p:extLst>
    <p:ext uri="{DCECCB84-F9BA-43D5-87BE-67443E8EF086}">
      <p15:sldGuideLst xmlns:p15="http://schemas.microsoft.com/office/powerpoint/2012/main">
        <p15:guide id="1" pos="61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IV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475" y="147537"/>
            <a:ext cx="8224325" cy="633514"/>
          </a:xfrm>
        </p:spPr>
        <p:txBody>
          <a:bodyPr bIns="0" anchor="b" anchorCtr="0">
            <a:normAutofit/>
          </a:bodyPr>
          <a:lstStyle>
            <a:lvl1pPr algn="l" defTabSz="914233" rtl="0" eaLnBrk="1" latinLnBrk="0" hangingPunct="1">
              <a:lnSpc>
                <a:spcPct val="100000"/>
              </a:lnSpc>
              <a:spcBef>
                <a:spcPct val="0"/>
              </a:spcBef>
              <a:buNone/>
              <a:defRPr lang="en-US" sz="2099" b="1" kern="1200" cap="none" baseline="0" dirty="0">
                <a:solidFill>
                  <a:schemeClr val="tx2"/>
                </a:solidFill>
                <a:effectLst/>
                <a:latin typeface="Arial"/>
                <a:ea typeface="+mj-ea"/>
                <a:cs typeface="+mj-cs"/>
              </a:defRPr>
            </a:lvl1pPr>
          </a:lstStyle>
          <a:p>
            <a:r>
              <a:rPr lang="en-US" dirty="0"/>
              <a:t>Click to edit master title style</a:t>
            </a:r>
          </a:p>
        </p:txBody>
      </p:sp>
      <p:sp>
        <p:nvSpPr>
          <p:cNvPr id="9" name="Text Placeholder 8"/>
          <p:cNvSpPr>
            <a:spLocks noGrp="1"/>
          </p:cNvSpPr>
          <p:nvPr>
            <p:ph type="body" sz="quarter" idx="13" hasCustomPrompt="1"/>
          </p:nvPr>
        </p:nvSpPr>
        <p:spPr>
          <a:xfrm>
            <a:off x="462475" y="781288"/>
            <a:ext cx="8224325" cy="441325"/>
          </a:xfrm>
        </p:spPr>
        <p:txBody>
          <a:bodyPr bIns="0">
            <a:normAutofit/>
          </a:bodyPr>
          <a:lstStyle>
            <a:lvl1pPr marL="0" indent="0">
              <a:spcBef>
                <a:spcPts val="0"/>
              </a:spcBef>
              <a:buNone/>
              <a:defRPr sz="1500" b="1"/>
            </a:lvl1pPr>
            <a:lvl2pPr marL="219416" indent="0">
              <a:buNone/>
              <a:defRPr/>
            </a:lvl2pPr>
            <a:lvl3pPr marL="457117" indent="0">
              <a:buNone/>
              <a:defRPr/>
            </a:lvl3pPr>
            <a:lvl4pPr marL="731386" indent="0">
              <a:buNone/>
              <a:defRPr/>
            </a:lvl4pPr>
            <a:lvl5pPr marL="1005656" indent="0">
              <a:buNone/>
              <a:defRPr/>
            </a:lvl5pPr>
          </a:lstStyle>
          <a:p>
            <a:pPr lvl="0"/>
            <a:r>
              <a:rPr lang="en-US" dirty="0"/>
              <a:t>Click to edit master text styles</a:t>
            </a:r>
          </a:p>
        </p:txBody>
      </p:sp>
      <p:cxnSp>
        <p:nvCxnSpPr>
          <p:cNvPr id="13" name="Straight Connector 12"/>
          <p:cNvCxnSpPr/>
          <p:nvPr userDrawn="1"/>
        </p:nvCxnSpPr>
        <p:spPr>
          <a:xfrm>
            <a:off x="461062" y="4860927"/>
            <a:ext cx="0" cy="6985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11" name="Slide Number Placeholder 3">
            <a:extLst>
              <a:ext uri="{FF2B5EF4-FFF2-40B4-BE49-F238E27FC236}">
                <a16:creationId xmlns:a16="http://schemas.microsoft.com/office/drawing/2014/main" id="{BB8FF69B-14EA-BF40-81EE-61665CFAD60E}"/>
              </a:ext>
            </a:extLst>
          </p:cNvPr>
          <p:cNvSpPr>
            <a:spLocks noGrp="1"/>
          </p:cNvSpPr>
          <p:nvPr>
            <p:ph type="sldNum" sz="quarter" idx="4"/>
          </p:nvPr>
        </p:nvSpPr>
        <p:spPr>
          <a:xfrm>
            <a:off x="0" y="4762554"/>
            <a:ext cx="457200" cy="274637"/>
          </a:xfrm>
          <a:prstGeom prst="rect">
            <a:avLst/>
          </a:prstGeom>
        </p:spPr>
        <p:txBody>
          <a:bodyPr vert="horz" lIns="91440" tIns="45720" rIns="45720" bIns="45720" rtlCol="0" anchor="ctr"/>
          <a:lstStyle>
            <a:lvl1pPr algn="r">
              <a:defRPr lang="en-US" baseline="0" smtClean="0">
                <a:solidFill>
                  <a:schemeClr val="tx2"/>
                </a:solidFill>
              </a:defRPr>
            </a:lvl1pPr>
          </a:lstStyle>
          <a:p>
            <a:fld id="{1C491B57-CA2B-314C-8D3E-077C95027C1F}" type="slidenum">
              <a:rPr lang="en-US" smtClean="0"/>
              <a:pPr/>
              <a:t>‹#›</a:t>
            </a:fld>
            <a:endParaRPr lang="en-US" dirty="0"/>
          </a:p>
        </p:txBody>
      </p:sp>
      <p:sp>
        <p:nvSpPr>
          <p:cNvPr id="8" name="Footer Placeholder 4">
            <a:extLst>
              <a:ext uri="{FF2B5EF4-FFF2-40B4-BE49-F238E27FC236}">
                <a16:creationId xmlns:a16="http://schemas.microsoft.com/office/drawing/2014/main" id="{4F77E552-B90F-8840-AFF2-7D295ED67456}"/>
              </a:ext>
            </a:extLst>
          </p:cNvPr>
          <p:cNvSpPr>
            <a:spLocks noGrp="1"/>
          </p:cNvSpPr>
          <p:nvPr>
            <p:ph type="ftr" sz="quarter" idx="3"/>
          </p:nvPr>
        </p:nvSpPr>
        <p:spPr>
          <a:xfrm>
            <a:off x="462476" y="4761196"/>
            <a:ext cx="5938326" cy="274637"/>
          </a:xfrm>
          <a:prstGeom prst="rect">
            <a:avLst/>
          </a:prstGeom>
        </p:spPr>
        <p:txBody>
          <a:bodyPr vert="horz" lIns="91440" tIns="45720" rIns="91440" bIns="45720" rtlCol="0" anchor="ctr"/>
          <a:lstStyle>
            <a:lvl1pPr algn="l">
              <a:defRPr sz="600" baseline="0">
                <a:solidFill>
                  <a:srgbClr val="4B5964"/>
                </a:solidFill>
              </a:defRPr>
            </a:lvl1pPr>
          </a:lstStyle>
          <a:p>
            <a:r>
              <a:rPr lang="en-US" dirty="0"/>
              <a:t>© 2021 Shockwave Medical Inc. Confidential.</a:t>
            </a:r>
          </a:p>
        </p:txBody>
      </p:sp>
      <p:sp>
        <p:nvSpPr>
          <p:cNvPr id="5" name="Text Placeholder 4">
            <a:extLst>
              <a:ext uri="{FF2B5EF4-FFF2-40B4-BE49-F238E27FC236}">
                <a16:creationId xmlns:a16="http://schemas.microsoft.com/office/drawing/2014/main" id="{8A886F51-67EC-2E43-9833-87840B2B8C67}"/>
              </a:ext>
            </a:extLst>
          </p:cNvPr>
          <p:cNvSpPr>
            <a:spLocks noGrp="1"/>
          </p:cNvSpPr>
          <p:nvPr>
            <p:ph type="body" sz="quarter" idx="14" hasCustomPrompt="1"/>
          </p:nvPr>
        </p:nvSpPr>
        <p:spPr>
          <a:xfrm>
            <a:off x="457201" y="4588045"/>
            <a:ext cx="6829426" cy="168508"/>
          </a:xfrm>
        </p:spPr>
        <p:txBody>
          <a:bodyPr vert="horz" wrap="square" lIns="91440" tIns="45720" rIns="91440" bIns="18288" rtlCol="0" anchor="b" anchorCtr="0">
            <a:spAutoFit/>
          </a:bodyPr>
          <a:lstStyle>
            <a:lvl1pPr marL="0" indent="0">
              <a:buNone/>
              <a:defRPr lang="en-US" sz="675" dirty="0">
                <a:solidFill>
                  <a:schemeClr val="tx1"/>
                </a:solidFill>
              </a:defRPr>
            </a:lvl1pPr>
          </a:lstStyle>
          <a:p>
            <a:pPr marL="164562" marR="0" lvl="0" indent="-164562" fontAlgn="auto">
              <a:lnSpc>
                <a:spcPct val="100000"/>
              </a:lnSpc>
              <a:buClrTx/>
              <a:buSzTx/>
              <a:tabLst/>
            </a:pPr>
            <a:r>
              <a:rPr lang="en-US" dirty="0"/>
              <a:t>Reference.</a:t>
            </a:r>
          </a:p>
        </p:txBody>
      </p:sp>
      <p:pic>
        <p:nvPicPr>
          <p:cNvPr id="14" name="Picture 13" descr="A picture containing table&#10;&#10;Description automatically generated">
            <a:extLst>
              <a:ext uri="{FF2B5EF4-FFF2-40B4-BE49-F238E27FC236}">
                <a16:creationId xmlns:a16="http://schemas.microsoft.com/office/drawing/2014/main" id="{93535E42-FC12-4905-B544-FCA71ED8A4C3}"/>
              </a:ext>
            </a:extLst>
          </p:cNvPr>
          <p:cNvPicPr>
            <a:picLocks noChangeAspect="1"/>
          </p:cNvPicPr>
          <p:nvPr userDrawn="1"/>
        </p:nvPicPr>
        <p:blipFill>
          <a:blip r:embed="rId2"/>
          <a:stretch>
            <a:fillRect/>
          </a:stretch>
        </p:blipFill>
        <p:spPr>
          <a:xfrm>
            <a:off x="6246240" y="4601718"/>
            <a:ext cx="2897760" cy="541782"/>
          </a:xfrm>
          <a:prstGeom prst="rect">
            <a:avLst/>
          </a:prstGeom>
        </p:spPr>
      </p:pic>
    </p:spTree>
    <p:extLst>
      <p:ext uri="{BB962C8B-B14F-4D97-AF65-F5344CB8AC3E}">
        <p14:creationId xmlns:p14="http://schemas.microsoft.com/office/powerpoint/2010/main" val="845341736"/>
      </p:ext>
    </p:extLst>
  </p:cSld>
  <p:clrMapOvr>
    <a:masterClrMapping/>
  </p:clrMapOvr>
  <p:transition spd="slow">
    <p:fade/>
  </p:transition>
  <p:hf hdr="0" dt="0"/>
  <p:extLst>
    <p:ext uri="{DCECCB84-F9BA-43D5-87BE-67443E8EF086}">
      <p15:sldGuideLst xmlns:p15="http://schemas.microsoft.com/office/powerpoint/2012/main">
        <p15:guide id="1" pos="6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48854"/>
            <a:ext cx="7772400" cy="1073944"/>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B859C1-5859-6104-08EF-543FCE0E82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68E8FF-6C9E-A570-5872-6DE9C7C533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255CA9-9A80-146D-74CB-C1CB53E59422}"/>
              </a:ext>
            </a:extLst>
          </p:cNvPr>
          <p:cNvSpPr>
            <a:spLocks noGrp="1" noChangeArrowheads="1"/>
          </p:cNvSpPr>
          <p:nvPr>
            <p:ph type="sldNum" sz="quarter" idx="12"/>
          </p:nvPr>
        </p:nvSpPr>
        <p:spPr>
          <a:ln/>
        </p:spPr>
        <p:txBody>
          <a:bodyPr/>
          <a:lstStyle>
            <a:lvl1pPr>
              <a:defRPr/>
            </a:lvl1pPr>
          </a:lstStyle>
          <a:p>
            <a:fld id="{26DEE6A1-73D7-4B8A-A243-EED035891CD4}" type="slidenum">
              <a:rPr lang="en-US" altLang="en-US"/>
              <a:pPr/>
              <a:t>‹#›</a:t>
            </a:fld>
            <a:endParaRPr lang="en-US" altLang="en-US"/>
          </a:p>
        </p:txBody>
      </p:sp>
    </p:spTree>
    <p:extLst>
      <p:ext uri="{BB962C8B-B14F-4D97-AF65-F5344CB8AC3E}">
        <p14:creationId xmlns:p14="http://schemas.microsoft.com/office/powerpoint/2010/main" val="62278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1 Content No Logo">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D9EB4408-D2BB-4E0E-AD19-CA74285DDD34}"/>
              </a:ext>
            </a:extLst>
          </p:cNvPr>
          <p:cNvSpPr>
            <a:spLocks noGrp="1"/>
          </p:cNvSpPr>
          <p:nvPr>
            <p:ph type="title"/>
          </p:nvPr>
        </p:nvSpPr>
        <p:spPr>
          <a:xfrm>
            <a:off x="902648" y="82766"/>
            <a:ext cx="6392908" cy="751840"/>
          </a:xfrm>
          <a:prstGeom prst="rect">
            <a:avLst/>
          </a:prstGeom>
        </p:spPr>
        <p:txBody>
          <a:bodyPr vert="horz" lIns="91440" tIns="45720" rIns="91440" bIns="45720" rtlCol="0" anchor="ctr" anchorCtr="0">
            <a:noAutofit/>
          </a:bodyPr>
          <a:lstStyle>
            <a:lvl1pPr>
              <a:lnSpc>
                <a:spcPct val="85000"/>
              </a:lnSpc>
              <a:defRPr/>
            </a:lvl1pPr>
          </a:lstStyle>
          <a:p>
            <a:r>
              <a:rPr lang="en-US" dirty="0"/>
              <a:t>Click to edit Master title style</a:t>
            </a:r>
          </a:p>
        </p:txBody>
      </p:sp>
      <p:sp>
        <p:nvSpPr>
          <p:cNvPr id="22" name="Slide Number Placeholder 5">
            <a:extLst>
              <a:ext uri="{FF2B5EF4-FFF2-40B4-BE49-F238E27FC236}">
                <a16:creationId xmlns:a16="http://schemas.microsoft.com/office/drawing/2014/main" id="{1905369C-306B-4EED-ADFF-8822B1A3C4FE}"/>
              </a:ext>
            </a:extLst>
          </p:cNvPr>
          <p:cNvSpPr>
            <a:spLocks noGrp="1"/>
          </p:cNvSpPr>
          <p:nvPr>
            <p:ph type="sldNum" sz="quarter" idx="4"/>
          </p:nvPr>
        </p:nvSpPr>
        <p:spPr>
          <a:xfrm>
            <a:off x="7084115" y="4917457"/>
            <a:ext cx="1906980" cy="169871"/>
          </a:xfrm>
          <a:prstGeom prst="rect">
            <a:avLst/>
          </a:prstGeom>
        </p:spPr>
        <p:txBody>
          <a:bodyPr vert="horz" lIns="0" tIns="45720" rIns="0" bIns="45720" rtlCol="0" anchor="ctr"/>
          <a:lstStyle>
            <a:lvl1pPr algn="r">
              <a:defRPr sz="675">
                <a:solidFill>
                  <a:schemeClr val="accent6"/>
                </a:solidFill>
              </a:defRPr>
            </a:lvl1pPr>
          </a:lstStyle>
          <a:p>
            <a:fld id="{959E09E9-5B38-6445-AE26-B293161D96D9}" type="slidenum">
              <a:rPr lang="en-US" smtClean="0"/>
              <a:pPr/>
              <a:t>‹#›</a:t>
            </a:fld>
            <a:endParaRPr lang="en-US"/>
          </a:p>
        </p:txBody>
      </p:sp>
      <p:sp>
        <p:nvSpPr>
          <p:cNvPr id="31" name="Footer Placeholder 6">
            <a:extLst>
              <a:ext uri="{FF2B5EF4-FFF2-40B4-BE49-F238E27FC236}">
                <a16:creationId xmlns:a16="http://schemas.microsoft.com/office/drawing/2014/main" id="{170A61B5-BD02-49F0-8871-A16789410085}"/>
              </a:ext>
            </a:extLst>
          </p:cNvPr>
          <p:cNvSpPr>
            <a:spLocks noGrp="1"/>
          </p:cNvSpPr>
          <p:nvPr>
            <p:ph type="ftr" sz="quarter" idx="3"/>
          </p:nvPr>
        </p:nvSpPr>
        <p:spPr>
          <a:xfrm>
            <a:off x="152905" y="4917457"/>
            <a:ext cx="6667823" cy="169871"/>
          </a:xfrm>
          <a:prstGeom prst="rect">
            <a:avLst/>
          </a:prstGeom>
        </p:spPr>
        <p:txBody>
          <a:bodyPr vert="horz" lIns="0" tIns="45720" rIns="0" bIns="45720" rtlCol="0" anchor="ctr"/>
          <a:lstStyle>
            <a:lvl1pPr>
              <a:defRPr lang="en-US" sz="563">
                <a:solidFill>
                  <a:schemeClr val="tx2"/>
                </a:solidFill>
              </a:defRPr>
            </a:lvl1pPr>
          </a:lstStyle>
          <a:p>
            <a:endParaRPr lang="en-US"/>
          </a:p>
        </p:txBody>
      </p:sp>
      <p:sp>
        <p:nvSpPr>
          <p:cNvPr id="8" name="Rectangle 7">
            <a:extLst>
              <a:ext uri="{FF2B5EF4-FFF2-40B4-BE49-F238E27FC236}">
                <a16:creationId xmlns:a16="http://schemas.microsoft.com/office/drawing/2014/main" id="{CF737090-2A93-4F1F-A32D-10CA55C3779D}"/>
              </a:ext>
            </a:extLst>
          </p:cNvPr>
          <p:cNvSpPr/>
          <p:nvPr/>
        </p:nvSpPr>
        <p:spPr>
          <a:xfrm>
            <a:off x="7737895" y="129396"/>
            <a:ext cx="1253201" cy="60169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EA78E5D6-079F-FA40-7CE3-FD5D1E7BF904}"/>
              </a:ext>
            </a:extLst>
          </p:cNvPr>
          <p:cNvSpPr/>
          <p:nvPr userDrawn="1"/>
        </p:nvSpPr>
        <p:spPr>
          <a:xfrm>
            <a:off x="7737895" y="129396"/>
            <a:ext cx="1253201" cy="60169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CADBC396-E080-E7F9-F617-206947A3C402}"/>
              </a:ext>
            </a:extLst>
          </p:cNvPr>
          <p:cNvSpPr>
            <a:spLocks noGrp="1"/>
          </p:cNvSpPr>
          <p:nvPr>
            <p:ph idx="1"/>
          </p:nvPr>
        </p:nvSpPr>
        <p:spPr>
          <a:xfrm>
            <a:off x="228600" y="1015478"/>
            <a:ext cx="8694869" cy="371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227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Only Subtitle No Log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58D3BBB-E7E9-4558-914B-3766FB04A7AC}"/>
              </a:ext>
            </a:extLst>
          </p:cNvPr>
          <p:cNvSpPr>
            <a:spLocks noGrp="1"/>
          </p:cNvSpPr>
          <p:nvPr>
            <p:ph type="title"/>
          </p:nvPr>
        </p:nvSpPr>
        <p:spPr>
          <a:xfrm>
            <a:off x="902648" y="82766"/>
            <a:ext cx="6392908" cy="423072"/>
          </a:xfrm>
          <a:prstGeom prst="rect">
            <a:avLst/>
          </a:prstGeom>
        </p:spPr>
        <p:txBody>
          <a:bodyPr vert="horz" lIns="91440" tIns="45720" rIns="91440" bIns="45720" rtlCol="0" anchor="ctr" anchorCtr="0">
            <a:noAutofit/>
          </a:bodyPr>
          <a:lstStyle>
            <a:lvl1pPr>
              <a:lnSpc>
                <a:spcPct val="85000"/>
              </a:lnSpc>
              <a:defRPr/>
            </a:lvl1pPr>
          </a:lstStyle>
          <a:p>
            <a:r>
              <a:rPr lang="en-US"/>
              <a:t>Click to edit Master title style</a:t>
            </a:r>
          </a:p>
        </p:txBody>
      </p:sp>
      <p:sp>
        <p:nvSpPr>
          <p:cNvPr id="18" name="Text Placeholder 15">
            <a:extLst>
              <a:ext uri="{FF2B5EF4-FFF2-40B4-BE49-F238E27FC236}">
                <a16:creationId xmlns:a16="http://schemas.microsoft.com/office/drawing/2014/main" id="{95893C16-3704-4D6A-8391-77FFFD6FD316}"/>
              </a:ext>
            </a:extLst>
          </p:cNvPr>
          <p:cNvSpPr>
            <a:spLocks noGrp="1"/>
          </p:cNvSpPr>
          <p:nvPr>
            <p:ph type="body" sz="quarter" idx="12"/>
          </p:nvPr>
        </p:nvSpPr>
        <p:spPr>
          <a:xfrm>
            <a:off x="903113" y="505838"/>
            <a:ext cx="6392442" cy="383438"/>
          </a:xfrm>
        </p:spPr>
        <p:txBody>
          <a:bodyPr/>
          <a:lstStyle>
            <a:lvl1pPr marL="0" indent="0">
              <a:lnSpc>
                <a:spcPct val="85000"/>
              </a:lnSpc>
              <a:buNone/>
              <a:defRPr b="1">
                <a:solidFill>
                  <a:schemeClr val="accent2"/>
                </a:solidFill>
              </a:defRPr>
            </a:lvl1pPr>
            <a:lvl2pPr marL="342836" indent="0">
              <a:buNone/>
              <a:defRPr b="1">
                <a:solidFill>
                  <a:schemeClr val="accent4"/>
                </a:solidFill>
              </a:defRPr>
            </a:lvl2pPr>
            <a:lvl3pPr marL="685672" indent="0">
              <a:buNone/>
              <a:defRPr b="1">
                <a:solidFill>
                  <a:schemeClr val="accent4"/>
                </a:solidFill>
              </a:defRPr>
            </a:lvl3pPr>
            <a:lvl4pPr marL="1028509" indent="0">
              <a:buNone/>
              <a:defRPr b="1">
                <a:solidFill>
                  <a:schemeClr val="accent4"/>
                </a:solidFill>
              </a:defRPr>
            </a:lvl4pPr>
            <a:lvl5pPr marL="1371347" indent="0">
              <a:buNone/>
              <a:defRPr b="1">
                <a:solidFill>
                  <a:schemeClr val="accent4"/>
                </a:solidFill>
              </a:defRPr>
            </a:lvl5pPr>
          </a:lstStyle>
          <a:p>
            <a:pPr lvl="0"/>
            <a:r>
              <a:rPr lang="en-US"/>
              <a:t>Click to edit Master text styles</a:t>
            </a:r>
          </a:p>
        </p:txBody>
      </p:sp>
      <p:sp>
        <p:nvSpPr>
          <p:cNvPr id="25" name="Slide Number Placeholder 5">
            <a:extLst>
              <a:ext uri="{FF2B5EF4-FFF2-40B4-BE49-F238E27FC236}">
                <a16:creationId xmlns:a16="http://schemas.microsoft.com/office/drawing/2014/main" id="{EC8A7181-3038-4DF2-BFD0-175086B82702}"/>
              </a:ext>
            </a:extLst>
          </p:cNvPr>
          <p:cNvSpPr>
            <a:spLocks noGrp="1"/>
          </p:cNvSpPr>
          <p:nvPr>
            <p:ph type="sldNum" sz="quarter" idx="4"/>
          </p:nvPr>
        </p:nvSpPr>
        <p:spPr>
          <a:xfrm>
            <a:off x="7084115" y="4917457"/>
            <a:ext cx="1906980" cy="169871"/>
          </a:xfrm>
          <a:prstGeom prst="rect">
            <a:avLst/>
          </a:prstGeom>
        </p:spPr>
        <p:txBody>
          <a:bodyPr vert="horz" lIns="0" tIns="45720" rIns="0" bIns="45720" rtlCol="0" anchor="ctr"/>
          <a:lstStyle>
            <a:lvl1pPr algn="r">
              <a:defRPr sz="675">
                <a:solidFill>
                  <a:schemeClr val="accent6"/>
                </a:solidFill>
              </a:defRPr>
            </a:lvl1pPr>
          </a:lstStyle>
          <a:p>
            <a:fld id="{959E09E9-5B38-6445-AE26-B293161D96D9}" type="slidenum">
              <a:rPr lang="en-US" smtClean="0"/>
              <a:pPr/>
              <a:t>‹#›</a:t>
            </a:fld>
            <a:endParaRPr lang="en-US"/>
          </a:p>
        </p:txBody>
      </p:sp>
      <p:sp>
        <p:nvSpPr>
          <p:cNvPr id="26" name="Footer Placeholder 6">
            <a:extLst>
              <a:ext uri="{FF2B5EF4-FFF2-40B4-BE49-F238E27FC236}">
                <a16:creationId xmlns:a16="http://schemas.microsoft.com/office/drawing/2014/main" id="{D9E45998-07D8-47C4-93C0-6214EB3B02CD}"/>
              </a:ext>
            </a:extLst>
          </p:cNvPr>
          <p:cNvSpPr>
            <a:spLocks noGrp="1"/>
          </p:cNvSpPr>
          <p:nvPr>
            <p:ph type="ftr" sz="quarter" idx="3"/>
          </p:nvPr>
        </p:nvSpPr>
        <p:spPr>
          <a:xfrm>
            <a:off x="152905" y="4917457"/>
            <a:ext cx="6667823" cy="169871"/>
          </a:xfrm>
          <a:prstGeom prst="rect">
            <a:avLst/>
          </a:prstGeom>
        </p:spPr>
        <p:txBody>
          <a:bodyPr vert="horz" lIns="0" tIns="45720" rIns="0" bIns="45720" rtlCol="0" anchor="ctr"/>
          <a:lstStyle>
            <a:lvl1pPr>
              <a:defRPr lang="en-US" sz="563">
                <a:solidFill>
                  <a:schemeClr val="tx2"/>
                </a:solidFill>
              </a:defRPr>
            </a:lvl1pPr>
          </a:lstStyle>
          <a:p>
            <a:endParaRPr lang="en-US"/>
          </a:p>
        </p:txBody>
      </p:sp>
      <p:sp>
        <p:nvSpPr>
          <p:cNvPr id="6" name="Rectangle 5">
            <a:extLst>
              <a:ext uri="{FF2B5EF4-FFF2-40B4-BE49-F238E27FC236}">
                <a16:creationId xmlns:a16="http://schemas.microsoft.com/office/drawing/2014/main" id="{2AB4C13B-1C9D-40C8-8C5E-CCBB330714B2}"/>
              </a:ext>
            </a:extLst>
          </p:cNvPr>
          <p:cNvSpPr/>
          <p:nvPr/>
        </p:nvSpPr>
        <p:spPr>
          <a:xfrm>
            <a:off x="7737895" y="129396"/>
            <a:ext cx="1253201" cy="60169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A68C5F9B-3870-56EF-C56B-EE21320B5A29}"/>
              </a:ext>
            </a:extLst>
          </p:cNvPr>
          <p:cNvSpPr/>
          <p:nvPr userDrawn="1"/>
        </p:nvSpPr>
        <p:spPr>
          <a:xfrm>
            <a:off x="7737895" y="129396"/>
            <a:ext cx="1253201" cy="60169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62391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 Content No Logo">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D9EB4408-D2BB-4E0E-AD19-CA74285DDD34}"/>
              </a:ext>
            </a:extLst>
          </p:cNvPr>
          <p:cNvSpPr>
            <a:spLocks noGrp="1"/>
          </p:cNvSpPr>
          <p:nvPr>
            <p:ph type="title"/>
          </p:nvPr>
        </p:nvSpPr>
        <p:spPr>
          <a:xfrm>
            <a:off x="902648" y="82766"/>
            <a:ext cx="6392908" cy="423072"/>
          </a:xfrm>
          <a:prstGeom prst="rect">
            <a:avLst/>
          </a:prstGeom>
        </p:spPr>
        <p:txBody>
          <a:bodyPr vert="horz" lIns="91440" tIns="45720" rIns="91440" bIns="45720" rtlCol="0" anchor="ctr" anchorCtr="0">
            <a:noAutofit/>
          </a:bodyPr>
          <a:lstStyle>
            <a:lvl1pPr>
              <a:lnSpc>
                <a:spcPct val="85000"/>
              </a:lnSpc>
              <a:defRPr/>
            </a:lvl1pPr>
          </a:lstStyle>
          <a:p>
            <a:r>
              <a:rPr lang="en-US"/>
              <a:t>Click to edit Master title style</a:t>
            </a:r>
          </a:p>
        </p:txBody>
      </p:sp>
      <p:sp>
        <p:nvSpPr>
          <p:cNvPr id="24" name="Text Placeholder 15">
            <a:extLst>
              <a:ext uri="{FF2B5EF4-FFF2-40B4-BE49-F238E27FC236}">
                <a16:creationId xmlns:a16="http://schemas.microsoft.com/office/drawing/2014/main" id="{796CF910-2B71-4D09-8328-99446069F32B}"/>
              </a:ext>
            </a:extLst>
          </p:cNvPr>
          <p:cNvSpPr>
            <a:spLocks noGrp="1"/>
          </p:cNvSpPr>
          <p:nvPr>
            <p:ph type="body" sz="quarter" idx="12"/>
          </p:nvPr>
        </p:nvSpPr>
        <p:spPr>
          <a:xfrm>
            <a:off x="903113" y="505838"/>
            <a:ext cx="6392442" cy="383438"/>
          </a:xfrm>
        </p:spPr>
        <p:txBody>
          <a:bodyPr/>
          <a:lstStyle>
            <a:lvl1pPr marL="0" indent="0">
              <a:lnSpc>
                <a:spcPct val="85000"/>
              </a:lnSpc>
              <a:buNone/>
              <a:defRPr b="1">
                <a:solidFill>
                  <a:schemeClr val="accent2"/>
                </a:solidFill>
              </a:defRPr>
            </a:lvl1pPr>
            <a:lvl2pPr marL="342836" indent="0">
              <a:buNone/>
              <a:defRPr b="1">
                <a:solidFill>
                  <a:schemeClr val="accent4"/>
                </a:solidFill>
              </a:defRPr>
            </a:lvl2pPr>
            <a:lvl3pPr marL="685672" indent="0">
              <a:buNone/>
              <a:defRPr b="1">
                <a:solidFill>
                  <a:schemeClr val="accent4"/>
                </a:solidFill>
              </a:defRPr>
            </a:lvl3pPr>
            <a:lvl4pPr marL="1028509" indent="0">
              <a:buNone/>
              <a:defRPr b="1">
                <a:solidFill>
                  <a:schemeClr val="accent4"/>
                </a:solidFill>
              </a:defRPr>
            </a:lvl4pPr>
            <a:lvl5pPr marL="1371347" indent="0">
              <a:buNone/>
              <a:defRPr b="1">
                <a:solidFill>
                  <a:schemeClr val="accent4"/>
                </a:solidFill>
              </a:defRPr>
            </a:lvl5pPr>
          </a:lstStyle>
          <a:p>
            <a:pPr lvl="0"/>
            <a:r>
              <a:rPr lang="en-US"/>
              <a:t>Click to edit Master text styles</a:t>
            </a:r>
          </a:p>
        </p:txBody>
      </p:sp>
      <p:sp>
        <p:nvSpPr>
          <p:cNvPr id="17" name="Content Placeholder 24">
            <a:extLst>
              <a:ext uri="{FF2B5EF4-FFF2-40B4-BE49-F238E27FC236}">
                <a16:creationId xmlns:a16="http://schemas.microsoft.com/office/drawing/2014/main" id="{6A99301B-7543-4C8A-A14C-DE3EFAF9DB24}"/>
              </a:ext>
            </a:extLst>
          </p:cNvPr>
          <p:cNvSpPr>
            <a:spLocks noGrp="1"/>
          </p:cNvSpPr>
          <p:nvPr>
            <p:ph sz="quarter" idx="13"/>
          </p:nvPr>
        </p:nvSpPr>
        <p:spPr>
          <a:xfrm>
            <a:off x="235258" y="1119787"/>
            <a:ext cx="4243451" cy="3625454"/>
          </a:xfrm>
        </p:spPr>
        <p:txBody>
          <a:bodyPr>
            <a:normAutofit/>
          </a:bodyPr>
          <a:lstStyle>
            <a:lvl1pPr>
              <a:spcBef>
                <a:spcPts val="1125"/>
              </a:spcBef>
              <a:defRPr sz="1500"/>
            </a:lvl1pPr>
            <a:lvl2pPr marL="514256" indent="-171419">
              <a:spcBef>
                <a:spcPts val="750"/>
              </a:spcBef>
              <a:buFont typeface="Century Gothic" panose="020B0502020202020204" pitchFamily="34" charset="0"/>
              <a:buChar char="–"/>
              <a:defRPr sz="1250">
                <a:solidFill>
                  <a:schemeClr val="tx2"/>
                </a:solidFill>
              </a:defRPr>
            </a:lvl2pPr>
            <a:lvl3pPr>
              <a:spcBef>
                <a:spcPts val="750"/>
              </a:spcBef>
              <a:defRPr sz="1125">
                <a:solidFill>
                  <a:schemeClr val="tx2"/>
                </a:solidFill>
              </a:defRPr>
            </a:lvl3pPr>
            <a:lvl4pPr marL="1199928" indent="-171419">
              <a:spcBef>
                <a:spcPts val="375"/>
              </a:spcBef>
              <a:buFont typeface="Century Gothic" panose="020B0502020202020204" pitchFamily="34" charset="0"/>
              <a:buChar char="–"/>
              <a:defRPr sz="1000">
                <a:solidFill>
                  <a:schemeClr val="tx2"/>
                </a:solidFill>
              </a:defRPr>
            </a:lvl4pPr>
            <a:lvl5pPr>
              <a:spcBef>
                <a:spcPts val="375"/>
              </a:spcBef>
              <a:defRPr sz="8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4">
            <a:extLst>
              <a:ext uri="{FF2B5EF4-FFF2-40B4-BE49-F238E27FC236}">
                <a16:creationId xmlns:a16="http://schemas.microsoft.com/office/drawing/2014/main" id="{80833D55-6A56-464A-A6C7-826B940138C9}"/>
              </a:ext>
            </a:extLst>
          </p:cNvPr>
          <p:cNvSpPr>
            <a:spLocks noGrp="1"/>
          </p:cNvSpPr>
          <p:nvPr>
            <p:ph sz="quarter" idx="14"/>
          </p:nvPr>
        </p:nvSpPr>
        <p:spPr>
          <a:xfrm>
            <a:off x="4667079" y="1119787"/>
            <a:ext cx="4243451" cy="3625454"/>
          </a:xfrm>
        </p:spPr>
        <p:txBody>
          <a:bodyPr>
            <a:normAutofit/>
          </a:bodyPr>
          <a:lstStyle>
            <a:lvl1pPr>
              <a:spcBef>
                <a:spcPts val="1125"/>
              </a:spcBef>
              <a:defRPr sz="1500"/>
            </a:lvl1pPr>
            <a:lvl2pPr marL="514256" indent="-171419">
              <a:spcBef>
                <a:spcPts val="750"/>
              </a:spcBef>
              <a:buFont typeface="Century Gothic" panose="020B0502020202020204" pitchFamily="34" charset="0"/>
              <a:buChar char="–"/>
              <a:defRPr sz="1250">
                <a:solidFill>
                  <a:schemeClr val="tx2"/>
                </a:solidFill>
              </a:defRPr>
            </a:lvl2pPr>
            <a:lvl3pPr>
              <a:spcBef>
                <a:spcPts val="750"/>
              </a:spcBef>
              <a:defRPr sz="1125">
                <a:solidFill>
                  <a:schemeClr val="tx2"/>
                </a:solidFill>
              </a:defRPr>
            </a:lvl3pPr>
            <a:lvl4pPr marL="1199928" indent="-171419">
              <a:spcBef>
                <a:spcPts val="375"/>
              </a:spcBef>
              <a:buFont typeface="Century Gothic" panose="020B0502020202020204" pitchFamily="34" charset="0"/>
              <a:buChar char="–"/>
              <a:defRPr sz="1000">
                <a:solidFill>
                  <a:schemeClr val="tx2"/>
                </a:solidFill>
              </a:defRPr>
            </a:lvl4pPr>
            <a:lvl5pPr>
              <a:spcBef>
                <a:spcPts val="375"/>
              </a:spcBef>
              <a:defRPr sz="875">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1905369C-306B-4EED-ADFF-8822B1A3C4FE}"/>
              </a:ext>
            </a:extLst>
          </p:cNvPr>
          <p:cNvSpPr>
            <a:spLocks noGrp="1"/>
          </p:cNvSpPr>
          <p:nvPr>
            <p:ph type="sldNum" sz="quarter" idx="4"/>
          </p:nvPr>
        </p:nvSpPr>
        <p:spPr>
          <a:xfrm>
            <a:off x="7084115" y="4917457"/>
            <a:ext cx="1906980" cy="169871"/>
          </a:xfrm>
          <a:prstGeom prst="rect">
            <a:avLst/>
          </a:prstGeom>
        </p:spPr>
        <p:txBody>
          <a:bodyPr vert="horz" lIns="0" tIns="45720" rIns="0" bIns="45720" rtlCol="0" anchor="ctr"/>
          <a:lstStyle>
            <a:lvl1pPr algn="r">
              <a:defRPr sz="675">
                <a:solidFill>
                  <a:schemeClr val="accent6"/>
                </a:solidFill>
              </a:defRPr>
            </a:lvl1pPr>
          </a:lstStyle>
          <a:p>
            <a:fld id="{959E09E9-5B38-6445-AE26-B293161D96D9}" type="slidenum">
              <a:rPr lang="en-US" smtClean="0"/>
              <a:pPr/>
              <a:t>‹#›</a:t>
            </a:fld>
            <a:endParaRPr lang="en-US"/>
          </a:p>
        </p:txBody>
      </p:sp>
      <p:sp>
        <p:nvSpPr>
          <p:cNvPr id="31" name="Footer Placeholder 6">
            <a:extLst>
              <a:ext uri="{FF2B5EF4-FFF2-40B4-BE49-F238E27FC236}">
                <a16:creationId xmlns:a16="http://schemas.microsoft.com/office/drawing/2014/main" id="{170A61B5-BD02-49F0-8871-A16789410085}"/>
              </a:ext>
            </a:extLst>
          </p:cNvPr>
          <p:cNvSpPr>
            <a:spLocks noGrp="1"/>
          </p:cNvSpPr>
          <p:nvPr>
            <p:ph type="ftr" sz="quarter" idx="3"/>
          </p:nvPr>
        </p:nvSpPr>
        <p:spPr>
          <a:xfrm>
            <a:off x="152905" y="4917457"/>
            <a:ext cx="6667823" cy="169871"/>
          </a:xfrm>
          <a:prstGeom prst="rect">
            <a:avLst/>
          </a:prstGeom>
        </p:spPr>
        <p:txBody>
          <a:bodyPr vert="horz" lIns="0" tIns="45720" rIns="0" bIns="45720" rtlCol="0" anchor="ctr"/>
          <a:lstStyle>
            <a:lvl1pPr>
              <a:defRPr lang="en-US" sz="563">
                <a:solidFill>
                  <a:schemeClr val="tx2"/>
                </a:solidFill>
              </a:defRPr>
            </a:lvl1pPr>
          </a:lstStyle>
          <a:p>
            <a:endParaRPr lang="en-US"/>
          </a:p>
        </p:txBody>
      </p:sp>
      <p:sp>
        <p:nvSpPr>
          <p:cNvPr id="8" name="Rectangle 7">
            <a:extLst>
              <a:ext uri="{FF2B5EF4-FFF2-40B4-BE49-F238E27FC236}">
                <a16:creationId xmlns:a16="http://schemas.microsoft.com/office/drawing/2014/main" id="{CF737090-2A93-4F1F-A32D-10CA55C3779D}"/>
              </a:ext>
            </a:extLst>
          </p:cNvPr>
          <p:cNvSpPr/>
          <p:nvPr/>
        </p:nvSpPr>
        <p:spPr>
          <a:xfrm>
            <a:off x="7737895" y="129396"/>
            <a:ext cx="1253201" cy="60169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EA78E5D6-079F-FA40-7CE3-FD5D1E7BF904}"/>
              </a:ext>
            </a:extLst>
          </p:cNvPr>
          <p:cNvSpPr/>
          <p:nvPr userDrawn="1"/>
        </p:nvSpPr>
        <p:spPr>
          <a:xfrm>
            <a:off x="7737895" y="129396"/>
            <a:ext cx="1253201" cy="60169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45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CDAD-5F1F-4523-8A15-2E043A44B4B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630418A-D9F0-4312-9A55-67B7EFA4529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961BA7-9F14-441A-82B0-98E9F397796C}"/>
              </a:ext>
            </a:extLst>
          </p:cNvPr>
          <p:cNvSpPr>
            <a:spLocks noGrp="1"/>
          </p:cNvSpPr>
          <p:nvPr>
            <p:ph type="dt" sz="half" idx="10"/>
          </p:nvPr>
        </p:nvSpPr>
        <p:spPr/>
        <p:txBody>
          <a:bodyPr/>
          <a:lstStyle/>
          <a:p>
            <a:fld id="{C6F822A4-8DA6-4447-9B1F-C5DB58435268}" type="datetimeFigureOut">
              <a:rPr lang="en-US" smtClean="0"/>
              <a:t>3/28/2025</a:t>
            </a:fld>
            <a:endParaRPr lang="en-US" dirty="0"/>
          </a:p>
        </p:txBody>
      </p:sp>
      <p:sp>
        <p:nvSpPr>
          <p:cNvPr id="5" name="Footer Placeholder 4">
            <a:extLst>
              <a:ext uri="{FF2B5EF4-FFF2-40B4-BE49-F238E27FC236}">
                <a16:creationId xmlns:a16="http://schemas.microsoft.com/office/drawing/2014/main" id="{3016D3FC-5E00-46BD-894D-23CE20613B0F}"/>
              </a:ext>
            </a:extLst>
          </p:cNvPr>
          <p:cNvSpPr>
            <a:spLocks noGrp="1"/>
          </p:cNvSpPr>
          <p:nvPr>
            <p:ph type="ftr" sz="quarter" idx="11"/>
          </p:nvPr>
        </p:nvSpPr>
        <p:spPr/>
        <p:txBody>
          <a:bodyPr/>
          <a:lstStyle/>
          <a:p>
            <a:r>
              <a:rPr lang="en-US"/>
              <a:t>Division/Department</a:t>
            </a:r>
            <a:endParaRPr lang="en-US" dirty="0"/>
          </a:p>
        </p:txBody>
      </p:sp>
      <p:sp>
        <p:nvSpPr>
          <p:cNvPr id="6" name="Slide Number Placeholder 5">
            <a:extLst>
              <a:ext uri="{FF2B5EF4-FFF2-40B4-BE49-F238E27FC236}">
                <a16:creationId xmlns:a16="http://schemas.microsoft.com/office/drawing/2014/main" id="{B7C0C13E-09F0-44AC-A2A6-F9760BAAC386}"/>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240005110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9477-B24A-480C-921D-D363B32B2A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F7FCD-FC74-4F91-9254-7458530DBDA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AE094-FF58-429E-A9FD-1CDBB1DEBAF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C88020-C5B0-41B3-8A80-A1F892789D0A}"/>
              </a:ext>
            </a:extLst>
          </p:cNvPr>
          <p:cNvSpPr>
            <a:spLocks noGrp="1"/>
          </p:cNvSpPr>
          <p:nvPr>
            <p:ph type="dt" sz="half" idx="10"/>
          </p:nvPr>
        </p:nvSpPr>
        <p:spPr/>
        <p:txBody>
          <a:bodyPr/>
          <a:lstStyle/>
          <a:p>
            <a:fld id="{E548D31E-DCDA-41A7-9C67-C4B11B94D21D}" type="datetimeFigureOut">
              <a:rPr lang="en-US" smtClean="0"/>
              <a:t>3/28/2025</a:t>
            </a:fld>
            <a:endParaRPr lang="en-US" dirty="0"/>
          </a:p>
        </p:txBody>
      </p:sp>
      <p:sp>
        <p:nvSpPr>
          <p:cNvPr id="6" name="Footer Placeholder 5">
            <a:extLst>
              <a:ext uri="{FF2B5EF4-FFF2-40B4-BE49-F238E27FC236}">
                <a16:creationId xmlns:a16="http://schemas.microsoft.com/office/drawing/2014/main" id="{636DE037-8606-4D4D-8F2C-16DC0D1540E5}"/>
              </a:ext>
            </a:extLst>
          </p:cNvPr>
          <p:cNvSpPr>
            <a:spLocks noGrp="1"/>
          </p:cNvSpPr>
          <p:nvPr>
            <p:ph type="ftr" sz="quarter" idx="11"/>
          </p:nvPr>
        </p:nvSpPr>
        <p:spPr/>
        <p:txBody>
          <a:bodyPr/>
          <a:lstStyle/>
          <a:p>
            <a:r>
              <a:rPr lang="en-US"/>
              <a:t>Division/Department</a:t>
            </a:r>
            <a:endParaRPr lang="en-US" dirty="0"/>
          </a:p>
        </p:txBody>
      </p:sp>
      <p:sp>
        <p:nvSpPr>
          <p:cNvPr id="7" name="Slide Number Placeholder 6">
            <a:extLst>
              <a:ext uri="{FF2B5EF4-FFF2-40B4-BE49-F238E27FC236}">
                <a16:creationId xmlns:a16="http://schemas.microsoft.com/office/drawing/2014/main" id="{508E1F50-DD2B-4506-AEFC-406971952D10}"/>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103557828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EEAB-7EBA-494E-9396-BEC736B2E38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6F002-478A-4B59-BA7D-A0157D71F9B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229B00D-4E25-493C-8260-BB579228CD7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6B468-2144-4ED0-A264-A27865B04AC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360060-D909-4B2F-B762-912576B4449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763681-EF2B-4CCB-BEFF-32FE551D8D22}"/>
              </a:ext>
            </a:extLst>
          </p:cNvPr>
          <p:cNvSpPr>
            <a:spLocks noGrp="1"/>
          </p:cNvSpPr>
          <p:nvPr>
            <p:ph type="dt" sz="half" idx="10"/>
          </p:nvPr>
        </p:nvSpPr>
        <p:spPr/>
        <p:txBody>
          <a:bodyPr/>
          <a:lstStyle/>
          <a:p>
            <a:fld id="{9B3762C0-B258-48F1-ADE6-176B4174CCDD}" type="datetimeFigureOut">
              <a:rPr lang="en-US" smtClean="0"/>
              <a:t>3/28/2025</a:t>
            </a:fld>
            <a:endParaRPr lang="en-US" dirty="0"/>
          </a:p>
        </p:txBody>
      </p:sp>
      <p:sp>
        <p:nvSpPr>
          <p:cNvPr id="8" name="Footer Placeholder 7">
            <a:extLst>
              <a:ext uri="{FF2B5EF4-FFF2-40B4-BE49-F238E27FC236}">
                <a16:creationId xmlns:a16="http://schemas.microsoft.com/office/drawing/2014/main" id="{9F995A69-A431-4677-943C-33CCF4E49DEF}"/>
              </a:ext>
            </a:extLst>
          </p:cNvPr>
          <p:cNvSpPr>
            <a:spLocks noGrp="1"/>
          </p:cNvSpPr>
          <p:nvPr>
            <p:ph type="ftr" sz="quarter" idx="11"/>
          </p:nvPr>
        </p:nvSpPr>
        <p:spPr/>
        <p:txBody>
          <a:bodyPr/>
          <a:lstStyle/>
          <a:p>
            <a:r>
              <a:rPr lang="en-US"/>
              <a:t>Division/Department</a:t>
            </a:r>
            <a:endParaRPr lang="en-US" dirty="0"/>
          </a:p>
        </p:txBody>
      </p:sp>
      <p:sp>
        <p:nvSpPr>
          <p:cNvPr id="9" name="Slide Number Placeholder 8">
            <a:extLst>
              <a:ext uri="{FF2B5EF4-FFF2-40B4-BE49-F238E27FC236}">
                <a16:creationId xmlns:a16="http://schemas.microsoft.com/office/drawing/2014/main" id="{461E44F0-4D1A-49FE-BD53-4DE8566094AD}"/>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175837394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F2A1-BE67-4D4A-B7D3-F0F7EBA4E0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F5EF2-A390-4E15-98F0-A34A4A231CD8}"/>
              </a:ext>
            </a:extLst>
          </p:cNvPr>
          <p:cNvSpPr>
            <a:spLocks noGrp="1"/>
          </p:cNvSpPr>
          <p:nvPr>
            <p:ph type="dt" sz="half" idx="10"/>
          </p:nvPr>
        </p:nvSpPr>
        <p:spPr/>
        <p:txBody>
          <a:bodyPr/>
          <a:lstStyle/>
          <a:p>
            <a:fld id="{677919A6-33EB-49BD-A62F-1FA56B9F9712}" type="datetimeFigureOut">
              <a:rPr lang="en-US" smtClean="0"/>
              <a:t>3/28/2025</a:t>
            </a:fld>
            <a:endParaRPr lang="en-US" dirty="0"/>
          </a:p>
        </p:txBody>
      </p:sp>
      <p:sp>
        <p:nvSpPr>
          <p:cNvPr id="4" name="Footer Placeholder 3">
            <a:extLst>
              <a:ext uri="{FF2B5EF4-FFF2-40B4-BE49-F238E27FC236}">
                <a16:creationId xmlns:a16="http://schemas.microsoft.com/office/drawing/2014/main" id="{3EC10B2D-842F-4AB7-8809-A6FE608765F0}"/>
              </a:ext>
            </a:extLst>
          </p:cNvPr>
          <p:cNvSpPr>
            <a:spLocks noGrp="1"/>
          </p:cNvSpPr>
          <p:nvPr>
            <p:ph type="ftr" sz="quarter" idx="11"/>
          </p:nvPr>
        </p:nvSpPr>
        <p:spPr/>
        <p:txBody>
          <a:bodyPr/>
          <a:lstStyle/>
          <a:p>
            <a:r>
              <a:rPr lang="en-US"/>
              <a:t>Division/Department</a:t>
            </a:r>
            <a:endParaRPr lang="en-US" dirty="0"/>
          </a:p>
        </p:txBody>
      </p:sp>
      <p:sp>
        <p:nvSpPr>
          <p:cNvPr id="5" name="Slide Number Placeholder 4">
            <a:extLst>
              <a:ext uri="{FF2B5EF4-FFF2-40B4-BE49-F238E27FC236}">
                <a16:creationId xmlns:a16="http://schemas.microsoft.com/office/drawing/2014/main" id="{7D7F6A9F-00EB-4AD9-B47F-27F9BA050935}"/>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353904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0E0CF5-F7F9-454C-A8B6-B303F5032838}"/>
              </a:ext>
            </a:extLst>
          </p:cNvPr>
          <p:cNvSpPr>
            <a:spLocks noGrp="1"/>
          </p:cNvSpPr>
          <p:nvPr>
            <p:ph type="dt" sz="half" idx="10"/>
          </p:nvPr>
        </p:nvSpPr>
        <p:spPr/>
        <p:txBody>
          <a:bodyPr/>
          <a:lstStyle/>
          <a:p>
            <a:fld id="{CA4E7D1B-D673-4CF6-8672-009D42ABD2A0}" type="datetimeFigureOut">
              <a:rPr lang="en-US" smtClean="0"/>
              <a:t>3/28/2025</a:t>
            </a:fld>
            <a:endParaRPr lang="en-US" dirty="0"/>
          </a:p>
        </p:txBody>
      </p:sp>
      <p:sp>
        <p:nvSpPr>
          <p:cNvPr id="3" name="Footer Placeholder 2">
            <a:extLst>
              <a:ext uri="{FF2B5EF4-FFF2-40B4-BE49-F238E27FC236}">
                <a16:creationId xmlns:a16="http://schemas.microsoft.com/office/drawing/2014/main" id="{765E6CF3-10BC-49C5-96C3-1666D8CFAA7B}"/>
              </a:ext>
            </a:extLst>
          </p:cNvPr>
          <p:cNvSpPr>
            <a:spLocks noGrp="1"/>
          </p:cNvSpPr>
          <p:nvPr>
            <p:ph type="ftr" sz="quarter" idx="11"/>
          </p:nvPr>
        </p:nvSpPr>
        <p:spPr/>
        <p:txBody>
          <a:bodyPr/>
          <a:lstStyle/>
          <a:p>
            <a:r>
              <a:rPr lang="en-US"/>
              <a:t>Division/Department</a:t>
            </a:r>
            <a:endParaRPr lang="en-US" dirty="0"/>
          </a:p>
        </p:txBody>
      </p:sp>
      <p:sp>
        <p:nvSpPr>
          <p:cNvPr id="4" name="Slide Number Placeholder 3">
            <a:extLst>
              <a:ext uri="{FF2B5EF4-FFF2-40B4-BE49-F238E27FC236}">
                <a16:creationId xmlns:a16="http://schemas.microsoft.com/office/drawing/2014/main" id="{1AB680C3-C39A-48B9-B58F-E020AC304D67}"/>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2728765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A192-BB61-44B6-8C5D-1A3EB09190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EB2AAB0-112A-48F7-B320-FB8AC43B47B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E752-3938-4A98-B009-C2AC4E3C64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5C2389B-C2DE-4C05-B2A3-E7577F8712B0}"/>
              </a:ext>
            </a:extLst>
          </p:cNvPr>
          <p:cNvSpPr>
            <a:spLocks noGrp="1"/>
          </p:cNvSpPr>
          <p:nvPr>
            <p:ph type="dt" sz="half" idx="10"/>
          </p:nvPr>
        </p:nvSpPr>
        <p:spPr/>
        <p:txBody>
          <a:bodyPr/>
          <a:lstStyle/>
          <a:p>
            <a:fld id="{DA16AA21-1863-4931-97CB-99D0A168701B}" type="datetimeFigureOut">
              <a:rPr lang="en-US" smtClean="0"/>
              <a:t>3/28/2025</a:t>
            </a:fld>
            <a:endParaRPr lang="en-US" dirty="0"/>
          </a:p>
        </p:txBody>
      </p:sp>
      <p:sp>
        <p:nvSpPr>
          <p:cNvPr id="6" name="Footer Placeholder 5">
            <a:extLst>
              <a:ext uri="{FF2B5EF4-FFF2-40B4-BE49-F238E27FC236}">
                <a16:creationId xmlns:a16="http://schemas.microsoft.com/office/drawing/2014/main" id="{E0DED29B-7897-4DB8-9D0F-264C0CE4525F}"/>
              </a:ext>
            </a:extLst>
          </p:cNvPr>
          <p:cNvSpPr>
            <a:spLocks noGrp="1"/>
          </p:cNvSpPr>
          <p:nvPr>
            <p:ph type="ftr" sz="quarter" idx="11"/>
          </p:nvPr>
        </p:nvSpPr>
        <p:spPr/>
        <p:txBody>
          <a:bodyPr/>
          <a:lstStyle/>
          <a:p>
            <a:r>
              <a:rPr lang="en-US"/>
              <a:t>Division/Department</a:t>
            </a:r>
            <a:endParaRPr lang="en-US" dirty="0"/>
          </a:p>
        </p:txBody>
      </p:sp>
      <p:sp>
        <p:nvSpPr>
          <p:cNvPr id="7" name="Slide Number Placeholder 6">
            <a:extLst>
              <a:ext uri="{FF2B5EF4-FFF2-40B4-BE49-F238E27FC236}">
                <a16:creationId xmlns:a16="http://schemas.microsoft.com/office/drawing/2014/main" id="{3FD18240-D2CB-490C-9B98-38471F3B4609}"/>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41766182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2DAE-E64A-4EE9-99BB-72144EC135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174DA4B-F9B1-414C-81D8-238082B71D8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9A46C97-93CA-459F-8F21-F13B33C2DC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600CF0A-7DC1-427D-9620-574632FD9E08}"/>
              </a:ext>
            </a:extLst>
          </p:cNvPr>
          <p:cNvSpPr>
            <a:spLocks noGrp="1"/>
          </p:cNvSpPr>
          <p:nvPr>
            <p:ph type="dt" sz="half" idx="10"/>
          </p:nvPr>
        </p:nvSpPr>
        <p:spPr/>
        <p:txBody>
          <a:bodyPr/>
          <a:lstStyle/>
          <a:p>
            <a:fld id="{3772C379-9A7C-4C87-A116-CBE9F58B04C5}" type="datetimeFigureOut">
              <a:rPr lang="en-US" smtClean="0"/>
              <a:t>3/28/2025</a:t>
            </a:fld>
            <a:endParaRPr lang="en-US" dirty="0"/>
          </a:p>
        </p:txBody>
      </p:sp>
      <p:sp>
        <p:nvSpPr>
          <p:cNvPr id="6" name="Footer Placeholder 5">
            <a:extLst>
              <a:ext uri="{FF2B5EF4-FFF2-40B4-BE49-F238E27FC236}">
                <a16:creationId xmlns:a16="http://schemas.microsoft.com/office/drawing/2014/main" id="{EF41A8FE-B809-4763-B548-F66E4BABE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1CA8F-5E1A-4A60-BD05-99CD839E330C}"/>
              </a:ext>
            </a:extLst>
          </p:cNvPr>
          <p:cNvSpPr>
            <a:spLocks noGrp="1"/>
          </p:cNvSpPr>
          <p:nvPr>
            <p:ph type="sldNum" sz="quarter" idx="12"/>
          </p:nvPr>
        </p:nvSpPr>
        <p:spPr/>
        <p:txBody>
          <a:bodyPr/>
          <a:lstStyle/>
          <a:p>
            <a:fld id="{2441C0E6-2A71-4EB3-9E92-A3D15D26B6CA}" type="slidenum">
              <a:rPr lang="en-US" smtClean="0"/>
              <a:pPr/>
              <a:t>‹#›</a:t>
            </a:fld>
            <a:endParaRPr lang="en-US" dirty="0"/>
          </a:p>
        </p:txBody>
      </p:sp>
    </p:spTree>
    <p:extLst>
      <p:ext uri="{BB962C8B-B14F-4D97-AF65-F5344CB8AC3E}">
        <p14:creationId xmlns:p14="http://schemas.microsoft.com/office/powerpoint/2010/main" val="167749091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E16BA-DBBD-4A99-829E-A9E929CB94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4C4401-2F1A-4931-AF99-A05A9531888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EB109-A649-4BA3-B46B-B3E196E551F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664C608-40B1-4030-A28D-5B74BC98ADCE}" type="datetimeFigureOut">
              <a:rPr lang="en-US" smtClean="0"/>
              <a:t>3/28/2025</a:t>
            </a:fld>
            <a:endParaRPr lang="en-US" dirty="0"/>
          </a:p>
        </p:txBody>
      </p:sp>
      <p:sp>
        <p:nvSpPr>
          <p:cNvPr id="5" name="Footer Placeholder 4">
            <a:extLst>
              <a:ext uri="{FF2B5EF4-FFF2-40B4-BE49-F238E27FC236}">
                <a16:creationId xmlns:a16="http://schemas.microsoft.com/office/drawing/2014/main" id="{D674AA77-B381-4359-AC72-818C69D716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Division/Department</a:t>
            </a:r>
            <a:endParaRPr lang="en-US" dirty="0"/>
          </a:p>
        </p:txBody>
      </p:sp>
      <p:sp>
        <p:nvSpPr>
          <p:cNvPr id="6" name="Slide Number Placeholder 5">
            <a:extLst>
              <a:ext uri="{FF2B5EF4-FFF2-40B4-BE49-F238E27FC236}">
                <a16:creationId xmlns:a16="http://schemas.microsoft.com/office/drawing/2014/main" id="{87A3786C-F4A7-43C3-BCB5-C0B0CC63930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441C0E6-2A71-4EB3-9E92-A3D15D26B6CA}" type="slidenum">
              <a:rPr lang="en-US" smtClean="0"/>
              <a:pPr/>
              <a:t>‹#›</a:t>
            </a:fld>
            <a:endParaRPr lang="en-US" dirty="0"/>
          </a:p>
        </p:txBody>
      </p:sp>
      <p:grpSp>
        <p:nvGrpSpPr>
          <p:cNvPr id="7" name="Group 6">
            <a:extLst>
              <a:ext uri="{FF2B5EF4-FFF2-40B4-BE49-F238E27FC236}">
                <a16:creationId xmlns:a16="http://schemas.microsoft.com/office/drawing/2014/main" id="{58E43595-C5F7-4453-B42E-DC817A26F41F}"/>
              </a:ext>
            </a:extLst>
          </p:cNvPr>
          <p:cNvGrpSpPr>
            <a:grpSpLocks noChangeAspect="1"/>
          </p:cNvGrpSpPr>
          <p:nvPr userDrawn="1"/>
        </p:nvGrpSpPr>
        <p:grpSpPr>
          <a:xfrm>
            <a:off x="274396" y="4552949"/>
            <a:ext cx="823087" cy="357189"/>
            <a:chOff x="2138363" y="5326063"/>
            <a:chExt cx="1935162" cy="839788"/>
          </a:xfrm>
          <a:solidFill>
            <a:schemeClr val="tx2"/>
          </a:solidFill>
        </p:grpSpPr>
        <p:sp>
          <p:nvSpPr>
            <p:cNvPr id="8" name="Freeform 5">
              <a:extLst>
                <a:ext uri="{FF2B5EF4-FFF2-40B4-BE49-F238E27FC236}">
                  <a16:creationId xmlns:a16="http://schemas.microsoft.com/office/drawing/2014/main" id="{4A93A642-25DF-4BAA-AFD8-A62F3CFA1F1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8D7D35E2-1909-4D04-BE1C-808A2FAC289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8DFD4FAA-823C-4926-9496-3E4BD074F324}"/>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Rectangle 10">
            <a:extLst>
              <a:ext uri="{FF2B5EF4-FFF2-40B4-BE49-F238E27FC236}">
                <a16:creationId xmlns:a16="http://schemas.microsoft.com/office/drawing/2014/main" id="{A9A0A4C0-05B4-4A34-ACE2-F7652EA5A51F}"/>
              </a:ext>
            </a:extLst>
          </p:cNvPr>
          <p:cNvSpPr/>
          <p:nvPr userDrawn="1"/>
        </p:nvSpPr>
        <p:spPr>
          <a:xfrm>
            <a:off x="-2" y="0"/>
            <a:ext cx="9143999" cy="642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994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7" r:id="rId13"/>
    <p:sldLayoutId id="2147483734" r:id="rId14"/>
    <p:sldLayoutId id="2147483701" r:id="rId15"/>
    <p:sldLayoutId id="2147483661" r:id="rId16"/>
    <p:sldLayoutId id="2147483671" r:id="rId17"/>
    <p:sldLayoutId id="2147483672" r:id="rId18"/>
    <p:sldLayoutId id="2147483685" r:id="rId19"/>
    <p:sldLayoutId id="2147483675"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userDrawn="1">
          <p15:clr>
            <a:srgbClr val="F26B43"/>
          </p15:clr>
        </p15:guide>
        <p15:guide id="2" pos="2880" userDrawn="1">
          <p15:clr>
            <a:srgbClr val="F26B43"/>
          </p15:clr>
        </p15:guide>
        <p15:guide id="3" orient="horz" pos="213" userDrawn="1">
          <p15:clr>
            <a:srgbClr val="F26B43"/>
          </p15:clr>
        </p15:guide>
        <p15:guide id="4" orient="horz" pos="641" userDrawn="1">
          <p15:clr>
            <a:srgbClr val="F26B43"/>
          </p15:clr>
        </p15:guide>
        <p15:guide id="5" pos="219" userDrawn="1">
          <p15:clr>
            <a:srgbClr val="F26B43"/>
          </p15:clr>
        </p15:guide>
        <p15:guide id="6" pos="204" userDrawn="1">
          <p15:clr>
            <a:srgbClr val="F26B43"/>
          </p15:clr>
        </p15:guide>
        <p15:guide id="7" pos="4896" userDrawn="1">
          <p15:clr>
            <a:srgbClr val="F26B43"/>
          </p15:clr>
        </p15:guide>
        <p15:guide id="8" orient="horz" pos="386" userDrawn="1">
          <p15:clr>
            <a:srgbClr val="F26B43"/>
          </p15:clr>
        </p15:guide>
        <p15:guide id="9" orient="horz" pos="9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images.google.com/imgres?imgurl=http://www.spectranetics.com/pvdt/images/usref4r2_c2r2_c2.jpg&amp;imgrefurl=http://www.spectranetics.com/pvdt/ref.html&amp;h=222&amp;w=258&amp;sz=14&amp;tbnid=ht0duqk4YWsJ:&amp;tbnh=92&amp;tbnw=107&amp;hl=en&amp;start=10&amp;prev=/images?q=clirpath&amp;svnum=10&amp;hl=en&amp;lr=&amp;sa=N" TargetMode="External"/><Relationship Id="rId7" Type="http://schemas.openxmlformats.org/officeDocument/2006/relationships/oleObject" Target="../embeddings/oleObject2.bin"/><Relationship Id="rId2" Type="http://schemas.openxmlformats.org/officeDocument/2006/relationships/image" Target="../media/image20.jpeg"/><Relationship Id="rId1" Type="http://schemas.openxmlformats.org/officeDocument/2006/relationships/slideLayout" Target="../slideLayouts/slideLayout25.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image" Target="../media/image22.jpeg"/><Relationship Id="rId10" Type="http://schemas.openxmlformats.org/officeDocument/2006/relationships/oleObject" Target="../embeddings/oleObject3.bin"/><Relationship Id="rId4" Type="http://schemas.openxmlformats.org/officeDocument/2006/relationships/image" Target="../media/image21.jpe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4.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ideo" Target="file:///\\homedir-cifs.nyumc.org\babaea02\apps\xp\desktop\old%20iron%20key\Babaev%20PAD\i-628.av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6F16-8D98-C4C4-AE76-BDFA0DCA7178}"/>
              </a:ext>
            </a:extLst>
          </p:cNvPr>
          <p:cNvSpPr>
            <a:spLocks noGrp="1"/>
          </p:cNvSpPr>
          <p:nvPr>
            <p:ph type="ctrTitle"/>
          </p:nvPr>
        </p:nvSpPr>
        <p:spPr>
          <a:xfrm>
            <a:off x="310896" y="1210791"/>
            <a:ext cx="7925098" cy="1286467"/>
          </a:xfrm>
        </p:spPr>
        <p:txBody>
          <a:bodyPr>
            <a:normAutofit fontScale="90000"/>
          </a:bodyPr>
          <a:lstStyle/>
          <a:p>
            <a:pPr algn="ctr"/>
            <a:r>
              <a:rPr lang="en-US" sz="3600" dirty="0"/>
              <a:t>Peripheral Arterial Disease –</a:t>
            </a:r>
            <a:br>
              <a:rPr lang="en-US" sz="3600" dirty="0"/>
            </a:br>
            <a:br>
              <a:rPr lang="en-US" sz="3600" dirty="0"/>
            </a:br>
            <a:r>
              <a:rPr lang="en-US" sz="3600" dirty="0"/>
              <a:t>Prognosis as Bad as Some Cancers</a:t>
            </a:r>
          </a:p>
        </p:txBody>
      </p:sp>
      <p:sp>
        <p:nvSpPr>
          <p:cNvPr id="3" name="Subtitle 2">
            <a:extLst>
              <a:ext uri="{FF2B5EF4-FFF2-40B4-BE49-F238E27FC236}">
                <a16:creationId xmlns:a16="http://schemas.microsoft.com/office/drawing/2014/main" id="{B80CBB76-B4C8-B29A-2DE7-C81024AB5060}"/>
              </a:ext>
            </a:extLst>
          </p:cNvPr>
          <p:cNvSpPr>
            <a:spLocks noGrp="1"/>
          </p:cNvSpPr>
          <p:nvPr>
            <p:ph type="subTitle" idx="1"/>
          </p:nvPr>
        </p:nvSpPr>
        <p:spPr>
          <a:xfrm>
            <a:off x="332072" y="2935224"/>
            <a:ext cx="8395718" cy="848500"/>
          </a:xfrm>
        </p:spPr>
        <p:txBody>
          <a:bodyPr/>
          <a:lstStyle/>
          <a:p>
            <a:r>
              <a:rPr lang="en-US" b="1" dirty="0" err="1"/>
              <a:t>Anvar</a:t>
            </a:r>
            <a:r>
              <a:rPr lang="en-US" b="1" dirty="0"/>
              <a:t> </a:t>
            </a:r>
            <a:r>
              <a:rPr lang="en-US" b="1" dirty="0" err="1"/>
              <a:t>Babaev</a:t>
            </a:r>
            <a:r>
              <a:rPr lang="en-US" b="1" dirty="0"/>
              <a:t>, MD, PhD</a:t>
            </a:r>
          </a:p>
          <a:p>
            <a:r>
              <a:rPr lang="en-US" dirty="0"/>
              <a:t>Director, Endovascular Interventions, Cardiac Cath Lab, NYU </a:t>
            </a:r>
            <a:r>
              <a:rPr lang="en-US" dirty="0" err="1"/>
              <a:t>Langone</a:t>
            </a:r>
            <a:r>
              <a:rPr lang="en-US" dirty="0"/>
              <a:t> Medical Center</a:t>
            </a:r>
          </a:p>
        </p:txBody>
      </p:sp>
      <p:pic>
        <p:nvPicPr>
          <p:cNvPr id="5" name="Picture Placeholder 12" descr="A body of water with buildings in the background&#10;&#10;Description automatically generated with medium confidence">
            <a:extLst>
              <a:ext uri="{FF2B5EF4-FFF2-40B4-BE49-F238E27FC236}">
                <a16:creationId xmlns:a16="http://schemas.microsoft.com/office/drawing/2014/main" id="{B2BE82D5-B78B-C0E6-E558-3787D3C529B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3" b="23"/>
          <a:stretch/>
        </p:blipFill>
        <p:spPr/>
      </p:pic>
      <p:sp>
        <p:nvSpPr>
          <p:cNvPr id="6" name="Footer Placeholder 5">
            <a:extLst>
              <a:ext uri="{FF2B5EF4-FFF2-40B4-BE49-F238E27FC236}">
                <a16:creationId xmlns:a16="http://schemas.microsoft.com/office/drawing/2014/main" id="{1F4DD7BA-1CFA-B2CE-D5CD-018B9195E5FA}"/>
              </a:ext>
            </a:extLst>
          </p:cNvPr>
          <p:cNvSpPr>
            <a:spLocks noGrp="1"/>
          </p:cNvSpPr>
          <p:nvPr>
            <p:ph type="ftr" sz="quarter" idx="3"/>
          </p:nvPr>
        </p:nvSpPr>
        <p:spPr>
          <a:xfrm>
            <a:off x="5341357" y="453251"/>
            <a:ext cx="3476066" cy="219456"/>
          </a:xfrm>
        </p:spPr>
        <p:txBody>
          <a:bodyPr/>
          <a:lstStyle/>
          <a:p>
            <a:r>
              <a:rPr lang="en-US" dirty="0"/>
              <a:t>Division of Cardiology/Department of Medicine</a:t>
            </a:r>
          </a:p>
        </p:txBody>
      </p:sp>
    </p:spTree>
    <p:extLst>
      <p:ext uri="{BB962C8B-B14F-4D97-AF65-F5344CB8AC3E}">
        <p14:creationId xmlns:p14="http://schemas.microsoft.com/office/powerpoint/2010/main" val="1030674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pic>
        <p:nvPicPr>
          <p:cNvPr id="60418" name="Picture 2" descr="iceberg_corbis">
            <a:extLst>
              <a:ext uri="{FF2B5EF4-FFF2-40B4-BE49-F238E27FC236}">
                <a16:creationId xmlns:a16="http://schemas.microsoft.com/office/drawing/2014/main" id="{17F18B93-C502-4EBA-A94E-0572806F1F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2999" y="171451"/>
            <a:ext cx="7855527" cy="4830040"/>
          </a:xfrm>
          <a:noFill/>
        </p:spPr>
      </p:pic>
      <p:sp>
        <p:nvSpPr>
          <p:cNvPr id="60419" name="Rectangle 3">
            <a:extLst>
              <a:ext uri="{FF2B5EF4-FFF2-40B4-BE49-F238E27FC236}">
                <a16:creationId xmlns:a16="http://schemas.microsoft.com/office/drawing/2014/main" id="{89F79958-0690-4FB7-A46E-B440341FBD83}"/>
              </a:ext>
            </a:extLst>
          </p:cNvPr>
          <p:cNvSpPr>
            <a:spLocks noGrp="1" noChangeArrowheads="1"/>
          </p:cNvSpPr>
          <p:nvPr>
            <p:ph type="title"/>
          </p:nvPr>
        </p:nvSpPr>
        <p:spPr>
          <a:xfrm>
            <a:off x="1631948" y="348854"/>
            <a:ext cx="5946488" cy="579834"/>
          </a:xfrm>
          <a:noFill/>
        </p:spPr>
        <p:txBody>
          <a:bodyPr vert="horz" wrap="none" lIns="35719" tIns="14288" rIns="35719" bIns="14288" rtlCol="0" anchor="t">
            <a:normAutofit/>
          </a:bodyPr>
          <a:lstStyle/>
          <a:p>
            <a:pPr defTabSz="716756"/>
            <a:r>
              <a:rPr lang="en-US" altLang="en-US" sz="4000" b="1" dirty="0">
                <a:solidFill>
                  <a:schemeClr val="bg1"/>
                </a:solidFill>
                <a:latin typeface="Times New Roman" panose="02020603050405020304" pitchFamily="18" charset="0"/>
                <a:cs typeface="Times New Roman" panose="02020603050405020304" pitchFamily="18" charset="0"/>
              </a:rPr>
              <a:t>Population-Based Care of PAD</a:t>
            </a:r>
          </a:p>
        </p:txBody>
      </p:sp>
      <p:grpSp>
        <p:nvGrpSpPr>
          <p:cNvPr id="2" name="Group 4">
            <a:extLst>
              <a:ext uri="{FF2B5EF4-FFF2-40B4-BE49-F238E27FC236}">
                <a16:creationId xmlns:a16="http://schemas.microsoft.com/office/drawing/2014/main" id="{8491430C-B046-4FD1-8FA2-5C92EAB55D35}"/>
              </a:ext>
            </a:extLst>
          </p:cNvPr>
          <p:cNvGrpSpPr>
            <a:grpSpLocks/>
          </p:cNvGrpSpPr>
          <p:nvPr/>
        </p:nvGrpSpPr>
        <p:grpSpPr bwMode="auto">
          <a:xfrm>
            <a:off x="61980" y="1155660"/>
            <a:ext cx="8257675" cy="3369389"/>
            <a:chOff x="-1182" y="971"/>
            <a:chExt cx="7118" cy="3015"/>
          </a:xfrm>
        </p:grpSpPr>
        <p:sp>
          <p:nvSpPr>
            <p:cNvPr id="60421" name="AutoShape 5">
              <a:extLst>
                <a:ext uri="{FF2B5EF4-FFF2-40B4-BE49-F238E27FC236}">
                  <a16:creationId xmlns:a16="http://schemas.microsoft.com/office/drawing/2014/main" id="{3ABD0327-E7B9-4433-BF18-D03740935E71}"/>
                </a:ext>
              </a:extLst>
            </p:cNvPr>
            <p:cNvSpPr>
              <a:spLocks noChangeArrowheads="1"/>
            </p:cNvSpPr>
            <p:nvPr/>
          </p:nvSpPr>
          <p:spPr bwMode="auto">
            <a:xfrm>
              <a:off x="1276" y="1045"/>
              <a:ext cx="2876" cy="2744"/>
            </a:xfrm>
            <a:prstGeom prst="triangle">
              <a:avLst>
                <a:gd name="adj" fmla="val 49995"/>
              </a:avLst>
            </a:prstGeom>
            <a:gradFill rotWithShape="1">
              <a:gsLst>
                <a:gs pos="0">
                  <a:srgbClr val="00D800"/>
                </a:gs>
                <a:gs pos="50000">
                  <a:srgbClr val="006400"/>
                </a:gs>
                <a:gs pos="100000">
                  <a:srgbClr val="00D800"/>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22" name="AutoShape 6">
              <a:extLst>
                <a:ext uri="{FF2B5EF4-FFF2-40B4-BE49-F238E27FC236}">
                  <a16:creationId xmlns:a16="http://schemas.microsoft.com/office/drawing/2014/main" id="{8C6B9CE7-1D45-4239-83C4-5095B0710282}"/>
                </a:ext>
              </a:extLst>
            </p:cNvPr>
            <p:cNvSpPr>
              <a:spLocks noChangeArrowheads="1"/>
            </p:cNvSpPr>
            <p:nvPr/>
          </p:nvSpPr>
          <p:spPr bwMode="auto">
            <a:xfrm>
              <a:off x="1787" y="1045"/>
              <a:ext cx="1856" cy="1766"/>
            </a:xfrm>
            <a:prstGeom prst="triangle">
              <a:avLst>
                <a:gd name="adj" fmla="val 49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23" name="Rectangle 7">
              <a:extLst>
                <a:ext uri="{FF2B5EF4-FFF2-40B4-BE49-F238E27FC236}">
                  <a16:creationId xmlns:a16="http://schemas.microsoft.com/office/drawing/2014/main" id="{903EF511-F030-4666-B230-494344771993}"/>
                </a:ext>
              </a:extLst>
            </p:cNvPr>
            <p:cNvSpPr>
              <a:spLocks noChangeArrowheads="1"/>
            </p:cNvSpPr>
            <p:nvPr/>
          </p:nvSpPr>
          <p:spPr bwMode="auto">
            <a:xfrm>
              <a:off x="1765" y="3194"/>
              <a:ext cx="189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buSzTx/>
                <a:buFontTx/>
                <a:buNone/>
              </a:pPr>
              <a:r>
                <a:rPr lang="en-US" altLang="en-US" sz="1800" b="1" i="1">
                  <a:solidFill>
                    <a:schemeClr val="bg2"/>
                  </a:solidFill>
                </a:rPr>
                <a:t>Asymptomatic PAD</a:t>
              </a:r>
            </a:p>
            <a:p>
              <a:pPr algn="ctr">
                <a:lnSpc>
                  <a:spcPct val="90000"/>
                </a:lnSpc>
                <a:spcBef>
                  <a:spcPct val="0"/>
                </a:spcBef>
                <a:buSzTx/>
                <a:buFontTx/>
                <a:buNone/>
              </a:pPr>
              <a:r>
                <a:rPr lang="en-US" altLang="en-US" sz="1800" b="1" i="1">
                  <a:solidFill>
                    <a:schemeClr val="bg2"/>
                  </a:solidFill>
                </a:rPr>
                <a:t>(ABI &lt; 0.9)</a:t>
              </a:r>
            </a:p>
          </p:txBody>
        </p:sp>
        <p:sp>
          <p:nvSpPr>
            <p:cNvPr id="60424" name="AutoShape 8">
              <a:extLst>
                <a:ext uri="{FF2B5EF4-FFF2-40B4-BE49-F238E27FC236}">
                  <a16:creationId xmlns:a16="http://schemas.microsoft.com/office/drawing/2014/main" id="{82274493-5752-492C-B20F-10ABA821E7B0}"/>
                </a:ext>
              </a:extLst>
            </p:cNvPr>
            <p:cNvSpPr>
              <a:spLocks noChangeArrowheads="1"/>
            </p:cNvSpPr>
            <p:nvPr/>
          </p:nvSpPr>
          <p:spPr bwMode="auto">
            <a:xfrm>
              <a:off x="2331" y="1051"/>
              <a:ext cx="767" cy="719"/>
            </a:xfrm>
            <a:prstGeom prst="triangle">
              <a:avLst>
                <a:gd name="adj" fmla="val 50185"/>
              </a:avLst>
            </a:prstGeom>
            <a:solidFill>
              <a:srgbClr val="00D800">
                <a:alpha val="5882"/>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25" name="Rectangle 9">
              <a:extLst>
                <a:ext uri="{FF2B5EF4-FFF2-40B4-BE49-F238E27FC236}">
                  <a16:creationId xmlns:a16="http://schemas.microsoft.com/office/drawing/2014/main" id="{AA3D11D7-C5AC-4BBD-99E1-3A237FDDB1B0}"/>
                </a:ext>
              </a:extLst>
            </p:cNvPr>
            <p:cNvSpPr>
              <a:spLocks noChangeArrowheads="1"/>
            </p:cNvSpPr>
            <p:nvPr/>
          </p:nvSpPr>
          <p:spPr bwMode="auto">
            <a:xfrm>
              <a:off x="2022" y="2198"/>
              <a:ext cx="1385"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buSzTx/>
                <a:buFontTx/>
                <a:buNone/>
              </a:pPr>
              <a:r>
                <a:rPr lang="en-US" altLang="en-US" sz="1650" b="1" i="1" dirty="0">
                  <a:solidFill>
                    <a:schemeClr val="bg1"/>
                  </a:solidFill>
                </a:rPr>
                <a:t>Mild-moderate</a:t>
              </a:r>
            </a:p>
            <a:p>
              <a:pPr algn="ctr">
                <a:lnSpc>
                  <a:spcPct val="90000"/>
                </a:lnSpc>
                <a:spcBef>
                  <a:spcPct val="0"/>
                </a:spcBef>
                <a:buSzTx/>
                <a:buFontTx/>
                <a:buNone/>
              </a:pPr>
              <a:r>
                <a:rPr lang="en-US" altLang="en-US" sz="1650" b="1" i="1" dirty="0">
                  <a:solidFill>
                    <a:schemeClr val="bg1"/>
                  </a:solidFill>
                </a:rPr>
                <a:t>Claudication</a:t>
              </a:r>
            </a:p>
          </p:txBody>
        </p:sp>
        <p:sp>
          <p:nvSpPr>
            <p:cNvPr id="60426" name="Rectangle 10">
              <a:extLst>
                <a:ext uri="{FF2B5EF4-FFF2-40B4-BE49-F238E27FC236}">
                  <a16:creationId xmlns:a16="http://schemas.microsoft.com/office/drawing/2014/main" id="{8E57B31F-4E79-4103-886E-3AC1BAEA6E9D}"/>
                </a:ext>
              </a:extLst>
            </p:cNvPr>
            <p:cNvSpPr>
              <a:spLocks noChangeArrowheads="1"/>
            </p:cNvSpPr>
            <p:nvPr/>
          </p:nvSpPr>
          <p:spPr bwMode="auto">
            <a:xfrm>
              <a:off x="4032" y="3077"/>
              <a:ext cx="179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SzTx/>
                <a:buFontTx/>
                <a:buNone/>
              </a:pPr>
              <a:r>
                <a:rPr lang="en-US" altLang="en-US" sz="1500" b="1" dirty="0"/>
                <a:t>      Risk Reduction</a:t>
              </a:r>
            </a:p>
            <a:p>
              <a:pPr>
                <a:lnSpc>
                  <a:spcPct val="90000"/>
                </a:lnSpc>
                <a:spcBef>
                  <a:spcPct val="0"/>
                </a:spcBef>
                <a:buSzTx/>
                <a:buFontTx/>
                <a:buNone/>
              </a:pPr>
              <a:r>
                <a:rPr lang="en-US" altLang="en-US" sz="1500" b="1" dirty="0"/>
                <a:t>      Exercise</a:t>
              </a:r>
            </a:p>
          </p:txBody>
        </p:sp>
        <p:sp>
          <p:nvSpPr>
            <p:cNvPr id="60427" name="Rectangle 11">
              <a:extLst>
                <a:ext uri="{FF2B5EF4-FFF2-40B4-BE49-F238E27FC236}">
                  <a16:creationId xmlns:a16="http://schemas.microsoft.com/office/drawing/2014/main" id="{7B9A4295-92B5-4C96-B9E9-81798AF6D04E}"/>
                </a:ext>
              </a:extLst>
            </p:cNvPr>
            <p:cNvSpPr>
              <a:spLocks noChangeArrowheads="1"/>
            </p:cNvSpPr>
            <p:nvPr/>
          </p:nvSpPr>
          <p:spPr bwMode="auto">
            <a:xfrm>
              <a:off x="3648" y="1973"/>
              <a:ext cx="1968"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SzTx/>
                <a:buFontTx/>
                <a:buNone/>
              </a:pPr>
              <a:r>
                <a:rPr lang="en-US" altLang="en-US" sz="1500" b="1" dirty="0"/>
                <a:t>          Exercise Training</a:t>
              </a:r>
            </a:p>
            <a:p>
              <a:pPr>
                <a:lnSpc>
                  <a:spcPct val="90000"/>
                </a:lnSpc>
                <a:spcBef>
                  <a:spcPct val="0"/>
                </a:spcBef>
                <a:buSzTx/>
                <a:buFontTx/>
                <a:buNone/>
              </a:pPr>
              <a:r>
                <a:rPr lang="en-US" altLang="en-US" sz="1500" b="1" dirty="0"/>
                <a:t>          Pharmacotherapy</a:t>
              </a:r>
            </a:p>
            <a:p>
              <a:pPr>
                <a:lnSpc>
                  <a:spcPct val="90000"/>
                </a:lnSpc>
                <a:spcBef>
                  <a:spcPct val="0"/>
                </a:spcBef>
                <a:buSzTx/>
                <a:buFontTx/>
                <a:buNone/>
              </a:pPr>
              <a:r>
                <a:rPr lang="en-US" altLang="en-US" sz="1500" b="1" dirty="0"/>
                <a:t>          Risk reduction</a:t>
              </a:r>
            </a:p>
            <a:p>
              <a:pPr>
                <a:lnSpc>
                  <a:spcPct val="90000"/>
                </a:lnSpc>
                <a:spcBef>
                  <a:spcPct val="0"/>
                </a:spcBef>
                <a:buSzTx/>
                <a:buFontTx/>
                <a:buNone/>
              </a:pPr>
              <a:r>
                <a:rPr lang="en-US" altLang="en-US" sz="1500" b="1" dirty="0"/>
                <a:t>          Revascularization</a:t>
              </a:r>
            </a:p>
          </p:txBody>
        </p:sp>
        <p:sp>
          <p:nvSpPr>
            <p:cNvPr id="60428" name="Rectangle 12">
              <a:extLst>
                <a:ext uri="{FF2B5EF4-FFF2-40B4-BE49-F238E27FC236}">
                  <a16:creationId xmlns:a16="http://schemas.microsoft.com/office/drawing/2014/main" id="{7825A0B0-60E8-41B0-AC59-B16F459BB241}"/>
                </a:ext>
              </a:extLst>
            </p:cNvPr>
            <p:cNvSpPr>
              <a:spLocks noChangeArrowheads="1"/>
            </p:cNvSpPr>
            <p:nvPr/>
          </p:nvSpPr>
          <p:spPr bwMode="auto">
            <a:xfrm>
              <a:off x="2460" y="1432"/>
              <a:ext cx="509"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buSzTx/>
                <a:buFontTx/>
                <a:buNone/>
              </a:pPr>
              <a:r>
                <a:rPr lang="en-US" altLang="en-US" sz="1050" b="1" i="1" dirty="0">
                  <a:solidFill>
                    <a:schemeClr val="bg1"/>
                  </a:solidFill>
                </a:rPr>
                <a:t>Severe</a:t>
              </a:r>
            </a:p>
            <a:p>
              <a:pPr algn="ctr">
                <a:lnSpc>
                  <a:spcPct val="90000"/>
                </a:lnSpc>
                <a:spcBef>
                  <a:spcPct val="0"/>
                </a:spcBef>
                <a:buSzTx/>
                <a:buFontTx/>
                <a:buNone/>
              </a:pPr>
              <a:r>
                <a:rPr lang="en-US" altLang="en-US" sz="1350" b="1" i="1" dirty="0" err="1">
                  <a:solidFill>
                    <a:schemeClr val="bg1"/>
                  </a:solidFill>
                </a:rPr>
                <a:t>Dz</a:t>
              </a:r>
              <a:endParaRPr lang="en-US" altLang="en-US" sz="1350" b="1" i="1" dirty="0">
                <a:solidFill>
                  <a:schemeClr val="bg1"/>
                </a:solidFill>
              </a:endParaRPr>
            </a:p>
          </p:txBody>
        </p:sp>
        <p:sp>
          <p:nvSpPr>
            <p:cNvPr id="60429" name="Rectangle 13">
              <a:extLst>
                <a:ext uri="{FF2B5EF4-FFF2-40B4-BE49-F238E27FC236}">
                  <a16:creationId xmlns:a16="http://schemas.microsoft.com/office/drawing/2014/main" id="{73532BD6-1EB1-4FD4-B130-526CB20D15C4}"/>
                </a:ext>
              </a:extLst>
            </p:cNvPr>
            <p:cNvSpPr>
              <a:spLocks noChangeArrowheads="1"/>
            </p:cNvSpPr>
            <p:nvPr/>
          </p:nvSpPr>
          <p:spPr bwMode="auto">
            <a:xfrm>
              <a:off x="3168" y="1109"/>
              <a:ext cx="276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SzTx/>
                <a:buFontTx/>
                <a:buNone/>
              </a:pPr>
              <a:r>
                <a:rPr lang="en-US" altLang="en-US" sz="1500" b="1" dirty="0"/>
                <a:t>	Revascularization</a:t>
              </a:r>
            </a:p>
            <a:p>
              <a:pPr>
                <a:lnSpc>
                  <a:spcPct val="90000"/>
                </a:lnSpc>
                <a:spcBef>
                  <a:spcPct val="0"/>
                </a:spcBef>
                <a:buSzTx/>
                <a:buFontTx/>
                <a:buNone/>
              </a:pPr>
              <a:r>
                <a:rPr lang="en-US" altLang="en-US" sz="1500" b="1" dirty="0"/>
                <a:t>	Risk reduction</a:t>
              </a:r>
            </a:p>
            <a:p>
              <a:pPr algn="ctr">
                <a:lnSpc>
                  <a:spcPct val="90000"/>
                </a:lnSpc>
                <a:spcBef>
                  <a:spcPct val="0"/>
                </a:spcBef>
                <a:buSzTx/>
                <a:buFontTx/>
                <a:buNone/>
              </a:pPr>
              <a:endParaRPr lang="en-US" altLang="en-US" sz="1500" b="1" dirty="0"/>
            </a:p>
          </p:txBody>
        </p:sp>
        <p:sp>
          <p:nvSpPr>
            <p:cNvPr id="60430" name="Rectangle 14">
              <a:extLst>
                <a:ext uri="{FF2B5EF4-FFF2-40B4-BE49-F238E27FC236}">
                  <a16:creationId xmlns:a16="http://schemas.microsoft.com/office/drawing/2014/main" id="{8AE37D82-CE00-4662-9081-0BAA9BA15B4C}"/>
                </a:ext>
              </a:extLst>
            </p:cNvPr>
            <p:cNvSpPr>
              <a:spLocks noChangeArrowheads="1"/>
            </p:cNvSpPr>
            <p:nvPr/>
          </p:nvSpPr>
          <p:spPr bwMode="auto">
            <a:xfrm>
              <a:off x="-1182" y="3789"/>
              <a:ext cx="94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67866" tIns="33338" rIns="67866" bIns="33338">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0"/>
                </a:spcBef>
                <a:buSzTx/>
                <a:buFontTx/>
                <a:buNone/>
              </a:pPr>
              <a:r>
                <a:rPr lang="en-US" altLang="en-US" sz="1100" b="1" dirty="0">
                  <a:solidFill>
                    <a:schemeClr val="hlink"/>
                  </a:solidFill>
                </a:rPr>
                <a:t>(Hirsch, 2000)</a:t>
              </a:r>
            </a:p>
          </p:txBody>
        </p:sp>
        <p:sp>
          <p:nvSpPr>
            <p:cNvPr id="60431" name="AutoShape 15">
              <a:extLst>
                <a:ext uri="{FF2B5EF4-FFF2-40B4-BE49-F238E27FC236}">
                  <a16:creationId xmlns:a16="http://schemas.microsoft.com/office/drawing/2014/main" id="{E12B2157-D95B-4F36-BF36-F84564740337}"/>
                </a:ext>
              </a:extLst>
            </p:cNvPr>
            <p:cNvSpPr>
              <a:spLocks noChangeArrowheads="1"/>
            </p:cNvSpPr>
            <p:nvPr/>
          </p:nvSpPr>
          <p:spPr bwMode="auto">
            <a:xfrm>
              <a:off x="3216" y="1205"/>
              <a:ext cx="528" cy="144"/>
            </a:xfrm>
            <a:prstGeom prst="rightArrow">
              <a:avLst>
                <a:gd name="adj1" fmla="val 50000"/>
                <a:gd name="adj2" fmla="val 91667"/>
              </a:avLst>
            </a:prstGeom>
            <a:gradFill rotWithShape="1">
              <a:gsLst>
                <a:gs pos="0">
                  <a:srgbClr val="003800"/>
                </a:gs>
                <a:gs pos="100000">
                  <a:srgbClr val="00FF00"/>
                </a:gs>
              </a:gsLst>
              <a:lin ang="0" scaled="1"/>
            </a:gradFill>
            <a:ln w="9525">
              <a:solidFill>
                <a:schemeClr val="tx1"/>
              </a:solidFill>
              <a:miter lim="800000"/>
              <a:headEnd/>
              <a:tailEnd/>
            </a:ln>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32" name="AutoShape 16">
              <a:extLst>
                <a:ext uri="{FF2B5EF4-FFF2-40B4-BE49-F238E27FC236}">
                  <a16:creationId xmlns:a16="http://schemas.microsoft.com/office/drawing/2014/main" id="{BC387091-B6BA-4459-B098-D2A7C8FF2B27}"/>
                </a:ext>
              </a:extLst>
            </p:cNvPr>
            <p:cNvSpPr>
              <a:spLocks noChangeArrowheads="1"/>
            </p:cNvSpPr>
            <p:nvPr/>
          </p:nvSpPr>
          <p:spPr bwMode="auto">
            <a:xfrm>
              <a:off x="3552" y="2213"/>
              <a:ext cx="528" cy="144"/>
            </a:xfrm>
            <a:prstGeom prst="rightArrow">
              <a:avLst>
                <a:gd name="adj1" fmla="val 50000"/>
                <a:gd name="adj2" fmla="val 91667"/>
              </a:avLst>
            </a:prstGeom>
            <a:gradFill rotWithShape="1">
              <a:gsLst>
                <a:gs pos="0">
                  <a:srgbClr val="007600"/>
                </a:gs>
                <a:gs pos="100000">
                  <a:srgbClr val="00FF00"/>
                </a:gs>
              </a:gsLst>
              <a:lin ang="0" scaled="1"/>
            </a:gradFill>
            <a:ln w="9525">
              <a:solidFill>
                <a:schemeClr val="tx1"/>
              </a:solidFill>
              <a:miter lim="800000"/>
              <a:headEnd/>
              <a:tailEnd/>
            </a:ln>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33" name="Rectangle 17">
              <a:extLst>
                <a:ext uri="{FF2B5EF4-FFF2-40B4-BE49-F238E27FC236}">
                  <a16:creationId xmlns:a16="http://schemas.microsoft.com/office/drawing/2014/main" id="{54CD7E3E-25B6-4994-B576-B53E72AA37C8}"/>
                </a:ext>
              </a:extLst>
            </p:cNvPr>
            <p:cNvSpPr>
              <a:spLocks noChangeArrowheads="1"/>
            </p:cNvSpPr>
            <p:nvPr/>
          </p:nvSpPr>
          <p:spPr bwMode="auto">
            <a:xfrm>
              <a:off x="192" y="971"/>
              <a:ext cx="2160" cy="288"/>
            </a:xfrm>
            <a:prstGeom prst="rect">
              <a:avLst/>
            </a:prstGeom>
            <a:solidFill>
              <a:schemeClr val="bg1">
                <a:alpha val="3019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34" name="AutoShape 18">
              <a:extLst>
                <a:ext uri="{FF2B5EF4-FFF2-40B4-BE49-F238E27FC236}">
                  <a16:creationId xmlns:a16="http://schemas.microsoft.com/office/drawing/2014/main" id="{8C363C2A-B51B-4753-9F4B-BBA6738BADC1}"/>
                </a:ext>
              </a:extLst>
            </p:cNvPr>
            <p:cNvSpPr>
              <a:spLocks noChangeArrowheads="1"/>
            </p:cNvSpPr>
            <p:nvPr/>
          </p:nvSpPr>
          <p:spPr bwMode="auto">
            <a:xfrm>
              <a:off x="3914" y="3213"/>
              <a:ext cx="422" cy="96"/>
            </a:xfrm>
            <a:prstGeom prst="rightArrow">
              <a:avLst>
                <a:gd name="adj1" fmla="val 50000"/>
                <a:gd name="adj2" fmla="val 66667"/>
              </a:avLst>
            </a:prstGeom>
            <a:gradFill rotWithShape="1">
              <a:gsLst>
                <a:gs pos="0">
                  <a:srgbClr val="00E000"/>
                </a:gs>
                <a:gs pos="100000">
                  <a:srgbClr val="00FF00"/>
                </a:gs>
              </a:gsLst>
              <a:lin ang="0" scaled="1"/>
            </a:gradFill>
            <a:ln w="9525">
              <a:solidFill>
                <a:schemeClr val="tx1"/>
              </a:solidFill>
              <a:miter lim="800000"/>
              <a:headEnd/>
              <a:tailEnd/>
            </a:ln>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35" name="Rectangle 19">
              <a:extLst>
                <a:ext uri="{FF2B5EF4-FFF2-40B4-BE49-F238E27FC236}">
                  <a16:creationId xmlns:a16="http://schemas.microsoft.com/office/drawing/2014/main" id="{315C20C7-286F-4AA0-80C4-DBD1F432CBEC}"/>
                </a:ext>
              </a:extLst>
            </p:cNvPr>
            <p:cNvSpPr>
              <a:spLocks noChangeArrowheads="1"/>
            </p:cNvSpPr>
            <p:nvPr/>
          </p:nvSpPr>
          <p:spPr bwMode="auto">
            <a:xfrm>
              <a:off x="1152" y="2063"/>
              <a:ext cx="816" cy="288"/>
            </a:xfrm>
            <a:prstGeom prst="rect">
              <a:avLst/>
            </a:prstGeom>
            <a:solidFill>
              <a:schemeClr val="bg1">
                <a:alpha val="3019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36" name="Rectangle 20">
              <a:extLst>
                <a:ext uri="{FF2B5EF4-FFF2-40B4-BE49-F238E27FC236}">
                  <a16:creationId xmlns:a16="http://schemas.microsoft.com/office/drawing/2014/main" id="{F9A5EDC6-1329-495B-8A5F-DBCE906F47BD}"/>
                </a:ext>
              </a:extLst>
            </p:cNvPr>
            <p:cNvSpPr>
              <a:spLocks noChangeArrowheads="1"/>
            </p:cNvSpPr>
            <p:nvPr/>
          </p:nvSpPr>
          <p:spPr bwMode="auto">
            <a:xfrm>
              <a:off x="1872" y="1349"/>
              <a:ext cx="528" cy="288"/>
            </a:xfrm>
            <a:prstGeom prst="rect">
              <a:avLst/>
            </a:prstGeom>
            <a:solidFill>
              <a:schemeClr val="bg1">
                <a:alpha val="30196"/>
              </a:scheme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0437" name="Text Box 21">
              <a:extLst>
                <a:ext uri="{FF2B5EF4-FFF2-40B4-BE49-F238E27FC236}">
                  <a16:creationId xmlns:a16="http://schemas.microsoft.com/office/drawing/2014/main" id="{460DAE03-D9A5-498E-BB62-0406F4410823}"/>
                </a:ext>
              </a:extLst>
            </p:cNvPr>
            <p:cNvSpPr txBox="1">
              <a:spLocks noChangeArrowheads="1"/>
            </p:cNvSpPr>
            <p:nvPr/>
          </p:nvSpPr>
          <p:spPr bwMode="auto">
            <a:xfrm>
              <a:off x="-205" y="971"/>
              <a:ext cx="2593" cy="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SzTx/>
                <a:buFontTx/>
                <a:buNone/>
              </a:pPr>
              <a:r>
                <a:rPr lang="en-US" altLang="en-US" sz="1875" b="1" i="1" dirty="0">
                  <a:solidFill>
                    <a:srgbClr val="FFFF00"/>
                  </a:solidFill>
                </a:rPr>
                <a:t>Fraction of Population</a:t>
              </a:r>
            </a:p>
            <a:p>
              <a:pPr algn="ctr">
                <a:spcBef>
                  <a:spcPct val="0"/>
                </a:spcBef>
                <a:buSzTx/>
                <a:buFontTx/>
                <a:buNone/>
              </a:pPr>
              <a:endParaRPr lang="en-US" altLang="en-US" sz="1875" dirty="0"/>
            </a:p>
            <a:p>
              <a:pPr algn="ctr">
                <a:spcBef>
                  <a:spcPct val="0"/>
                </a:spcBef>
                <a:buSzTx/>
                <a:buFontTx/>
                <a:buNone/>
              </a:pPr>
              <a:r>
                <a:rPr lang="en-US" altLang="en-US" sz="1875" dirty="0">
                  <a:solidFill>
                    <a:srgbClr val="FFFF00"/>
                  </a:solidFill>
                </a:rPr>
                <a:t>4-8%</a:t>
              </a:r>
            </a:p>
            <a:p>
              <a:pPr algn="ctr">
                <a:spcBef>
                  <a:spcPct val="0"/>
                </a:spcBef>
                <a:buSzTx/>
                <a:buFontTx/>
                <a:buNone/>
              </a:pPr>
              <a:endParaRPr lang="en-US" altLang="en-US" sz="1875" dirty="0"/>
            </a:p>
            <a:p>
              <a:pPr algn="ctr">
                <a:spcBef>
                  <a:spcPct val="0"/>
                </a:spcBef>
                <a:buSzTx/>
                <a:buFontTx/>
                <a:buNone/>
              </a:pPr>
              <a:endParaRPr lang="en-US" altLang="en-US" sz="1875" dirty="0"/>
            </a:p>
            <a:p>
              <a:pPr algn="ctr">
                <a:spcBef>
                  <a:spcPct val="0"/>
                </a:spcBef>
                <a:buSzTx/>
                <a:buFontTx/>
                <a:buNone/>
              </a:pPr>
              <a:r>
                <a:rPr lang="en-US" altLang="en-US" sz="1875" dirty="0">
                  <a:solidFill>
                    <a:srgbClr val="FFFF00"/>
                  </a:solidFill>
                </a:rPr>
                <a:t>30-50%</a:t>
              </a:r>
            </a:p>
            <a:p>
              <a:pPr algn="ctr">
                <a:spcBef>
                  <a:spcPct val="0"/>
                </a:spcBef>
                <a:buSzTx/>
                <a:buFontTx/>
                <a:buNone/>
              </a:pPr>
              <a:endParaRPr lang="en-US" altLang="en-US" sz="1875" dirty="0"/>
            </a:p>
            <a:p>
              <a:pPr algn="ctr">
                <a:spcBef>
                  <a:spcPct val="0"/>
                </a:spcBef>
                <a:buSzTx/>
                <a:buFontTx/>
                <a:buNone/>
              </a:pPr>
              <a:endParaRPr lang="en-US" altLang="en-US" sz="1875" dirty="0"/>
            </a:p>
            <a:p>
              <a:pPr algn="ctr">
                <a:spcBef>
                  <a:spcPct val="0"/>
                </a:spcBef>
                <a:buSzTx/>
                <a:buFontTx/>
                <a:buNone/>
              </a:pPr>
              <a:endParaRPr lang="en-US" altLang="en-US" sz="1875" dirty="0"/>
            </a:p>
            <a:p>
              <a:pPr algn="ctr">
                <a:spcBef>
                  <a:spcPct val="0"/>
                </a:spcBef>
                <a:buSzTx/>
                <a:buFontTx/>
                <a:buNone/>
              </a:pPr>
              <a:r>
                <a:rPr lang="en-US" altLang="en-US" sz="1875" dirty="0">
                  <a:solidFill>
                    <a:srgbClr val="FFFF00"/>
                  </a:solidFill>
                </a:rPr>
                <a:t>40-50%</a:t>
              </a:r>
            </a:p>
          </p:txBody>
        </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59394" name="Title 4">
            <a:extLst>
              <a:ext uri="{FF2B5EF4-FFF2-40B4-BE49-F238E27FC236}">
                <a16:creationId xmlns:a16="http://schemas.microsoft.com/office/drawing/2014/main" id="{76EDF404-A606-4798-AF5B-E423F9ABDF25}"/>
              </a:ext>
            </a:extLst>
          </p:cNvPr>
          <p:cNvSpPr>
            <a:spLocks noGrp="1"/>
          </p:cNvSpPr>
          <p:nvPr>
            <p:ph type="title"/>
          </p:nvPr>
        </p:nvSpPr>
        <p:spPr>
          <a:xfrm>
            <a:off x="1392382" y="342900"/>
            <a:ext cx="6802582" cy="1085850"/>
          </a:xfrm>
        </p:spPr>
        <p:txBody>
          <a:bodyPr/>
          <a:lstStyle/>
          <a:p>
            <a:pPr algn="ctr"/>
            <a:r>
              <a:rPr lang="en-US" altLang="en-US" b="1" dirty="0"/>
              <a:t>And we still see these pts presenting for the first time in the office!!!</a:t>
            </a:r>
          </a:p>
        </p:txBody>
      </p:sp>
      <p:pic>
        <p:nvPicPr>
          <p:cNvPr id="7" name="Content Placeholder 6" descr="MVC-004X">
            <a:extLst>
              <a:ext uri="{FF2B5EF4-FFF2-40B4-BE49-F238E27FC236}">
                <a16:creationId xmlns:a16="http://schemas.microsoft.com/office/drawing/2014/main" id="{A0A6F597-3EF7-4BFF-AFDE-6A7E5309566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49037" y="1428750"/>
            <a:ext cx="3508664" cy="3028950"/>
          </a:xfrm>
          <a:ln w="12700">
            <a:solidFill>
              <a:srgbClr val="FFCC00"/>
            </a:solidFill>
            <a:miter lim="800000"/>
            <a:headEnd/>
            <a:tailEnd/>
          </a:ln>
        </p:spPr>
      </p:pic>
      <p:pic>
        <p:nvPicPr>
          <p:cNvPr id="9" name="Picture 54" descr="101-0160_AUT">
            <a:extLst>
              <a:ext uri="{FF2B5EF4-FFF2-40B4-BE49-F238E27FC236}">
                <a16:creationId xmlns:a16="http://schemas.microsoft.com/office/drawing/2014/main" id="{44104F29-1DFC-41FA-96BA-C73F34C86266}"/>
              </a:ext>
            </a:extLst>
          </p:cNvPr>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4738688" y="1428750"/>
            <a:ext cx="3899621"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F9ABE98-1945-4CCC-81CE-AAAC941A8C67}"/>
              </a:ext>
            </a:extLst>
          </p:cNvPr>
          <p:cNvSpPr>
            <a:spLocks noGrp="1" noChangeArrowheads="1"/>
          </p:cNvSpPr>
          <p:nvPr>
            <p:ph type="title"/>
          </p:nvPr>
        </p:nvSpPr>
        <p:spPr>
          <a:xfrm>
            <a:off x="831273" y="132160"/>
            <a:ext cx="7994072" cy="892969"/>
          </a:xfrm>
        </p:spPr>
        <p:txBody>
          <a:bodyPr/>
          <a:lstStyle/>
          <a:p>
            <a:pPr eaLnBrk="1" hangingPunct="1"/>
            <a:r>
              <a:rPr lang="en-US" altLang="en-US" sz="2700" b="1" dirty="0">
                <a:latin typeface="Times New Roman" panose="02020603050405020304" pitchFamily="18" charset="0"/>
                <a:cs typeface="Times New Roman" panose="02020603050405020304" pitchFamily="18" charset="0"/>
              </a:rPr>
              <a:t>5-Year Natural History of Intermittent Claudication</a:t>
            </a:r>
          </a:p>
        </p:txBody>
      </p:sp>
      <p:sp>
        <p:nvSpPr>
          <p:cNvPr id="64515" name="Text Box 3">
            <a:extLst>
              <a:ext uri="{FF2B5EF4-FFF2-40B4-BE49-F238E27FC236}">
                <a16:creationId xmlns:a16="http://schemas.microsoft.com/office/drawing/2014/main" id="{F947AD2F-0B11-43D3-AA67-19D10E200603}"/>
              </a:ext>
            </a:extLst>
          </p:cNvPr>
          <p:cNvSpPr txBox="1">
            <a:spLocks noChangeArrowheads="1"/>
          </p:cNvSpPr>
          <p:nvPr/>
        </p:nvSpPr>
        <p:spPr bwMode="auto">
          <a:xfrm>
            <a:off x="1423988" y="4725591"/>
            <a:ext cx="385643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SzTx/>
              <a:buFontTx/>
              <a:buNone/>
            </a:pPr>
            <a:r>
              <a:rPr lang="en-US" altLang="en-US" sz="1050">
                <a:solidFill>
                  <a:schemeClr val="bg1"/>
                </a:solidFill>
              </a:rPr>
              <a:t>Adapted from Weitz JI, et al. </a:t>
            </a:r>
            <a:r>
              <a:rPr lang="en-US" altLang="en-US" sz="1050" i="1">
                <a:solidFill>
                  <a:schemeClr val="bg1"/>
                </a:solidFill>
              </a:rPr>
              <a:t>Circulation</a:t>
            </a:r>
            <a:r>
              <a:rPr lang="en-US" altLang="en-US" sz="1050">
                <a:solidFill>
                  <a:schemeClr val="bg1"/>
                </a:solidFill>
              </a:rPr>
              <a:t>. 1996;94:3026-3049.</a:t>
            </a:r>
          </a:p>
        </p:txBody>
      </p:sp>
      <p:sp>
        <p:nvSpPr>
          <p:cNvPr id="64516" name="Freeform 4">
            <a:extLst>
              <a:ext uri="{FF2B5EF4-FFF2-40B4-BE49-F238E27FC236}">
                <a16:creationId xmlns:a16="http://schemas.microsoft.com/office/drawing/2014/main" id="{DD3ED925-5989-4089-898E-FA2B4B14E689}"/>
              </a:ext>
            </a:extLst>
          </p:cNvPr>
          <p:cNvSpPr>
            <a:spLocks/>
          </p:cNvSpPr>
          <p:nvPr/>
        </p:nvSpPr>
        <p:spPr bwMode="auto">
          <a:xfrm>
            <a:off x="3521869" y="2300288"/>
            <a:ext cx="3171825" cy="735806"/>
          </a:xfrm>
          <a:custGeom>
            <a:avLst/>
            <a:gdLst>
              <a:gd name="T0" fmla="*/ 0 w 2664"/>
              <a:gd name="T1" fmla="*/ 2147483646 h 618"/>
              <a:gd name="T2" fmla="*/ 0 w 2664"/>
              <a:gd name="T3" fmla="*/ 0 h 618"/>
              <a:gd name="T4" fmla="*/ 2147483646 w 2664"/>
              <a:gd name="T5" fmla="*/ 0 h 618"/>
              <a:gd name="T6" fmla="*/ 2147483646 w 2664"/>
              <a:gd name="T7" fmla="*/ 2147483646 h 618"/>
              <a:gd name="T8" fmla="*/ 0 60000 65536"/>
              <a:gd name="T9" fmla="*/ 0 60000 65536"/>
              <a:gd name="T10" fmla="*/ 0 60000 65536"/>
              <a:gd name="T11" fmla="*/ 0 60000 65536"/>
              <a:gd name="T12" fmla="*/ 0 w 2664"/>
              <a:gd name="T13" fmla="*/ 0 h 618"/>
              <a:gd name="T14" fmla="*/ 2664 w 2664"/>
              <a:gd name="T15" fmla="*/ 618 h 618"/>
            </a:gdLst>
            <a:ahLst/>
            <a:cxnLst>
              <a:cxn ang="T8">
                <a:pos x="T0" y="T1"/>
              </a:cxn>
              <a:cxn ang="T9">
                <a:pos x="T2" y="T3"/>
              </a:cxn>
              <a:cxn ang="T10">
                <a:pos x="T4" y="T5"/>
              </a:cxn>
              <a:cxn ang="T11">
                <a:pos x="T6" y="T7"/>
              </a:cxn>
            </a:cxnLst>
            <a:rect l="T12" t="T13" r="T14" b="T15"/>
            <a:pathLst>
              <a:path w="2664" h="618">
                <a:moveTo>
                  <a:pt x="0" y="618"/>
                </a:moveTo>
                <a:lnTo>
                  <a:pt x="0" y="0"/>
                </a:lnTo>
                <a:lnTo>
                  <a:pt x="2664" y="0"/>
                </a:lnTo>
                <a:lnTo>
                  <a:pt x="2664" y="6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350"/>
          </a:p>
        </p:txBody>
      </p:sp>
      <p:sp>
        <p:nvSpPr>
          <p:cNvPr id="64517" name="Line 5">
            <a:extLst>
              <a:ext uri="{FF2B5EF4-FFF2-40B4-BE49-F238E27FC236}">
                <a16:creationId xmlns:a16="http://schemas.microsoft.com/office/drawing/2014/main" id="{C6EEED55-CAA2-4FED-8B6D-4001057C07E8}"/>
              </a:ext>
            </a:extLst>
          </p:cNvPr>
          <p:cNvSpPr>
            <a:spLocks noChangeShapeType="1"/>
          </p:cNvSpPr>
          <p:nvPr/>
        </p:nvSpPr>
        <p:spPr bwMode="auto">
          <a:xfrm>
            <a:off x="5122069" y="1497807"/>
            <a:ext cx="0" cy="7929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50"/>
          </a:p>
        </p:txBody>
      </p:sp>
      <p:sp>
        <p:nvSpPr>
          <p:cNvPr id="64518" name="Freeform 6">
            <a:extLst>
              <a:ext uri="{FF2B5EF4-FFF2-40B4-BE49-F238E27FC236}">
                <a16:creationId xmlns:a16="http://schemas.microsoft.com/office/drawing/2014/main" id="{90A4DB63-4782-4659-864F-5AD039DB236B}"/>
              </a:ext>
            </a:extLst>
          </p:cNvPr>
          <p:cNvSpPr>
            <a:spLocks/>
          </p:cNvSpPr>
          <p:nvPr/>
        </p:nvSpPr>
        <p:spPr bwMode="auto">
          <a:xfrm>
            <a:off x="1971675" y="3014663"/>
            <a:ext cx="3100388" cy="321469"/>
          </a:xfrm>
          <a:custGeom>
            <a:avLst/>
            <a:gdLst>
              <a:gd name="T0" fmla="*/ 0 w 2604"/>
              <a:gd name="T1" fmla="*/ 2147483646 h 270"/>
              <a:gd name="T2" fmla="*/ 0 w 2604"/>
              <a:gd name="T3" fmla="*/ 0 h 270"/>
              <a:gd name="T4" fmla="*/ 2147483646 w 2604"/>
              <a:gd name="T5" fmla="*/ 0 h 270"/>
              <a:gd name="T6" fmla="*/ 2147483646 w 2604"/>
              <a:gd name="T7" fmla="*/ 2147483646 h 270"/>
              <a:gd name="T8" fmla="*/ 0 60000 65536"/>
              <a:gd name="T9" fmla="*/ 0 60000 65536"/>
              <a:gd name="T10" fmla="*/ 0 60000 65536"/>
              <a:gd name="T11" fmla="*/ 0 60000 65536"/>
              <a:gd name="T12" fmla="*/ 0 w 2604"/>
              <a:gd name="T13" fmla="*/ 0 h 270"/>
              <a:gd name="T14" fmla="*/ 2604 w 2604"/>
              <a:gd name="T15" fmla="*/ 270 h 270"/>
            </a:gdLst>
            <a:ahLst/>
            <a:cxnLst>
              <a:cxn ang="T8">
                <a:pos x="T0" y="T1"/>
              </a:cxn>
              <a:cxn ang="T9">
                <a:pos x="T2" y="T3"/>
              </a:cxn>
              <a:cxn ang="T10">
                <a:pos x="T4" y="T5"/>
              </a:cxn>
              <a:cxn ang="T11">
                <a:pos x="T6" y="T7"/>
              </a:cxn>
            </a:cxnLst>
            <a:rect l="T12" t="T13" r="T14" b="T15"/>
            <a:pathLst>
              <a:path w="2604" h="270">
                <a:moveTo>
                  <a:pt x="0" y="228"/>
                </a:moveTo>
                <a:lnTo>
                  <a:pt x="0" y="0"/>
                </a:lnTo>
                <a:lnTo>
                  <a:pt x="2604" y="0"/>
                </a:lnTo>
                <a:lnTo>
                  <a:pt x="2604" y="27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350"/>
          </a:p>
        </p:txBody>
      </p:sp>
      <p:sp>
        <p:nvSpPr>
          <p:cNvPr id="64519" name="Line 7">
            <a:extLst>
              <a:ext uri="{FF2B5EF4-FFF2-40B4-BE49-F238E27FC236}">
                <a16:creationId xmlns:a16="http://schemas.microsoft.com/office/drawing/2014/main" id="{B8E35B20-FEAA-45FA-BFCE-3E9996B1EE09}"/>
              </a:ext>
            </a:extLst>
          </p:cNvPr>
          <p:cNvSpPr>
            <a:spLocks noChangeShapeType="1"/>
          </p:cNvSpPr>
          <p:nvPr/>
        </p:nvSpPr>
        <p:spPr bwMode="auto">
          <a:xfrm>
            <a:off x="2971800" y="3012281"/>
            <a:ext cx="0" cy="314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50"/>
          </a:p>
        </p:txBody>
      </p:sp>
      <p:sp>
        <p:nvSpPr>
          <p:cNvPr id="64520" name="Line 8">
            <a:extLst>
              <a:ext uri="{FF2B5EF4-FFF2-40B4-BE49-F238E27FC236}">
                <a16:creationId xmlns:a16="http://schemas.microsoft.com/office/drawing/2014/main" id="{DAA4CCF8-8824-47AA-90CE-5ED3A4D4DB1C}"/>
              </a:ext>
            </a:extLst>
          </p:cNvPr>
          <p:cNvSpPr>
            <a:spLocks noChangeShapeType="1"/>
          </p:cNvSpPr>
          <p:nvPr/>
        </p:nvSpPr>
        <p:spPr bwMode="auto">
          <a:xfrm>
            <a:off x="4043363" y="3012281"/>
            <a:ext cx="0" cy="314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50"/>
          </a:p>
        </p:txBody>
      </p:sp>
      <p:sp>
        <p:nvSpPr>
          <p:cNvPr id="64521" name="Freeform 9">
            <a:extLst>
              <a:ext uri="{FF2B5EF4-FFF2-40B4-BE49-F238E27FC236}">
                <a16:creationId xmlns:a16="http://schemas.microsoft.com/office/drawing/2014/main" id="{C9BD1470-75CB-4EDA-B903-4467CD7139C3}"/>
              </a:ext>
            </a:extLst>
          </p:cNvPr>
          <p:cNvSpPr>
            <a:spLocks/>
          </p:cNvSpPr>
          <p:nvPr/>
        </p:nvSpPr>
        <p:spPr bwMode="auto">
          <a:xfrm>
            <a:off x="6372225" y="3014663"/>
            <a:ext cx="971550" cy="1070372"/>
          </a:xfrm>
          <a:custGeom>
            <a:avLst/>
            <a:gdLst>
              <a:gd name="T0" fmla="*/ 0 w 816"/>
              <a:gd name="T1" fmla="*/ 2147483646 h 899"/>
              <a:gd name="T2" fmla="*/ 0 w 816"/>
              <a:gd name="T3" fmla="*/ 0 h 899"/>
              <a:gd name="T4" fmla="*/ 2147483646 w 816"/>
              <a:gd name="T5" fmla="*/ 0 h 899"/>
              <a:gd name="T6" fmla="*/ 2147483646 w 816"/>
              <a:gd name="T7" fmla="*/ 2147483646 h 899"/>
              <a:gd name="T8" fmla="*/ 0 60000 65536"/>
              <a:gd name="T9" fmla="*/ 0 60000 65536"/>
              <a:gd name="T10" fmla="*/ 0 60000 65536"/>
              <a:gd name="T11" fmla="*/ 0 60000 65536"/>
              <a:gd name="T12" fmla="*/ 0 w 816"/>
              <a:gd name="T13" fmla="*/ 0 h 899"/>
              <a:gd name="T14" fmla="*/ 816 w 816"/>
              <a:gd name="T15" fmla="*/ 899 h 899"/>
            </a:gdLst>
            <a:ahLst/>
            <a:cxnLst>
              <a:cxn ang="T8">
                <a:pos x="T0" y="T1"/>
              </a:cxn>
              <a:cxn ang="T9">
                <a:pos x="T2" y="T3"/>
              </a:cxn>
              <a:cxn ang="T10">
                <a:pos x="T4" y="T5"/>
              </a:cxn>
              <a:cxn ang="T11">
                <a:pos x="T6" y="T7"/>
              </a:cxn>
            </a:cxnLst>
            <a:rect l="T12" t="T13" r="T14" b="T15"/>
            <a:pathLst>
              <a:path w="816" h="899">
                <a:moveTo>
                  <a:pt x="0" y="228"/>
                </a:moveTo>
                <a:lnTo>
                  <a:pt x="0" y="0"/>
                </a:lnTo>
                <a:lnTo>
                  <a:pt x="816" y="0"/>
                </a:lnTo>
                <a:lnTo>
                  <a:pt x="809" y="899"/>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350"/>
          </a:p>
        </p:txBody>
      </p:sp>
      <p:sp>
        <p:nvSpPr>
          <p:cNvPr id="17418" name="Rectangle 10">
            <a:extLst>
              <a:ext uri="{FF2B5EF4-FFF2-40B4-BE49-F238E27FC236}">
                <a16:creationId xmlns:a16="http://schemas.microsoft.com/office/drawing/2014/main" id="{9FD54C51-AFF0-41DE-A309-8145FCAB3C6A}"/>
              </a:ext>
            </a:extLst>
          </p:cNvPr>
          <p:cNvSpPr>
            <a:spLocks noChangeArrowheads="1"/>
          </p:cNvSpPr>
          <p:nvPr/>
        </p:nvSpPr>
        <p:spPr bwMode="auto">
          <a:xfrm>
            <a:off x="1478756" y="3142060"/>
            <a:ext cx="1001316" cy="682228"/>
          </a:xfrm>
          <a:prstGeom prst="rect">
            <a:avLst/>
          </a:prstGeom>
          <a:solidFill>
            <a:schemeClr val="bg2">
              <a:lumMod val="75000"/>
            </a:schemeClr>
          </a:solidFill>
          <a:ln>
            <a:solidFill>
              <a:schemeClr val="tx1"/>
            </a:solidFill>
          </a:ln>
        </p:spPr>
        <p:txBody>
          <a:bodyPr wrap="none" anchor="ctr"/>
          <a:lstStyle/>
          <a:p>
            <a:pPr algn="ctr">
              <a:defRPr/>
            </a:pPr>
            <a:r>
              <a:rPr lang="en-US" sz="1200" b="1" dirty="0">
                <a:latin typeface="Arial" charset="0"/>
              </a:rPr>
              <a:t>Stable</a:t>
            </a:r>
          </a:p>
          <a:p>
            <a:pPr algn="ctr">
              <a:defRPr/>
            </a:pPr>
            <a:r>
              <a:rPr lang="en-US" sz="1200" b="1" dirty="0">
                <a:latin typeface="Arial" charset="0"/>
              </a:rPr>
              <a:t>claudication</a:t>
            </a:r>
          </a:p>
          <a:p>
            <a:pPr algn="ctr">
              <a:defRPr/>
            </a:pPr>
            <a:r>
              <a:rPr lang="en-US" sz="1200" b="1" dirty="0">
                <a:latin typeface="Arial" charset="0"/>
                <a:sym typeface="Symbol" pitchFamily="18" charset="2"/>
              </a:rPr>
              <a:t>50%</a:t>
            </a:r>
          </a:p>
        </p:txBody>
      </p:sp>
      <p:sp>
        <p:nvSpPr>
          <p:cNvPr id="17419" name="Rectangle 11">
            <a:extLst>
              <a:ext uri="{FF2B5EF4-FFF2-40B4-BE49-F238E27FC236}">
                <a16:creationId xmlns:a16="http://schemas.microsoft.com/office/drawing/2014/main" id="{8CD5757A-84DF-457D-A94F-21D201183C98}"/>
              </a:ext>
            </a:extLst>
          </p:cNvPr>
          <p:cNvSpPr>
            <a:spLocks noChangeArrowheads="1"/>
          </p:cNvSpPr>
          <p:nvPr/>
        </p:nvSpPr>
        <p:spPr bwMode="auto">
          <a:xfrm>
            <a:off x="2507456" y="3142060"/>
            <a:ext cx="1001316" cy="682228"/>
          </a:xfrm>
          <a:prstGeom prst="rect">
            <a:avLst/>
          </a:prstGeom>
          <a:solidFill>
            <a:schemeClr val="bg2">
              <a:lumMod val="75000"/>
            </a:schemeClr>
          </a:solidFill>
          <a:ln>
            <a:solidFill>
              <a:schemeClr val="tx1"/>
            </a:solidFill>
          </a:ln>
        </p:spPr>
        <p:txBody>
          <a:bodyPr wrap="none" anchor="ctr"/>
          <a:lstStyle/>
          <a:p>
            <a:pPr algn="ctr">
              <a:defRPr/>
            </a:pPr>
            <a:r>
              <a:rPr lang="en-US" sz="1200" b="1" dirty="0">
                <a:latin typeface="Arial" charset="0"/>
              </a:rPr>
              <a:t>Worsening</a:t>
            </a:r>
          </a:p>
          <a:p>
            <a:pPr algn="ctr">
              <a:defRPr/>
            </a:pPr>
            <a:r>
              <a:rPr lang="en-US" sz="1200" b="1" dirty="0">
                <a:latin typeface="Arial" charset="0"/>
              </a:rPr>
              <a:t>claudication</a:t>
            </a:r>
          </a:p>
          <a:p>
            <a:pPr algn="ctr">
              <a:defRPr/>
            </a:pPr>
            <a:r>
              <a:rPr lang="en-US" sz="1200" b="1" dirty="0">
                <a:latin typeface="Arial" charset="0"/>
                <a:sym typeface="Symbol" pitchFamily="18" charset="2"/>
              </a:rPr>
              <a:t>16%</a:t>
            </a:r>
          </a:p>
        </p:txBody>
      </p:sp>
      <p:sp>
        <p:nvSpPr>
          <p:cNvPr id="17420" name="Rectangle 12">
            <a:extLst>
              <a:ext uri="{FF2B5EF4-FFF2-40B4-BE49-F238E27FC236}">
                <a16:creationId xmlns:a16="http://schemas.microsoft.com/office/drawing/2014/main" id="{FBFC3AE7-DEF0-4E84-B758-B913C603DC8E}"/>
              </a:ext>
            </a:extLst>
          </p:cNvPr>
          <p:cNvSpPr>
            <a:spLocks noChangeArrowheads="1"/>
          </p:cNvSpPr>
          <p:nvPr/>
        </p:nvSpPr>
        <p:spPr bwMode="auto">
          <a:xfrm>
            <a:off x="3537348" y="3142060"/>
            <a:ext cx="1001315" cy="682228"/>
          </a:xfrm>
          <a:prstGeom prst="rect">
            <a:avLst/>
          </a:prstGeom>
          <a:solidFill>
            <a:schemeClr val="bg2">
              <a:lumMod val="75000"/>
            </a:schemeClr>
          </a:solidFill>
          <a:ln>
            <a:solidFill>
              <a:schemeClr val="tx1"/>
            </a:solidFill>
          </a:ln>
        </p:spPr>
        <p:txBody>
          <a:bodyPr wrap="none" anchor="ctr"/>
          <a:lstStyle/>
          <a:p>
            <a:pPr algn="ctr">
              <a:defRPr/>
            </a:pPr>
            <a:r>
              <a:rPr lang="en-US" sz="1200" b="1" dirty="0">
                <a:latin typeface="Arial" charset="0"/>
              </a:rPr>
              <a:t>Surgery or </a:t>
            </a:r>
          </a:p>
          <a:p>
            <a:pPr algn="ctr">
              <a:defRPr/>
            </a:pPr>
            <a:r>
              <a:rPr lang="en-US" sz="1200" b="1" dirty="0">
                <a:latin typeface="Arial" charset="0"/>
              </a:rPr>
              <a:t>tissue loss</a:t>
            </a:r>
          </a:p>
          <a:p>
            <a:pPr algn="ctr">
              <a:defRPr/>
            </a:pPr>
            <a:r>
              <a:rPr lang="en-US" sz="1200" b="1" dirty="0">
                <a:latin typeface="Arial" charset="0"/>
                <a:cs typeface="Arial" charset="0"/>
                <a:sym typeface="Symbol" pitchFamily="18" charset="2"/>
              </a:rPr>
              <a:t>≥25%</a:t>
            </a:r>
          </a:p>
        </p:txBody>
      </p:sp>
      <p:sp>
        <p:nvSpPr>
          <p:cNvPr id="17421" name="Rectangle 13">
            <a:extLst>
              <a:ext uri="{FF2B5EF4-FFF2-40B4-BE49-F238E27FC236}">
                <a16:creationId xmlns:a16="http://schemas.microsoft.com/office/drawing/2014/main" id="{9514F71D-75CD-418A-BBD3-C5BC77B7E7C5}"/>
              </a:ext>
            </a:extLst>
          </p:cNvPr>
          <p:cNvSpPr>
            <a:spLocks noChangeArrowheads="1"/>
          </p:cNvSpPr>
          <p:nvPr/>
        </p:nvSpPr>
        <p:spPr bwMode="auto">
          <a:xfrm>
            <a:off x="4569619" y="3142060"/>
            <a:ext cx="1001316" cy="682228"/>
          </a:xfrm>
          <a:prstGeom prst="rect">
            <a:avLst/>
          </a:prstGeom>
          <a:solidFill>
            <a:schemeClr val="bg2">
              <a:lumMod val="75000"/>
            </a:schemeClr>
          </a:solidFill>
          <a:ln>
            <a:solidFill>
              <a:schemeClr val="tx1"/>
            </a:solidFill>
          </a:ln>
        </p:spPr>
        <p:txBody>
          <a:bodyPr wrap="none" anchor="ctr"/>
          <a:lstStyle/>
          <a:p>
            <a:pPr algn="ctr">
              <a:defRPr/>
            </a:pPr>
            <a:r>
              <a:rPr lang="en-US" sz="1200" b="1" dirty="0">
                <a:latin typeface="Arial" charset="0"/>
              </a:rPr>
              <a:t>Major</a:t>
            </a:r>
          </a:p>
          <a:p>
            <a:pPr algn="ctr">
              <a:defRPr/>
            </a:pPr>
            <a:r>
              <a:rPr lang="en-US" sz="1200" b="1" dirty="0">
                <a:latin typeface="Arial" charset="0"/>
              </a:rPr>
              <a:t>amputation</a:t>
            </a:r>
          </a:p>
          <a:p>
            <a:pPr algn="ctr">
              <a:defRPr/>
            </a:pPr>
            <a:r>
              <a:rPr lang="en-US" sz="1200" b="1" dirty="0">
                <a:latin typeface="Arial" charset="0"/>
                <a:cs typeface="Arial" charset="0"/>
                <a:sym typeface="Symbol" pitchFamily="18" charset="2"/>
              </a:rPr>
              <a:t>&lt; 4%</a:t>
            </a:r>
          </a:p>
        </p:txBody>
      </p:sp>
      <p:sp>
        <p:nvSpPr>
          <p:cNvPr id="17422" name="Rectangle 14">
            <a:extLst>
              <a:ext uri="{FF2B5EF4-FFF2-40B4-BE49-F238E27FC236}">
                <a16:creationId xmlns:a16="http://schemas.microsoft.com/office/drawing/2014/main" id="{5AF7A47B-B8ED-45A5-A463-0ABE69E90ACF}"/>
              </a:ext>
            </a:extLst>
          </p:cNvPr>
          <p:cNvSpPr>
            <a:spLocks noChangeArrowheads="1"/>
          </p:cNvSpPr>
          <p:nvPr/>
        </p:nvSpPr>
        <p:spPr bwMode="auto">
          <a:xfrm>
            <a:off x="5691188" y="3142060"/>
            <a:ext cx="1293019" cy="682228"/>
          </a:xfrm>
          <a:prstGeom prst="rect">
            <a:avLst/>
          </a:prstGeom>
          <a:solidFill>
            <a:schemeClr val="bg1">
              <a:lumMod val="50000"/>
              <a:lumOff val="50000"/>
            </a:schemeClr>
          </a:solidFill>
          <a:ln>
            <a:solidFill>
              <a:schemeClr val="tx1"/>
            </a:solidFill>
          </a:ln>
        </p:spPr>
        <p:txBody>
          <a:bodyPr wrap="none" anchor="ctr"/>
          <a:lstStyle/>
          <a:p>
            <a:pPr algn="ctr">
              <a:lnSpc>
                <a:spcPct val="85000"/>
              </a:lnSpc>
              <a:defRPr/>
            </a:pPr>
            <a:r>
              <a:rPr lang="en-US" sz="1200" b="1" dirty="0">
                <a:latin typeface="Arial" charset="0"/>
              </a:rPr>
              <a:t>5-year nonfatal</a:t>
            </a:r>
          </a:p>
          <a:p>
            <a:pPr algn="ctr">
              <a:lnSpc>
                <a:spcPct val="85000"/>
              </a:lnSpc>
              <a:defRPr/>
            </a:pPr>
            <a:r>
              <a:rPr lang="en-US" sz="1200" b="1" dirty="0">
                <a:latin typeface="Arial" charset="0"/>
              </a:rPr>
              <a:t>CV events </a:t>
            </a:r>
          </a:p>
          <a:p>
            <a:pPr algn="ctr">
              <a:lnSpc>
                <a:spcPct val="85000"/>
              </a:lnSpc>
              <a:defRPr/>
            </a:pPr>
            <a:r>
              <a:rPr lang="en-US" sz="1200" b="1" dirty="0">
                <a:latin typeface="Arial" charset="0"/>
              </a:rPr>
              <a:t>(MI, stroke, </a:t>
            </a:r>
            <a:r>
              <a:rPr lang="en-US" sz="1200" b="1" dirty="0" err="1">
                <a:latin typeface="Arial" charset="0"/>
              </a:rPr>
              <a:t>etc</a:t>
            </a:r>
            <a:r>
              <a:rPr lang="en-US" sz="1200" b="1" dirty="0">
                <a:latin typeface="Arial" charset="0"/>
              </a:rPr>
              <a:t>)</a:t>
            </a:r>
          </a:p>
          <a:p>
            <a:pPr algn="ctr">
              <a:lnSpc>
                <a:spcPct val="85000"/>
              </a:lnSpc>
              <a:defRPr/>
            </a:pPr>
            <a:r>
              <a:rPr lang="en-US" sz="1200" b="1" dirty="0">
                <a:latin typeface="Arial" charset="0"/>
              </a:rPr>
              <a:t>20</a:t>
            </a:r>
            <a:r>
              <a:rPr lang="en-US" sz="1200" b="1" dirty="0">
                <a:latin typeface="Arial" charset="0"/>
                <a:sym typeface="Symbol" pitchFamily="18" charset="2"/>
              </a:rPr>
              <a:t>%</a:t>
            </a:r>
          </a:p>
        </p:txBody>
      </p:sp>
      <p:sp>
        <p:nvSpPr>
          <p:cNvPr id="17423" name="Rectangle 15">
            <a:extLst>
              <a:ext uri="{FF2B5EF4-FFF2-40B4-BE49-F238E27FC236}">
                <a16:creationId xmlns:a16="http://schemas.microsoft.com/office/drawing/2014/main" id="{A3A54A6E-B154-4B67-8031-9C92B11743B6}"/>
              </a:ext>
            </a:extLst>
          </p:cNvPr>
          <p:cNvSpPr>
            <a:spLocks noChangeArrowheads="1"/>
          </p:cNvSpPr>
          <p:nvPr/>
        </p:nvSpPr>
        <p:spPr bwMode="auto">
          <a:xfrm>
            <a:off x="7015162" y="3142060"/>
            <a:ext cx="700088" cy="682228"/>
          </a:xfrm>
          <a:prstGeom prst="rect">
            <a:avLst/>
          </a:prstGeom>
          <a:solidFill>
            <a:schemeClr val="bg1">
              <a:lumMod val="50000"/>
              <a:lumOff val="50000"/>
            </a:schemeClr>
          </a:solidFill>
          <a:ln>
            <a:solidFill>
              <a:schemeClr val="tx1"/>
            </a:solidFill>
          </a:ln>
        </p:spPr>
        <p:txBody>
          <a:bodyPr wrap="none" anchor="ctr"/>
          <a:lstStyle/>
          <a:p>
            <a:pPr algn="ctr">
              <a:lnSpc>
                <a:spcPct val="85000"/>
              </a:lnSpc>
              <a:defRPr/>
            </a:pPr>
            <a:r>
              <a:rPr lang="en-US" sz="1200" b="1" dirty="0">
                <a:latin typeface="Arial" charset="0"/>
              </a:rPr>
              <a:t>5-year </a:t>
            </a:r>
          </a:p>
          <a:p>
            <a:pPr algn="ctr">
              <a:lnSpc>
                <a:spcPct val="85000"/>
              </a:lnSpc>
              <a:defRPr/>
            </a:pPr>
            <a:r>
              <a:rPr lang="en-US" sz="1200" b="1" dirty="0">
                <a:latin typeface="Arial" charset="0"/>
              </a:rPr>
              <a:t>mortality</a:t>
            </a:r>
          </a:p>
          <a:p>
            <a:pPr algn="ctr">
              <a:lnSpc>
                <a:spcPct val="85000"/>
              </a:lnSpc>
              <a:defRPr/>
            </a:pPr>
            <a:r>
              <a:rPr lang="en-US" sz="1200" b="1" dirty="0">
                <a:latin typeface="Arial" charset="0"/>
              </a:rPr>
              <a:t>30</a:t>
            </a:r>
            <a:r>
              <a:rPr lang="en-US" sz="1200" b="1" dirty="0">
                <a:latin typeface="Arial" charset="0"/>
                <a:sym typeface="Symbol" pitchFamily="18" charset="2"/>
              </a:rPr>
              <a:t>%</a:t>
            </a:r>
          </a:p>
        </p:txBody>
      </p:sp>
      <p:sp>
        <p:nvSpPr>
          <p:cNvPr id="17424" name="Rectangle 16">
            <a:extLst>
              <a:ext uri="{FF2B5EF4-FFF2-40B4-BE49-F238E27FC236}">
                <a16:creationId xmlns:a16="http://schemas.microsoft.com/office/drawing/2014/main" id="{B2E115BD-8236-46D0-B268-DC81677CDBA3}"/>
              </a:ext>
            </a:extLst>
          </p:cNvPr>
          <p:cNvSpPr>
            <a:spLocks noChangeArrowheads="1"/>
          </p:cNvSpPr>
          <p:nvPr/>
        </p:nvSpPr>
        <p:spPr bwMode="auto">
          <a:xfrm>
            <a:off x="6460332" y="3944541"/>
            <a:ext cx="1254919" cy="500063"/>
          </a:xfrm>
          <a:prstGeom prst="rect">
            <a:avLst/>
          </a:prstGeom>
          <a:solidFill>
            <a:schemeClr val="bg1">
              <a:lumMod val="75000"/>
              <a:lumOff val="25000"/>
            </a:schemeClr>
          </a:solidFill>
          <a:ln>
            <a:solidFill>
              <a:schemeClr val="tx1"/>
            </a:solidFill>
          </a:ln>
        </p:spPr>
        <p:txBody>
          <a:bodyPr wrap="none" anchor="ctr"/>
          <a:lstStyle/>
          <a:p>
            <a:pPr algn="ctr">
              <a:lnSpc>
                <a:spcPct val="80000"/>
              </a:lnSpc>
              <a:defRPr/>
            </a:pPr>
            <a:r>
              <a:rPr lang="en-US" sz="1200" b="1" dirty="0">
                <a:latin typeface="Arial" charset="0"/>
              </a:rPr>
              <a:t>Cardiovascular </a:t>
            </a:r>
          </a:p>
          <a:p>
            <a:pPr algn="ctr">
              <a:lnSpc>
                <a:spcPct val="80000"/>
              </a:lnSpc>
              <a:defRPr/>
            </a:pPr>
            <a:r>
              <a:rPr lang="en-US" sz="1200" b="1" dirty="0">
                <a:latin typeface="Arial" charset="0"/>
              </a:rPr>
              <a:t>cause</a:t>
            </a:r>
          </a:p>
          <a:p>
            <a:pPr algn="ctr">
              <a:lnSpc>
                <a:spcPct val="80000"/>
              </a:lnSpc>
              <a:defRPr/>
            </a:pPr>
            <a:r>
              <a:rPr lang="en-US" sz="1200" b="1" dirty="0">
                <a:latin typeface="Arial" charset="0"/>
                <a:cs typeface="Arial" charset="0"/>
                <a:sym typeface="Symbol" pitchFamily="18" charset="2"/>
              </a:rPr>
              <a:t>75%</a:t>
            </a:r>
          </a:p>
        </p:txBody>
      </p:sp>
      <p:sp>
        <p:nvSpPr>
          <p:cNvPr id="17425" name="Rectangle 17">
            <a:extLst>
              <a:ext uri="{FF2B5EF4-FFF2-40B4-BE49-F238E27FC236}">
                <a16:creationId xmlns:a16="http://schemas.microsoft.com/office/drawing/2014/main" id="{E6A1C075-6293-45E1-952D-132031753EBF}"/>
              </a:ext>
            </a:extLst>
          </p:cNvPr>
          <p:cNvSpPr>
            <a:spLocks noChangeArrowheads="1"/>
          </p:cNvSpPr>
          <p:nvPr/>
        </p:nvSpPr>
        <p:spPr bwMode="auto">
          <a:xfrm>
            <a:off x="3975497" y="1721644"/>
            <a:ext cx="2295525" cy="436960"/>
          </a:xfrm>
          <a:prstGeom prst="rect">
            <a:avLst/>
          </a:prstGeom>
          <a:solidFill>
            <a:schemeClr val="bg1">
              <a:lumMod val="90000"/>
              <a:lumOff val="10000"/>
            </a:schemeClr>
          </a:solidFill>
          <a:ln>
            <a:solidFill>
              <a:schemeClr val="tx1"/>
            </a:solidFill>
          </a:ln>
        </p:spPr>
        <p:txBody>
          <a:bodyPr wrap="none" anchor="ctr"/>
          <a:lstStyle/>
          <a:p>
            <a:pPr algn="ctr">
              <a:defRPr/>
            </a:pPr>
            <a:r>
              <a:rPr lang="en-US" sz="1350" b="1" dirty="0">
                <a:latin typeface="Arial" charset="0"/>
              </a:rPr>
              <a:t>Intermittent claudication</a:t>
            </a:r>
          </a:p>
          <a:p>
            <a:pPr algn="ctr">
              <a:defRPr/>
            </a:pPr>
            <a:r>
              <a:rPr lang="en-US" sz="1350" b="1" dirty="0">
                <a:latin typeface="Arial" charset="0"/>
              </a:rPr>
              <a:t>5%</a:t>
            </a:r>
          </a:p>
        </p:txBody>
      </p:sp>
      <p:sp>
        <p:nvSpPr>
          <p:cNvPr id="17426" name="Rectangle 18">
            <a:extLst>
              <a:ext uri="{FF2B5EF4-FFF2-40B4-BE49-F238E27FC236}">
                <a16:creationId xmlns:a16="http://schemas.microsoft.com/office/drawing/2014/main" id="{97EC4570-D8BF-47AA-935B-97ABE9BC3B61}"/>
              </a:ext>
            </a:extLst>
          </p:cNvPr>
          <p:cNvSpPr>
            <a:spLocks noChangeArrowheads="1"/>
          </p:cNvSpPr>
          <p:nvPr/>
        </p:nvSpPr>
        <p:spPr bwMode="auto">
          <a:xfrm>
            <a:off x="2507457" y="2446735"/>
            <a:ext cx="2055019" cy="436959"/>
          </a:xfrm>
          <a:prstGeom prst="rect">
            <a:avLst/>
          </a:prstGeom>
          <a:solidFill>
            <a:schemeClr val="bg2">
              <a:lumMod val="75000"/>
            </a:schemeClr>
          </a:solidFill>
          <a:ln>
            <a:solidFill>
              <a:schemeClr val="tx1"/>
            </a:solidFill>
          </a:ln>
        </p:spPr>
        <p:txBody>
          <a:bodyPr wrap="none" anchor="ctr"/>
          <a:lstStyle/>
          <a:p>
            <a:pPr algn="ctr">
              <a:lnSpc>
                <a:spcPct val="90000"/>
              </a:lnSpc>
              <a:defRPr/>
            </a:pPr>
            <a:r>
              <a:rPr lang="en-US" sz="1350" b="1" dirty="0">
                <a:latin typeface="Arial" charset="0"/>
              </a:rPr>
              <a:t>5-year peripheral</a:t>
            </a:r>
          </a:p>
          <a:p>
            <a:pPr algn="ctr">
              <a:lnSpc>
                <a:spcPct val="90000"/>
              </a:lnSpc>
              <a:defRPr/>
            </a:pPr>
            <a:r>
              <a:rPr lang="en-US" sz="1350" b="1" dirty="0">
                <a:latin typeface="Arial" charset="0"/>
              </a:rPr>
              <a:t>vascular outcomes</a:t>
            </a:r>
          </a:p>
        </p:txBody>
      </p:sp>
      <p:sp>
        <p:nvSpPr>
          <p:cNvPr id="17427" name="Rectangle 19">
            <a:extLst>
              <a:ext uri="{FF2B5EF4-FFF2-40B4-BE49-F238E27FC236}">
                <a16:creationId xmlns:a16="http://schemas.microsoft.com/office/drawing/2014/main" id="{B25DA2F0-0EAF-472B-B629-9BF1133E6A23}"/>
              </a:ext>
            </a:extLst>
          </p:cNvPr>
          <p:cNvSpPr>
            <a:spLocks noChangeArrowheads="1"/>
          </p:cNvSpPr>
          <p:nvPr/>
        </p:nvSpPr>
        <p:spPr bwMode="auto">
          <a:xfrm>
            <a:off x="5660232" y="2446735"/>
            <a:ext cx="2055019" cy="436959"/>
          </a:xfrm>
          <a:prstGeom prst="rect">
            <a:avLst/>
          </a:prstGeom>
          <a:solidFill>
            <a:schemeClr val="bg1">
              <a:lumMod val="75000"/>
              <a:lumOff val="25000"/>
            </a:schemeClr>
          </a:solidFill>
          <a:ln>
            <a:solidFill>
              <a:schemeClr val="tx1"/>
            </a:solidFill>
          </a:ln>
        </p:spPr>
        <p:txBody>
          <a:bodyPr wrap="none" anchor="ctr"/>
          <a:lstStyle/>
          <a:p>
            <a:pPr algn="ctr">
              <a:lnSpc>
                <a:spcPct val="90000"/>
              </a:lnSpc>
              <a:defRPr/>
            </a:pPr>
            <a:r>
              <a:rPr lang="en-US" sz="1350" b="1" dirty="0">
                <a:latin typeface="Arial" charset="0"/>
              </a:rPr>
              <a:t>Other cardiovascular</a:t>
            </a:r>
          </a:p>
          <a:p>
            <a:pPr algn="ctr">
              <a:lnSpc>
                <a:spcPct val="90000"/>
              </a:lnSpc>
              <a:defRPr/>
            </a:pPr>
            <a:r>
              <a:rPr lang="en-US" sz="1350" b="1" dirty="0">
                <a:latin typeface="Arial" charset="0"/>
              </a:rPr>
              <a:t> outcomes</a:t>
            </a:r>
          </a:p>
        </p:txBody>
      </p:sp>
      <p:sp>
        <p:nvSpPr>
          <p:cNvPr id="64532" name="Rectangle 20">
            <a:extLst>
              <a:ext uri="{FF2B5EF4-FFF2-40B4-BE49-F238E27FC236}">
                <a16:creationId xmlns:a16="http://schemas.microsoft.com/office/drawing/2014/main" id="{08ECCEFC-64A3-453A-9ED4-C8985FF0FB84}"/>
              </a:ext>
            </a:extLst>
          </p:cNvPr>
          <p:cNvSpPr>
            <a:spLocks noChangeArrowheads="1"/>
          </p:cNvSpPr>
          <p:nvPr/>
        </p:nvSpPr>
        <p:spPr bwMode="auto">
          <a:xfrm>
            <a:off x="3975497" y="1132285"/>
            <a:ext cx="2295525" cy="485775"/>
          </a:xfrm>
          <a:prstGeom prst="rect">
            <a:avLst/>
          </a:prstGeom>
          <a:solidFill>
            <a:srgbClr val="3366FF"/>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SzTx/>
              <a:buFontTx/>
              <a:buNone/>
            </a:pPr>
            <a:r>
              <a:rPr lang="en-US" altLang="en-US" sz="1350" b="1"/>
              <a:t>Population </a:t>
            </a:r>
          </a:p>
          <a:p>
            <a:pPr algn="ctr">
              <a:spcBef>
                <a:spcPct val="0"/>
              </a:spcBef>
              <a:buSzTx/>
              <a:buFontTx/>
              <a:buNone/>
            </a:pPr>
            <a:r>
              <a:rPr lang="en-US" altLang="en-US" sz="1350" b="1"/>
              <a:t>&gt;55 years of age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ADFE55B-725E-4085-BE2A-E8AD84C49296}"/>
              </a:ext>
            </a:extLst>
          </p:cNvPr>
          <p:cNvSpPr>
            <a:spLocks noGrp="1" noChangeArrowheads="1"/>
          </p:cNvSpPr>
          <p:nvPr>
            <p:ph type="title"/>
          </p:nvPr>
        </p:nvSpPr>
        <p:spPr>
          <a:effectLst>
            <a:outerShdw dist="35921" dir="2700000" algn="ctr" rotWithShape="0">
              <a:schemeClr val="bg2"/>
            </a:outerShdw>
          </a:effectLst>
        </p:spPr>
        <p:txBody>
          <a:bodyPr vert="horz" lIns="69056" tIns="34529" rIns="69056" bIns="34529" rtlCol="0" anchor="ctr">
            <a:normAutofit/>
          </a:bodyPr>
          <a:lstStyle/>
          <a:p>
            <a:pPr algn="ctr" eaLnBrk="1" hangingPunct="1"/>
            <a:r>
              <a:rPr lang="en-US" altLang="en-US" sz="4000" b="1" dirty="0">
                <a:latin typeface="Times New Roman" panose="02020603050405020304" pitchFamily="18" charset="0"/>
                <a:cs typeface="Times New Roman" panose="02020603050405020304" pitchFamily="18" charset="0"/>
              </a:rPr>
              <a:t>PAD and All-Cause Mortality</a:t>
            </a:r>
            <a:r>
              <a:rPr lang="en-US" altLang="en-US" sz="3000" baseline="30000" dirty="0"/>
              <a:t>*</a:t>
            </a:r>
            <a:endParaRPr lang="en-US" altLang="en-US" sz="3000" dirty="0"/>
          </a:p>
        </p:txBody>
      </p:sp>
      <p:sp>
        <p:nvSpPr>
          <p:cNvPr id="275459" name="Rectangle 3">
            <a:extLst>
              <a:ext uri="{FF2B5EF4-FFF2-40B4-BE49-F238E27FC236}">
                <a16:creationId xmlns:a16="http://schemas.microsoft.com/office/drawing/2014/main" id="{A67D1C96-8EB2-4B1B-8B37-04AFA4BFEACA}"/>
              </a:ext>
            </a:extLst>
          </p:cNvPr>
          <p:cNvSpPr>
            <a:spLocks noChangeArrowheads="1"/>
          </p:cNvSpPr>
          <p:nvPr/>
        </p:nvSpPr>
        <p:spPr bwMode="auto">
          <a:xfrm>
            <a:off x="1232297" y="4288632"/>
            <a:ext cx="4927997" cy="67913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69056" tIns="34529" rIns="69056" bIns="34529">
            <a:spAutoFit/>
          </a:bodyPr>
          <a:lstStyle/>
          <a:p>
            <a:pPr>
              <a:lnSpc>
                <a:spcPct val="90000"/>
              </a:lnSpc>
              <a:spcBef>
                <a:spcPct val="15000"/>
              </a:spcBef>
              <a:spcAft>
                <a:spcPct val="15000"/>
              </a:spcAft>
              <a:defRPr/>
            </a:pPr>
            <a:r>
              <a:rPr lang="en-US" sz="1200" baseline="30000">
                <a:latin typeface="Arial" charset="0"/>
                <a:ea typeface="ＭＳ Ｐゴシック" pitchFamily="-108" charset="-128"/>
              </a:rPr>
              <a:t>* </a:t>
            </a:r>
            <a:r>
              <a:rPr lang="en-US" sz="1200">
                <a:latin typeface="Arial" charset="0"/>
                <a:ea typeface="ＭＳ Ｐゴシック" pitchFamily="-108" charset="-128"/>
              </a:rPr>
              <a:t>Kaplan-Meier survival curves based on mortality from all causes.</a:t>
            </a:r>
          </a:p>
          <a:p>
            <a:pPr>
              <a:lnSpc>
                <a:spcPct val="90000"/>
              </a:lnSpc>
              <a:spcBef>
                <a:spcPct val="15000"/>
              </a:spcBef>
              <a:spcAft>
                <a:spcPct val="15000"/>
              </a:spcAft>
              <a:defRPr/>
            </a:pPr>
            <a:r>
              <a:rPr lang="en-US" sz="1200" baseline="30000">
                <a:latin typeface="Arial" charset="0"/>
                <a:ea typeface="ＭＳ Ｐゴシック" pitchFamily="-108" charset="-128"/>
              </a:rPr>
              <a:t>† </a:t>
            </a:r>
            <a:r>
              <a:rPr lang="en-US" sz="1200">
                <a:latin typeface="Arial" charset="0"/>
                <a:ea typeface="ＭＳ Ｐゴシック" pitchFamily="-108" charset="-128"/>
              </a:rPr>
              <a:t>Large-vessel PAD.</a:t>
            </a:r>
          </a:p>
          <a:p>
            <a:pPr>
              <a:lnSpc>
                <a:spcPct val="90000"/>
              </a:lnSpc>
              <a:spcBef>
                <a:spcPct val="15000"/>
              </a:spcBef>
              <a:spcAft>
                <a:spcPct val="15000"/>
              </a:spcAft>
              <a:defRPr/>
            </a:pPr>
            <a:r>
              <a:rPr lang="en-US" sz="1200">
                <a:latin typeface="Arial" charset="0"/>
                <a:ea typeface="ＭＳ Ｐゴシック" pitchFamily="-108" charset="-128"/>
              </a:rPr>
              <a:t>Adapted from Criqui MH et al. </a:t>
            </a:r>
            <a:r>
              <a:rPr lang="en-US" sz="1200" i="1">
                <a:latin typeface="Arial" charset="0"/>
                <a:ea typeface="ＭＳ Ｐゴシック" pitchFamily="-108" charset="-128"/>
              </a:rPr>
              <a:t>N Engl J Med.</a:t>
            </a:r>
            <a:r>
              <a:rPr lang="en-US" sz="1200">
                <a:latin typeface="Arial" charset="0"/>
                <a:ea typeface="ＭＳ Ｐゴシック" pitchFamily="-108" charset="-128"/>
              </a:rPr>
              <a:t> 1992;326:381-386.</a:t>
            </a:r>
          </a:p>
        </p:txBody>
      </p:sp>
      <p:grpSp>
        <p:nvGrpSpPr>
          <p:cNvPr id="62468" name="Group 4">
            <a:extLst>
              <a:ext uri="{FF2B5EF4-FFF2-40B4-BE49-F238E27FC236}">
                <a16:creationId xmlns:a16="http://schemas.microsoft.com/office/drawing/2014/main" id="{2BA18C38-047B-4221-A630-EB0705D1497D}"/>
              </a:ext>
            </a:extLst>
          </p:cNvPr>
          <p:cNvGrpSpPr>
            <a:grpSpLocks/>
          </p:cNvGrpSpPr>
          <p:nvPr/>
        </p:nvGrpSpPr>
        <p:grpSpPr bwMode="auto">
          <a:xfrm>
            <a:off x="2495551" y="1433512"/>
            <a:ext cx="3012281" cy="1015604"/>
            <a:chOff x="1328" y="1108"/>
            <a:chExt cx="2530" cy="853"/>
          </a:xfrm>
        </p:grpSpPr>
        <p:sp>
          <p:nvSpPr>
            <p:cNvPr id="62571" name="AutoShape 5">
              <a:extLst>
                <a:ext uri="{FF2B5EF4-FFF2-40B4-BE49-F238E27FC236}">
                  <a16:creationId xmlns:a16="http://schemas.microsoft.com/office/drawing/2014/main" id="{D55D1EFB-78E6-4AA1-8E08-068E0E0DC894}"/>
                </a:ext>
              </a:extLst>
            </p:cNvPr>
            <p:cNvSpPr>
              <a:spLocks noChangeArrowheads="1"/>
            </p:cNvSpPr>
            <p:nvPr/>
          </p:nvSpPr>
          <p:spPr bwMode="auto">
            <a:xfrm>
              <a:off x="1936" y="1422"/>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2" name="AutoShape 6">
              <a:extLst>
                <a:ext uri="{FF2B5EF4-FFF2-40B4-BE49-F238E27FC236}">
                  <a16:creationId xmlns:a16="http://schemas.microsoft.com/office/drawing/2014/main" id="{775B6409-9616-41B0-B098-3F7837254888}"/>
                </a:ext>
              </a:extLst>
            </p:cNvPr>
            <p:cNvSpPr>
              <a:spLocks noChangeArrowheads="1"/>
            </p:cNvSpPr>
            <p:nvPr/>
          </p:nvSpPr>
          <p:spPr bwMode="auto">
            <a:xfrm>
              <a:off x="2189" y="1450"/>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3" name="AutoShape 7">
              <a:extLst>
                <a:ext uri="{FF2B5EF4-FFF2-40B4-BE49-F238E27FC236}">
                  <a16:creationId xmlns:a16="http://schemas.microsoft.com/office/drawing/2014/main" id="{6A85D7B5-DAF5-4652-990F-ED667FE96BF5}"/>
                </a:ext>
              </a:extLst>
            </p:cNvPr>
            <p:cNvSpPr>
              <a:spLocks noChangeArrowheads="1"/>
            </p:cNvSpPr>
            <p:nvPr/>
          </p:nvSpPr>
          <p:spPr bwMode="auto">
            <a:xfrm>
              <a:off x="2279" y="1483"/>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4" name="AutoShape 8">
              <a:extLst>
                <a:ext uri="{FF2B5EF4-FFF2-40B4-BE49-F238E27FC236}">
                  <a16:creationId xmlns:a16="http://schemas.microsoft.com/office/drawing/2014/main" id="{543BFFA7-A009-440A-AED8-259130212D98}"/>
                </a:ext>
              </a:extLst>
            </p:cNvPr>
            <p:cNvSpPr>
              <a:spLocks noChangeArrowheads="1"/>
            </p:cNvSpPr>
            <p:nvPr/>
          </p:nvSpPr>
          <p:spPr bwMode="auto">
            <a:xfrm>
              <a:off x="2315" y="1520"/>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5" name="AutoShape 9">
              <a:extLst>
                <a:ext uri="{FF2B5EF4-FFF2-40B4-BE49-F238E27FC236}">
                  <a16:creationId xmlns:a16="http://schemas.microsoft.com/office/drawing/2014/main" id="{10AC7281-C8F5-46FA-9D0B-F2EDA828F3D1}"/>
                </a:ext>
              </a:extLst>
            </p:cNvPr>
            <p:cNvSpPr>
              <a:spLocks noChangeArrowheads="1"/>
            </p:cNvSpPr>
            <p:nvPr/>
          </p:nvSpPr>
          <p:spPr bwMode="auto">
            <a:xfrm>
              <a:off x="1879" y="1381"/>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6" name="AutoShape 10">
              <a:extLst>
                <a:ext uri="{FF2B5EF4-FFF2-40B4-BE49-F238E27FC236}">
                  <a16:creationId xmlns:a16="http://schemas.microsoft.com/office/drawing/2014/main" id="{4AEAF525-5189-4F43-AD0F-F1B63F1A040F}"/>
                </a:ext>
              </a:extLst>
            </p:cNvPr>
            <p:cNvSpPr>
              <a:spLocks noChangeArrowheads="1"/>
            </p:cNvSpPr>
            <p:nvPr/>
          </p:nvSpPr>
          <p:spPr bwMode="auto">
            <a:xfrm>
              <a:off x="1866" y="1353"/>
              <a:ext cx="58"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7" name="AutoShape 11">
              <a:extLst>
                <a:ext uri="{FF2B5EF4-FFF2-40B4-BE49-F238E27FC236}">
                  <a16:creationId xmlns:a16="http://schemas.microsoft.com/office/drawing/2014/main" id="{2A7524C4-6F80-455D-A64C-3BCAC1F21F23}"/>
                </a:ext>
              </a:extLst>
            </p:cNvPr>
            <p:cNvSpPr>
              <a:spLocks noChangeArrowheads="1"/>
            </p:cNvSpPr>
            <p:nvPr/>
          </p:nvSpPr>
          <p:spPr bwMode="auto">
            <a:xfrm>
              <a:off x="1736" y="1316"/>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8" name="AutoShape 12">
              <a:extLst>
                <a:ext uri="{FF2B5EF4-FFF2-40B4-BE49-F238E27FC236}">
                  <a16:creationId xmlns:a16="http://schemas.microsoft.com/office/drawing/2014/main" id="{AB620FDE-A468-4FC0-82A0-BA9340E0CC79}"/>
                </a:ext>
              </a:extLst>
            </p:cNvPr>
            <p:cNvSpPr>
              <a:spLocks noChangeArrowheads="1"/>
            </p:cNvSpPr>
            <p:nvPr/>
          </p:nvSpPr>
          <p:spPr bwMode="auto">
            <a:xfrm>
              <a:off x="1707" y="1283"/>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79" name="AutoShape 13">
              <a:extLst>
                <a:ext uri="{FF2B5EF4-FFF2-40B4-BE49-F238E27FC236}">
                  <a16:creationId xmlns:a16="http://schemas.microsoft.com/office/drawing/2014/main" id="{FF9436C3-2242-42D7-AB8C-09180C343AA7}"/>
                </a:ext>
              </a:extLst>
            </p:cNvPr>
            <p:cNvSpPr>
              <a:spLocks noChangeArrowheads="1"/>
            </p:cNvSpPr>
            <p:nvPr/>
          </p:nvSpPr>
          <p:spPr bwMode="auto">
            <a:xfrm>
              <a:off x="1626" y="1185"/>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0" name="AutoShape 14">
              <a:extLst>
                <a:ext uri="{FF2B5EF4-FFF2-40B4-BE49-F238E27FC236}">
                  <a16:creationId xmlns:a16="http://schemas.microsoft.com/office/drawing/2014/main" id="{DE3AF117-8B73-41F4-A8F9-7C8A957B684D}"/>
                </a:ext>
              </a:extLst>
            </p:cNvPr>
            <p:cNvSpPr>
              <a:spLocks noChangeArrowheads="1"/>
            </p:cNvSpPr>
            <p:nvPr/>
          </p:nvSpPr>
          <p:spPr bwMode="auto">
            <a:xfrm>
              <a:off x="1573" y="1169"/>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1" name="AutoShape 15">
              <a:extLst>
                <a:ext uri="{FF2B5EF4-FFF2-40B4-BE49-F238E27FC236}">
                  <a16:creationId xmlns:a16="http://schemas.microsoft.com/office/drawing/2014/main" id="{BE0EBB10-3AFA-4AA6-BDCD-8D15592BB7BA}"/>
                </a:ext>
              </a:extLst>
            </p:cNvPr>
            <p:cNvSpPr>
              <a:spLocks noChangeArrowheads="1"/>
            </p:cNvSpPr>
            <p:nvPr/>
          </p:nvSpPr>
          <p:spPr bwMode="auto">
            <a:xfrm>
              <a:off x="1491" y="1149"/>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2" name="AutoShape 16">
              <a:extLst>
                <a:ext uri="{FF2B5EF4-FFF2-40B4-BE49-F238E27FC236}">
                  <a16:creationId xmlns:a16="http://schemas.microsoft.com/office/drawing/2014/main" id="{7CE181F7-A597-497E-B4BA-1408CE4ED9A7}"/>
                </a:ext>
              </a:extLst>
            </p:cNvPr>
            <p:cNvSpPr>
              <a:spLocks noChangeArrowheads="1"/>
            </p:cNvSpPr>
            <p:nvPr/>
          </p:nvSpPr>
          <p:spPr bwMode="auto">
            <a:xfrm>
              <a:off x="1409" y="1128"/>
              <a:ext cx="58"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3" name="AutoShape 17">
              <a:extLst>
                <a:ext uri="{FF2B5EF4-FFF2-40B4-BE49-F238E27FC236}">
                  <a16:creationId xmlns:a16="http://schemas.microsoft.com/office/drawing/2014/main" id="{00A04360-8AF4-40BE-9B98-A5B09D483B7B}"/>
                </a:ext>
              </a:extLst>
            </p:cNvPr>
            <p:cNvSpPr>
              <a:spLocks noChangeArrowheads="1"/>
            </p:cNvSpPr>
            <p:nvPr/>
          </p:nvSpPr>
          <p:spPr bwMode="auto">
            <a:xfrm>
              <a:off x="1328" y="1108"/>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4" name="AutoShape 18">
              <a:extLst>
                <a:ext uri="{FF2B5EF4-FFF2-40B4-BE49-F238E27FC236}">
                  <a16:creationId xmlns:a16="http://schemas.microsoft.com/office/drawing/2014/main" id="{A5F6275E-FB21-4BD2-9288-5CFFDD1B0618}"/>
                </a:ext>
              </a:extLst>
            </p:cNvPr>
            <p:cNvSpPr>
              <a:spLocks noChangeArrowheads="1"/>
            </p:cNvSpPr>
            <p:nvPr/>
          </p:nvSpPr>
          <p:spPr bwMode="auto">
            <a:xfrm>
              <a:off x="2515" y="1557"/>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5" name="AutoShape 19">
              <a:extLst>
                <a:ext uri="{FF2B5EF4-FFF2-40B4-BE49-F238E27FC236}">
                  <a16:creationId xmlns:a16="http://schemas.microsoft.com/office/drawing/2014/main" id="{CB502EB0-6DB5-40B6-A843-8FA2DBE6D874}"/>
                </a:ext>
              </a:extLst>
            </p:cNvPr>
            <p:cNvSpPr>
              <a:spLocks noChangeArrowheads="1"/>
            </p:cNvSpPr>
            <p:nvPr/>
          </p:nvSpPr>
          <p:spPr bwMode="auto">
            <a:xfrm>
              <a:off x="2540" y="1601"/>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6" name="AutoShape 20">
              <a:extLst>
                <a:ext uri="{FF2B5EF4-FFF2-40B4-BE49-F238E27FC236}">
                  <a16:creationId xmlns:a16="http://schemas.microsoft.com/office/drawing/2014/main" id="{0A809BD1-A8A9-44C1-8441-FE2298FA4A46}"/>
                </a:ext>
              </a:extLst>
            </p:cNvPr>
            <p:cNvSpPr>
              <a:spLocks noChangeArrowheads="1"/>
            </p:cNvSpPr>
            <p:nvPr/>
          </p:nvSpPr>
          <p:spPr bwMode="auto">
            <a:xfrm>
              <a:off x="2654" y="1626"/>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7" name="AutoShape 21">
              <a:extLst>
                <a:ext uri="{FF2B5EF4-FFF2-40B4-BE49-F238E27FC236}">
                  <a16:creationId xmlns:a16="http://schemas.microsoft.com/office/drawing/2014/main" id="{A1EA957D-3324-4B0F-8D8C-CD77625E8630}"/>
                </a:ext>
              </a:extLst>
            </p:cNvPr>
            <p:cNvSpPr>
              <a:spLocks noChangeArrowheads="1"/>
            </p:cNvSpPr>
            <p:nvPr/>
          </p:nvSpPr>
          <p:spPr bwMode="auto">
            <a:xfrm>
              <a:off x="2646" y="1667"/>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8" name="AutoShape 22">
              <a:extLst>
                <a:ext uri="{FF2B5EF4-FFF2-40B4-BE49-F238E27FC236}">
                  <a16:creationId xmlns:a16="http://schemas.microsoft.com/office/drawing/2014/main" id="{A243BF4A-87AC-47D4-A9E0-4734D848303F}"/>
                </a:ext>
              </a:extLst>
            </p:cNvPr>
            <p:cNvSpPr>
              <a:spLocks noChangeArrowheads="1"/>
            </p:cNvSpPr>
            <p:nvPr/>
          </p:nvSpPr>
          <p:spPr bwMode="auto">
            <a:xfrm>
              <a:off x="2683" y="1712"/>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89" name="AutoShape 23">
              <a:extLst>
                <a:ext uri="{FF2B5EF4-FFF2-40B4-BE49-F238E27FC236}">
                  <a16:creationId xmlns:a16="http://schemas.microsoft.com/office/drawing/2014/main" id="{C620B926-2236-4362-826A-D6D24DDFA310}"/>
                </a:ext>
              </a:extLst>
            </p:cNvPr>
            <p:cNvSpPr>
              <a:spLocks noChangeArrowheads="1"/>
            </p:cNvSpPr>
            <p:nvPr/>
          </p:nvSpPr>
          <p:spPr bwMode="auto">
            <a:xfrm>
              <a:off x="2801" y="1728"/>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0" name="AutoShape 24">
              <a:extLst>
                <a:ext uri="{FF2B5EF4-FFF2-40B4-BE49-F238E27FC236}">
                  <a16:creationId xmlns:a16="http://schemas.microsoft.com/office/drawing/2014/main" id="{A302CFBE-DF54-4428-AAFF-BE29DFBBBC11}"/>
                </a:ext>
              </a:extLst>
            </p:cNvPr>
            <p:cNvSpPr>
              <a:spLocks noChangeArrowheads="1"/>
            </p:cNvSpPr>
            <p:nvPr/>
          </p:nvSpPr>
          <p:spPr bwMode="auto">
            <a:xfrm>
              <a:off x="2858" y="1777"/>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1" name="AutoShape 25">
              <a:extLst>
                <a:ext uri="{FF2B5EF4-FFF2-40B4-BE49-F238E27FC236}">
                  <a16:creationId xmlns:a16="http://schemas.microsoft.com/office/drawing/2014/main" id="{033D0134-80D7-4776-87FF-6E2B4AEB38C3}"/>
                </a:ext>
              </a:extLst>
            </p:cNvPr>
            <p:cNvSpPr>
              <a:spLocks noChangeArrowheads="1"/>
            </p:cNvSpPr>
            <p:nvPr/>
          </p:nvSpPr>
          <p:spPr bwMode="auto">
            <a:xfrm>
              <a:off x="2878" y="1814"/>
              <a:ext cx="58"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2" name="AutoShape 26">
              <a:extLst>
                <a:ext uri="{FF2B5EF4-FFF2-40B4-BE49-F238E27FC236}">
                  <a16:creationId xmlns:a16="http://schemas.microsoft.com/office/drawing/2014/main" id="{F699F459-3EB6-45CC-A893-41C56ED52302}"/>
                </a:ext>
              </a:extLst>
            </p:cNvPr>
            <p:cNvSpPr>
              <a:spLocks noChangeArrowheads="1"/>
            </p:cNvSpPr>
            <p:nvPr/>
          </p:nvSpPr>
          <p:spPr bwMode="auto">
            <a:xfrm>
              <a:off x="3152" y="1805"/>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3" name="AutoShape 27">
              <a:extLst>
                <a:ext uri="{FF2B5EF4-FFF2-40B4-BE49-F238E27FC236}">
                  <a16:creationId xmlns:a16="http://schemas.microsoft.com/office/drawing/2014/main" id="{F9BCCFA7-E759-4035-B3F6-805C370E25A2}"/>
                </a:ext>
              </a:extLst>
            </p:cNvPr>
            <p:cNvSpPr>
              <a:spLocks noChangeArrowheads="1"/>
            </p:cNvSpPr>
            <p:nvPr/>
          </p:nvSpPr>
          <p:spPr bwMode="auto">
            <a:xfrm>
              <a:off x="3197" y="1850"/>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4" name="AutoShape 28">
              <a:extLst>
                <a:ext uri="{FF2B5EF4-FFF2-40B4-BE49-F238E27FC236}">
                  <a16:creationId xmlns:a16="http://schemas.microsoft.com/office/drawing/2014/main" id="{244A7B40-D733-4217-B311-C13365885D18}"/>
                </a:ext>
              </a:extLst>
            </p:cNvPr>
            <p:cNvSpPr>
              <a:spLocks noChangeArrowheads="1"/>
            </p:cNvSpPr>
            <p:nvPr/>
          </p:nvSpPr>
          <p:spPr bwMode="auto">
            <a:xfrm>
              <a:off x="3258" y="1846"/>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5" name="AutoShape 29">
              <a:extLst>
                <a:ext uri="{FF2B5EF4-FFF2-40B4-BE49-F238E27FC236}">
                  <a16:creationId xmlns:a16="http://schemas.microsoft.com/office/drawing/2014/main" id="{49A0F9E0-B84F-4830-8DE4-18B99FFFB193}"/>
                </a:ext>
              </a:extLst>
            </p:cNvPr>
            <p:cNvSpPr>
              <a:spLocks noChangeArrowheads="1"/>
            </p:cNvSpPr>
            <p:nvPr/>
          </p:nvSpPr>
          <p:spPr bwMode="auto">
            <a:xfrm>
              <a:off x="3286" y="1895"/>
              <a:ext cx="58"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6" name="AutoShape 30">
              <a:extLst>
                <a:ext uri="{FF2B5EF4-FFF2-40B4-BE49-F238E27FC236}">
                  <a16:creationId xmlns:a16="http://schemas.microsoft.com/office/drawing/2014/main" id="{7542C68A-0264-462B-A454-A0811D0CBF18}"/>
                </a:ext>
              </a:extLst>
            </p:cNvPr>
            <p:cNvSpPr>
              <a:spLocks noChangeArrowheads="1"/>
            </p:cNvSpPr>
            <p:nvPr/>
          </p:nvSpPr>
          <p:spPr bwMode="auto">
            <a:xfrm>
              <a:off x="3348" y="1891"/>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7" name="AutoShape 31">
              <a:extLst>
                <a:ext uri="{FF2B5EF4-FFF2-40B4-BE49-F238E27FC236}">
                  <a16:creationId xmlns:a16="http://schemas.microsoft.com/office/drawing/2014/main" id="{15CD0157-F725-4BD8-8569-4521D4CF8C73}"/>
                </a:ext>
              </a:extLst>
            </p:cNvPr>
            <p:cNvSpPr>
              <a:spLocks noChangeArrowheads="1"/>
            </p:cNvSpPr>
            <p:nvPr/>
          </p:nvSpPr>
          <p:spPr bwMode="auto">
            <a:xfrm>
              <a:off x="3409" y="1887"/>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8" name="AutoShape 32">
              <a:extLst>
                <a:ext uri="{FF2B5EF4-FFF2-40B4-BE49-F238E27FC236}">
                  <a16:creationId xmlns:a16="http://schemas.microsoft.com/office/drawing/2014/main" id="{F1AACA38-6DAD-4F59-A142-706CB6CE7A5A}"/>
                </a:ext>
              </a:extLst>
            </p:cNvPr>
            <p:cNvSpPr>
              <a:spLocks noChangeArrowheads="1"/>
            </p:cNvSpPr>
            <p:nvPr/>
          </p:nvSpPr>
          <p:spPr bwMode="auto">
            <a:xfrm>
              <a:off x="3470" y="1883"/>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99" name="AutoShape 33">
              <a:extLst>
                <a:ext uri="{FF2B5EF4-FFF2-40B4-BE49-F238E27FC236}">
                  <a16:creationId xmlns:a16="http://schemas.microsoft.com/office/drawing/2014/main" id="{7E0530DB-62DE-4AA8-8446-AC21D2144A5E}"/>
                </a:ext>
              </a:extLst>
            </p:cNvPr>
            <p:cNvSpPr>
              <a:spLocks noChangeArrowheads="1"/>
            </p:cNvSpPr>
            <p:nvPr/>
          </p:nvSpPr>
          <p:spPr bwMode="auto">
            <a:xfrm>
              <a:off x="3543" y="1883"/>
              <a:ext cx="58"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600" name="AutoShape 34">
              <a:extLst>
                <a:ext uri="{FF2B5EF4-FFF2-40B4-BE49-F238E27FC236}">
                  <a16:creationId xmlns:a16="http://schemas.microsoft.com/office/drawing/2014/main" id="{691B568E-06F3-4AB5-9ED0-0C07E32FA481}"/>
                </a:ext>
              </a:extLst>
            </p:cNvPr>
            <p:cNvSpPr>
              <a:spLocks noChangeArrowheads="1"/>
            </p:cNvSpPr>
            <p:nvPr/>
          </p:nvSpPr>
          <p:spPr bwMode="auto">
            <a:xfrm>
              <a:off x="3613" y="1887"/>
              <a:ext cx="57" cy="65"/>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601" name="AutoShape 35">
              <a:extLst>
                <a:ext uri="{FF2B5EF4-FFF2-40B4-BE49-F238E27FC236}">
                  <a16:creationId xmlns:a16="http://schemas.microsoft.com/office/drawing/2014/main" id="{82C4B096-9B21-4B5B-8616-8FC0CBB8864E}"/>
                </a:ext>
              </a:extLst>
            </p:cNvPr>
            <p:cNvSpPr>
              <a:spLocks noChangeArrowheads="1"/>
            </p:cNvSpPr>
            <p:nvPr/>
          </p:nvSpPr>
          <p:spPr bwMode="auto">
            <a:xfrm>
              <a:off x="3801" y="1895"/>
              <a:ext cx="57" cy="66"/>
            </a:xfrm>
            <a:prstGeom prst="triangle">
              <a:avLst>
                <a:gd name="adj" fmla="val 49995"/>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602" name="Freeform 36">
              <a:extLst>
                <a:ext uri="{FF2B5EF4-FFF2-40B4-BE49-F238E27FC236}">
                  <a16:creationId xmlns:a16="http://schemas.microsoft.com/office/drawing/2014/main" id="{55C15022-5B02-467C-AE7D-DAB355E2DFC3}"/>
                </a:ext>
              </a:extLst>
            </p:cNvPr>
            <p:cNvSpPr>
              <a:spLocks/>
            </p:cNvSpPr>
            <p:nvPr/>
          </p:nvSpPr>
          <p:spPr bwMode="auto">
            <a:xfrm>
              <a:off x="1352" y="1161"/>
              <a:ext cx="2486" cy="784"/>
            </a:xfrm>
            <a:custGeom>
              <a:avLst/>
              <a:gdLst>
                <a:gd name="T0" fmla="*/ 0 w 2486"/>
                <a:gd name="T1" fmla="*/ 0 h 784"/>
                <a:gd name="T2" fmla="*/ 82 w 2486"/>
                <a:gd name="T3" fmla="*/ 12 h 784"/>
                <a:gd name="T4" fmla="*/ 171 w 2486"/>
                <a:gd name="T5" fmla="*/ 29 h 784"/>
                <a:gd name="T6" fmla="*/ 257 w 2486"/>
                <a:gd name="T7" fmla="*/ 57 h 784"/>
                <a:gd name="T8" fmla="*/ 294 w 2486"/>
                <a:gd name="T9" fmla="*/ 65 h 784"/>
                <a:gd name="T10" fmla="*/ 388 w 2486"/>
                <a:gd name="T11" fmla="*/ 167 h 784"/>
                <a:gd name="T12" fmla="*/ 416 w 2486"/>
                <a:gd name="T13" fmla="*/ 204 h 784"/>
                <a:gd name="T14" fmla="*/ 551 w 2486"/>
                <a:gd name="T15" fmla="*/ 228 h 784"/>
                <a:gd name="T16" fmla="*/ 555 w 2486"/>
                <a:gd name="T17" fmla="*/ 273 h 784"/>
                <a:gd name="T18" fmla="*/ 616 w 2486"/>
                <a:gd name="T19" fmla="*/ 310 h 784"/>
                <a:gd name="T20" fmla="*/ 865 w 2486"/>
                <a:gd name="T21" fmla="*/ 338 h 784"/>
                <a:gd name="T22" fmla="*/ 959 w 2486"/>
                <a:gd name="T23" fmla="*/ 367 h 784"/>
                <a:gd name="T24" fmla="*/ 996 w 2486"/>
                <a:gd name="T25" fmla="*/ 404 h 784"/>
                <a:gd name="T26" fmla="*/ 1196 w 2486"/>
                <a:gd name="T27" fmla="*/ 440 h 784"/>
                <a:gd name="T28" fmla="*/ 1212 w 2486"/>
                <a:gd name="T29" fmla="*/ 485 h 784"/>
                <a:gd name="T30" fmla="*/ 1338 w 2486"/>
                <a:gd name="T31" fmla="*/ 510 h 784"/>
                <a:gd name="T32" fmla="*/ 1322 w 2486"/>
                <a:gd name="T33" fmla="*/ 551 h 784"/>
                <a:gd name="T34" fmla="*/ 1363 w 2486"/>
                <a:gd name="T35" fmla="*/ 591 h 784"/>
                <a:gd name="T36" fmla="*/ 1489 w 2486"/>
                <a:gd name="T37" fmla="*/ 620 h 784"/>
                <a:gd name="T38" fmla="*/ 1542 w 2486"/>
                <a:gd name="T39" fmla="*/ 657 h 784"/>
                <a:gd name="T40" fmla="*/ 1563 w 2486"/>
                <a:gd name="T41" fmla="*/ 689 h 784"/>
                <a:gd name="T42" fmla="*/ 1824 w 2486"/>
                <a:gd name="T43" fmla="*/ 689 h 784"/>
                <a:gd name="T44" fmla="*/ 1873 w 2486"/>
                <a:gd name="T45" fmla="*/ 738 h 784"/>
                <a:gd name="T46" fmla="*/ 1942 w 2486"/>
                <a:gd name="T47" fmla="*/ 726 h 784"/>
                <a:gd name="T48" fmla="*/ 1955 w 2486"/>
                <a:gd name="T49" fmla="*/ 783 h 784"/>
                <a:gd name="T50" fmla="*/ 2040 w 2486"/>
                <a:gd name="T51" fmla="*/ 771 h 784"/>
                <a:gd name="T52" fmla="*/ 2081 w 2486"/>
                <a:gd name="T53" fmla="*/ 771 h 784"/>
                <a:gd name="T54" fmla="*/ 2142 w 2486"/>
                <a:gd name="T55" fmla="*/ 763 h 784"/>
                <a:gd name="T56" fmla="*/ 2224 w 2486"/>
                <a:gd name="T57" fmla="*/ 763 h 784"/>
                <a:gd name="T58" fmla="*/ 2281 w 2486"/>
                <a:gd name="T59" fmla="*/ 771 h 784"/>
                <a:gd name="T60" fmla="*/ 2485 w 2486"/>
                <a:gd name="T61" fmla="*/ 779 h 7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86"/>
                <a:gd name="T94" fmla="*/ 0 h 784"/>
                <a:gd name="T95" fmla="*/ 2486 w 2486"/>
                <a:gd name="T96" fmla="*/ 784 h 7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86" h="784">
                  <a:moveTo>
                    <a:pt x="0" y="0"/>
                  </a:moveTo>
                  <a:lnTo>
                    <a:pt x="82" y="12"/>
                  </a:lnTo>
                  <a:lnTo>
                    <a:pt x="171" y="29"/>
                  </a:lnTo>
                  <a:lnTo>
                    <a:pt x="257" y="57"/>
                  </a:lnTo>
                  <a:lnTo>
                    <a:pt x="294" y="65"/>
                  </a:lnTo>
                  <a:lnTo>
                    <a:pt x="388" y="167"/>
                  </a:lnTo>
                  <a:lnTo>
                    <a:pt x="416" y="204"/>
                  </a:lnTo>
                  <a:lnTo>
                    <a:pt x="551" y="228"/>
                  </a:lnTo>
                  <a:lnTo>
                    <a:pt x="555" y="273"/>
                  </a:lnTo>
                  <a:lnTo>
                    <a:pt x="616" y="310"/>
                  </a:lnTo>
                  <a:lnTo>
                    <a:pt x="865" y="338"/>
                  </a:lnTo>
                  <a:lnTo>
                    <a:pt x="959" y="367"/>
                  </a:lnTo>
                  <a:lnTo>
                    <a:pt x="996" y="404"/>
                  </a:lnTo>
                  <a:lnTo>
                    <a:pt x="1196" y="440"/>
                  </a:lnTo>
                  <a:lnTo>
                    <a:pt x="1212" y="485"/>
                  </a:lnTo>
                  <a:lnTo>
                    <a:pt x="1338" y="510"/>
                  </a:lnTo>
                  <a:lnTo>
                    <a:pt x="1322" y="551"/>
                  </a:lnTo>
                  <a:lnTo>
                    <a:pt x="1363" y="591"/>
                  </a:lnTo>
                  <a:lnTo>
                    <a:pt x="1489" y="620"/>
                  </a:lnTo>
                  <a:lnTo>
                    <a:pt x="1542" y="657"/>
                  </a:lnTo>
                  <a:lnTo>
                    <a:pt x="1563" y="689"/>
                  </a:lnTo>
                  <a:lnTo>
                    <a:pt x="1824" y="689"/>
                  </a:lnTo>
                  <a:lnTo>
                    <a:pt x="1873" y="738"/>
                  </a:lnTo>
                  <a:lnTo>
                    <a:pt x="1942" y="726"/>
                  </a:lnTo>
                  <a:lnTo>
                    <a:pt x="1955" y="783"/>
                  </a:lnTo>
                  <a:lnTo>
                    <a:pt x="2040" y="771"/>
                  </a:lnTo>
                  <a:lnTo>
                    <a:pt x="2081" y="771"/>
                  </a:lnTo>
                  <a:lnTo>
                    <a:pt x="2142" y="763"/>
                  </a:lnTo>
                  <a:lnTo>
                    <a:pt x="2224" y="763"/>
                  </a:lnTo>
                  <a:lnTo>
                    <a:pt x="2281" y="771"/>
                  </a:lnTo>
                  <a:lnTo>
                    <a:pt x="2485" y="779"/>
                  </a:lnTo>
                </a:path>
              </a:pathLst>
            </a:custGeom>
            <a:noFill/>
            <a:ln w="127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grpSp>
      <p:sp>
        <p:nvSpPr>
          <p:cNvPr id="62469" name="Rectangle 37">
            <a:extLst>
              <a:ext uri="{FF2B5EF4-FFF2-40B4-BE49-F238E27FC236}">
                <a16:creationId xmlns:a16="http://schemas.microsoft.com/office/drawing/2014/main" id="{38FFAFF8-958C-4386-A9AB-A90C181550FB}"/>
              </a:ext>
            </a:extLst>
          </p:cNvPr>
          <p:cNvSpPr>
            <a:spLocks noChangeArrowheads="1"/>
          </p:cNvSpPr>
          <p:nvPr/>
        </p:nvSpPr>
        <p:spPr bwMode="auto">
          <a:xfrm>
            <a:off x="3724275" y="2116931"/>
            <a:ext cx="63104"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0" name="Rectangle 38">
            <a:extLst>
              <a:ext uri="{FF2B5EF4-FFF2-40B4-BE49-F238E27FC236}">
                <a16:creationId xmlns:a16="http://schemas.microsoft.com/office/drawing/2014/main" id="{083826CA-8E2A-48D8-80DE-3069C2D59B2E}"/>
              </a:ext>
            </a:extLst>
          </p:cNvPr>
          <p:cNvSpPr>
            <a:spLocks noChangeArrowheads="1"/>
          </p:cNvSpPr>
          <p:nvPr/>
        </p:nvSpPr>
        <p:spPr bwMode="auto">
          <a:xfrm>
            <a:off x="3929062" y="2238375"/>
            <a:ext cx="63104"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1" name="Rectangle 39">
            <a:extLst>
              <a:ext uri="{FF2B5EF4-FFF2-40B4-BE49-F238E27FC236}">
                <a16:creationId xmlns:a16="http://schemas.microsoft.com/office/drawing/2014/main" id="{77A0D401-C592-4C71-A7F8-FAF7BCECCFED}"/>
              </a:ext>
            </a:extLst>
          </p:cNvPr>
          <p:cNvSpPr>
            <a:spLocks noChangeArrowheads="1"/>
          </p:cNvSpPr>
          <p:nvPr/>
        </p:nvSpPr>
        <p:spPr bwMode="auto">
          <a:xfrm>
            <a:off x="4151710" y="2359819"/>
            <a:ext cx="63103"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2" name="Rectangle 40">
            <a:extLst>
              <a:ext uri="{FF2B5EF4-FFF2-40B4-BE49-F238E27FC236}">
                <a16:creationId xmlns:a16="http://schemas.microsoft.com/office/drawing/2014/main" id="{B71ACB1D-CD4D-4602-8D99-947805B57D0F}"/>
              </a:ext>
            </a:extLst>
          </p:cNvPr>
          <p:cNvSpPr>
            <a:spLocks noChangeArrowheads="1"/>
          </p:cNvSpPr>
          <p:nvPr/>
        </p:nvSpPr>
        <p:spPr bwMode="auto">
          <a:xfrm>
            <a:off x="4254104" y="2471737"/>
            <a:ext cx="63103"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3" name="Rectangle 41">
            <a:extLst>
              <a:ext uri="{FF2B5EF4-FFF2-40B4-BE49-F238E27FC236}">
                <a16:creationId xmlns:a16="http://schemas.microsoft.com/office/drawing/2014/main" id="{63B65052-B1E4-4249-A16D-126438BF6F09}"/>
              </a:ext>
            </a:extLst>
          </p:cNvPr>
          <p:cNvSpPr>
            <a:spLocks noChangeArrowheads="1"/>
          </p:cNvSpPr>
          <p:nvPr/>
        </p:nvSpPr>
        <p:spPr bwMode="auto">
          <a:xfrm>
            <a:off x="4604148" y="2476500"/>
            <a:ext cx="63103"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4" name="Rectangle 42">
            <a:extLst>
              <a:ext uri="{FF2B5EF4-FFF2-40B4-BE49-F238E27FC236}">
                <a16:creationId xmlns:a16="http://schemas.microsoft.com/office/drawing/2014/main" id="{4EAFA171-4978-4B59-B46F-6A910276F141}"/>
              </a:ext>
            </a:extLst>
          </p:cNvPr>
          <p:cNvSpPr>
            <a:spLocks noChangeArrowheads="1"/>
          </p:cNvSpPr>
          <p:nvPr/>
        </p:nvSpPr>
        <p:spPr bwMode="auto">
          <a:xfrm>
            <a:off x="4779169" y="2471737"/>
            <a:ext cx="63104"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5" name="Rectangle 43">
            <a:extLst>
              <a:ext uri="{FF2B5EF4-FFF2-40B4-BE49-F238E27FC236}">
                <a16:creationId xmlns:a16="http://schemas.microsoft.com/office/drawing/2014/main" id="{21036929-3CB8-4195-AB8F-2FB4064F4B2A}"/>
              </a:ext>
            </a:extLst>
          </p:cNvPr>
          <p:cNvSpPr>
            <a:spLocks noChangeArrowheads="1"/>
          </p:cNvSpPr>
          <p:nvPr/>
        </p:nvSpPr>
        <p:spPr bwMode="auto">
          <a:xfrm>
            <a:off x="4749404" y="2481262"/>
            <a:ext cx="63103"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6" name="Rectangle 44">
            <a:extLst>
              <a:ext uri="{FF2B5EF4-FFF2-40B4-BE49-F238E27FC236}">
                <a16:creationId xmlns:a16="http://schemas.microsoft.com/office/drawing/2014/main" id="{FA2581D2-D504-4556-856E-782DF2FA1C1A}"/>
              </a:ext>
            </a:extLst>
          </p:cNvPr>
          <p:cNvSpPr>
            <a:spLocks noChangeArrowheads="1"/>
          </p:cNvSpPr>
          <p:nvPr/>
        </p:nvSpPr>
        <p:spPr bwMode="auto">
          <a:xfrm>
            <a:off x="4788694" y="2641998"/>
            <a:ext cx="63104"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7" name="Rectangle 45">
            <a:extLst>
              <a:ext uri="{FF2B5EF4-FFF2-40B4-BE49-F238E27FC236}">
                <a16:creationId xmlns:a16="http://schemas.microsoft.com/office/drawing/2014/main" id="{E367CA8F-18F2-4F9B-8CF4-B06544C404F6}"/>
              </a:ext>
            </a:extLst>
          </p:cNvPr>
          <p:cNvSpPr>
            <a:spLocks noChangeArrowheads="1"/>
          </p:cNvSpPr>
          <p:nvPr/>
        </p:nvSpPr>
        <p:spPr bwMode="auto">
          <a:xfrm>
            <a:off x="4900612" y="2641998"/>
            <a:ext cx="63104"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8" name="Rectangle 46">
            <a:extLst>
              <a:ext uri="{FF2B5EF4-FFF2-40B4-BE49-F238E27FC236}">
                <a16:creationId xmlns:a16="http://schemas.microsoft.com/office/drawing/2014/main" id="{1D2511B0-9FDE-4F13-B98E-6CC189FB54A0}"/>
              </a:ext>
            </a:extLst>
          </p:cNvPr>
          <p:cNvSpPr>
            <a:spLocks noChangeArrowheads="1"/>
          </p:cNvSpPr>
          <p:nvPr/>
        </p:nvSpPr>
        <p:spPr bwMode="auto">
          <a:xfrm>
            <a:off x="5017294" y="2637235"/>
            <a:ext cx="63104"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79" name="Rectangle 47">
            <a:extLst>
              <a:ext uri="{FF2B5EF4-FFF2-40B4-BE49-F238E27FC236}">
                <a16:creationId xmlns:a16="http://schemas.microsoft.com/office/drawing/2014/main" id="{E9692B5E-09BB-4418-B88D-AD13D2E3EAE5}"/>
              </a:ext>
            </a:extLst>
          </p:cNvPr>
          <p:cNvSpPr>
            <a:spLocks noChangeArrowheads="1"/>
          </p:cNvSpPr>
          <p:nvPr/>
        </p:nvSpPr>
        <p:spPr bwMode="auto">
          <a:xfrm>
            <a:off x="5104210" y="2637235"/>
            <a:ext cx="63103"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0" name="Rectangle 48">
            <a:extLst>
              <a:ext uri="{FF2B5EF4-FFF2-40B4-BE49-F238E27FC236}">
                <a16:creationId xmlns:a16="http://schemas.microsoft.com/office/drawing/2014/main" id="{83CBC232-488C-498F-BFE2-99E20A6239F5}"/>
              </a:ext>
            </a:extLst>
          </p:cNvPr>
          <p:cNvSpPr>
            <a:spLocks noChangeArrowheads="1"/>
          </p:cNvSpPr>
          <p:nvPr/>
        </p:nvSpPr>
        <p:spPr bwMode="auto">
          <a:xfrm>
            <a:off x="5211366" y="2637235"/>
            <a:ext cx="63103"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1" name="Rectangle 49">
            <a:extLst>
              <a:ext uri="{FF2B5EF4-FFF2-40B4-BE49-F238E27FC236}">
                <a16:creationId xmlns:a16="http://schemas.microsoft.com/office/drawing/2014/main" id="{32BC4C99-D5CE-4C9A-8E2F-069DD589F8F8}"/>
              </a:ext>
            </a:extLst>
          </p:cNvPr>
          <p:cNvSpPr>
            <a:spLocks noChangeArrowheads="1"/>
          </p:cNvSpPr>
          <p:nvPr/>
        </p:nvSpPr>
        <p:spPr bwMode="auto">
          <a:xfrm>
            <a:off x="3661173" y="2009775"/>
            <a:ext cx="63103"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2" name="Rectangle 50">
            <a:extLst>
              <a:ext uri="{FF2B5EF4-FFF2-40B4-BE49-F238E27FC236}">
                <a16:creationId xmlns:a16="http://schemas.microsoft.com/office/drawing/2014/main" id="{C3554005-7664-4F08-9F95-354699D1A0CA}"/>
              </a:ext>
            </a:extLst>
          </p:cNvPr>
          <p:cNvSpPr>
            <a:spLocks noChangeArrowheads="1"/>
          </p:cNvSpPr>
          <p:nvPr/>
        </p:nvSpPr>
        <p:spPr bwMode="auto">
          <a:xfrm>
            <a:off x="2976562" y="1903810"/>
            <a:ext cx="63104" cy="5238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3" name="Rectangle 51">
            <a:extLst>
              <a:ext uri="{FF2B5EF4-FFF2-40B4-BE49-F238E27FC236}">
                <a16:creationId xmlns:a16="http://schemas.microsoft.com/office/drawing/2014/main" id="{E7D4F543-96F1-487E-824C-759328A12A12}"/>
              </a:ext>
            </a:extLst>
          </p:cNvPr>
          <p:cNvSpPr>
            <a:spLocks noChangeArrowheads="1"/>
          </p:cNvSpPr>
          <p:nvPr/>
        </p:nvSpPr>
        <p:spPr bwMode="auto">
          <a:xfrm>
            <a:off x="2927748" y="1791891"/>
            <a:ext cx="63103"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4" name="Rectangle 52">
            <a:extLst>
              <a:ext uri="{FF2B5EF4-FFF2-40B4-BE49-F238E27FC236}">
                <a16:creationId xmlns:a16="http://schemas.microsoft.com/office/drawing/2014/main" id="{164C3928-C41B-42CC-BE97-99D3B41DC203}"/>
              </a:ext>
            </a:extLst>
          </p:cNvPr>
          <p:cNvSpPr>
            <a:spLocks noChangeArrowheads="1"/>
          </p:cNvSpPr>
          <p:nvPr/>
        </p:nvSpPr>
        <p:spPr bwMode="auto">
          <a:xfrm>
            <a:off x="2942035" y="1660922"/>
            <a:ext cx="63103" cy="5238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5" name="Rectangle 53">
            <a:extLst>
              <a:ext uri="{FF2B5EF4-FFF2-40B4-BE49-F238E27FC236}">
                <a16:creationId xmlns:a16="http://schemas.microsoft.com/office/drawing/2014/main" id="{CE0E9F11-E4F9-4DD7-8D32-4C1CE7174601}"/>
              </a:ext>
            </a:extLst>
          </p:cNvPr>
          <p:cNvSpPr>
            <a:spLocks noChangeArrowheads="1"/>
          </p:cNvSpPr>
          <p:nvPr/>
        </p:nvSpPr>
        <p:spPr bwMode="auto">
          <a:xfrm>
            <a:off x="2927748" y="1539478"/>
            <a:ext cx="63103" cy="5238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6" name="Rectangle 54">
            <a:extLst>
              <a:ext uri="{FF2B5EF4-FFF2-40B4-BE49-F238E27FC236}">
                <a16:creationId xmlns:a16="http://schemas.microsoft.com/office/drawing/2014/main" id="{38DB70F9-50B7-4EED-B82C-BD88CC25B0F2}"/>
              </a:ext>
            </a:extLst>
          </p:cNvPr>
          <p:cNvSpPr>
            <a:spLocks noChangeArrowheads="1"/>
          </p:cNvSpPr>
          <p:nvPr/>
        </p:nvSpPr>
        <p:spPr bwMode="auto">
          <a:xfrm>
            <a:off x="2845594" y="1519237"/>
            <a:ext cx="63104"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7" name="Rectangle 55">
            <a:extLst>
              <a:ext uri="{FF2B5EF4-FFF2-40B4-BE49-F238E27FC236}">
                <a16:creationId xmlns:a16="http://schemas.microsoft.com/office/drawing/2014/main" id="{4A780F71-DC65-4262-8E89-6F563D14287E}"/>
              </a:ext>
            </a:extLst>
          </p:cNvPr>
          <p:cNvSpPr>
            <a:spLocks noChangeArrowheads="1"/>
          </p:cNvSpPr>
          <p:nvPr/>
        </p:nvSpPr>
        <p:spPr bwMode="auto">
          <a:xfrm>
            <a:off x="2747962" y="1495425"/>
            <a:ext cx="63104"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8" name="Rectangle 56">
            <a:extLst>
              <a:ext uri="{FF2B5EF4-FFF2-40B4-BE49-F238E27FC236}">
                <a16:creationId xmlns:a16="http://schemas.microsoft.com/office/drawing/2014/main" id="{D4919FBE-3464-4759-A48A-D5CD2E885506}"/>
              </a:ext>
            </a:extLst>
          </p:cNvPr>
          <p:cNvSpPr>
            <a:spLocks noChangeArrowheads="1"/>
          </p:cNvSpPr>
          <p:nvPr/>
        </p:nvSpPr>
        <p:spPr bwMode="auto">
          <a:xfrm>
            <a:off x="2597944" y="1456135"/>
            <a:ext cx="63104" cy="53578"/>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89" name="Freeform 57">
            <a:extLst>
              <a:ext uri="{FF2B5EF4-FFF2-40B4-BE49-F238E27FC236}">
                <a16:creationId xmlns:a16="http://schemas.microsoft.com/office/drawing/2014/main" id="{AC45383D-1FA0-4648-B66B-827B49BD9414}"/>
              </a:ext>
            </a:extLst>
          </p:cNvPr>
          <p:cNvSpPr>
            <a:spLocks/>
          </p:cNvSpPr>
          <p:nvPr/>
        </p:nvSpPr>
        <p:spPr bwMode="auto">
          <a:xfrm>
            <a:off x="2626519" y="1475185"/>
            <a:ext cx="2614613" cy="1206103"/>
          </a:xfrm>
          <a:custGeom>
            <a:avLst/>
            <a:gdLst>
              <a:gd name="T0" fmla="*/ 0 w 2196"/>
              <a:gd name="T1" fmla="*/ 0 h 1013"/>
              <a:gd name="T2" fmla="*/ 2147483646 w 2196"/>
              <a:gd name="T3" fmla="*/ 2147483646 h 1013"/>
              <a:gd name="T4" fmla="*/ 2147483646 w 2196"/>
              <a:gd name="T5" fmla="*/ 2147483646 h 1013"/>
              <a:gd name="T6" fmla="*/ 2147483646 w 2196"/>
              <a:gd name="T7" fmla="*/ 2147483646 h 1013"/>
              <a:gd name="T8" fmla="*/ 2147483646 w 2196"/>
              <a:gd name="T9" fmla="*/ 2147483646 h 1013"/>
              <a:gd name="T10" fmla="*/ 2147483646 w 2196"/>
              <a:gd name="T11" fmla="*/ 2147483646 h 1013"/>
              <a:gd name="T12" fmla="*/ 2147483646 w 2196"/>
              <a:gd name="T13" fmla="*/ 2147483646 h 1013"/>
              <a:gd name="T14" fmla="*/ 2147483646 w 2196"/>
              <a:gd name="T15" fmla="*/ 2147483646 h 1013"/>
              <a:gd name="T16" fmla="*/ 2147483646 w 2196"/>
              <a:gd name="T17" fmla="*/ 2147483646 h 1013"/>
              <a:gd name="T18" fmla="*/ 2147483646 w 2196"/>
              <a:gd name="T19" fmla="*/ 2147483646 h 1013"/>
              <a:gd name="T20" fmla="*/ 2147483646 w 2196"/>
              <a:gd name="T21" fmla="*/ 2147483646 h 1013"/>
              <a:gd name="T22" fmla="*/ 2147483646 w 2196"/>
              <a:gd name="T23" fmla="*/ 2147483646 h 1013"/>
              <a:gd name="T24" fmla="*/ 2147483646 w 2196"/>
              <a:gd name="T25" fmla="*/ 2147483646 h 1013"/>
              <a:gd name="T26" fmla="*/ 2147483646 w 2196"/>
              <a:gd name="T27" fmla="*/ 2147483646 h 1013"/>
              <a:gd name="T28" fmla="*/ 2147483646 w 2196"/>
              <a:gd name="T29" fmla="*/ 2147483646 h 1013"/>
              <a:gd name="T30" fmla="*/ 2147483646 w 2196"/>
              <a:gd name="T31" fmla="*/ 2147483646 h 1013"/>
              <a:gd name="T32" fmla="*/ 2147483646 w 2196"/>
              <a:gd name="T33" fmla="*/ 2147483646 h 1013"/>
              <a:gd name="T34" fmla="*/ 2147483646 w 2196"/>
              <a:gd name="T35" fmla="*/ 2147483646 h 1013"/>
              <a:gd name="T36" fmla="*/ 2147483646 w 2196"/>
              <a:gd name="T37" fmla="*/ 2147483646 h 1013"/>
              <a:gd name="T38" fmla="*/ 2147483646 w 2196"/>
              <a:gd name="T39" fmla="*/ 2147483646 h 10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6"/>
              <a:gd name="T61" fmla="*/ 0 h 1013"/>
              <a:gd name="T62" fmla="*/ 2196 w 2196"/>
              <a:gd name="T63" fmla="*/ 1013 h 10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6" h="1013">
                <a:moveTo>
                  <a:pt x="0" y="0"/>
                </a:moveTo>
                <a:lnTo>
                  <a:pt x="126" y="41"/>
                </a:lnTo>
                <a:lnTo>
                  <a:pt x="212" y="57"/>
                </a:lnTo>
                <a:lnTo>
                  <a:pt x="294" y="78"/>
                </a:lnTo>
                <a:lnTo>
                  <a:pt x="290" y="175"/>
                </a:lnTo>
                <a:lnTo>
                  <a:pt x="277" y="286"/>
                </a:lnTo>
                <a:lnTo>
                  <a:pt x="314" y="384"/>
                </a:lnTo>
                <a:lnTo>
                  <a:pt x="894" y="469"/>
                </a:lnTo>
                <a:lnTo>
                  <a:pt x="955" y="563"/>
                </a:lnTo>
                <a:lnTo>
                  <a:pt x="1130" y="669"/>
                </a:lnTo>
                <a:lnTo>
                  <a:pt x="1322" y="767"/>
                </a:lnTo>
                <a:lnTo>
                  <a:pt x="1391" y="869"/>
                </a:lnTo>
                <a:lnTo>
                  <a:pt x="1685" y="857"/>
                </a:lnTo>
                <a:lnTo>
                  <a:pt x="1811" y="869"/>
                </a:lnTo>
                <a:lnTo>
                  <a:pt x="1848" y="853"/>
                </a:lnTo>
                <a:lnTo>
                  <a:pt x="1844" y="1012"/>
                </a:lnTo>
                <a:lnTo>
                  <a:pt x="1934" y="996"/>
                </a:lnTo>
                <a:lnTo>
                  <a:pt x="2036" y="1000"/>
                </a:lnTo>
                <a:lnTo>
                  <a:pt x="2097" y="1000"/>
                </a:lnTo>
                <a:lnTo>
                  <a:pt x="2195" y="1000"/>
                </a:lnTo>
              </a:path>
            </a:pathLst>
          </a:custGeom>
          <a:noFill/>
          <a:ln w="127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62490" name="Oval 58">
            <a:extLst>
              <a:ext uri="{FF2B5EF4-FFF2-40B4-BE49-F238E27FC236}">
                <a16:creationId xmlns:a16="http://schemas.microsoft.com/office/drawing/2014/main" id="{6618FCBF-CEF2-4746-BE08-5A25768D8CA2}"/>
              </a:ext>
            </a:extLst>
          </p:cNvPr>
          <p:cNvSpPr>
            <a:spLocks noChangeArrowheads="1"/>
          </p:cNvSpPr>
          <p:nvPr/>
        </p:nvSpPr>
        <p:spPr bwMode="auto">
          <a:xfrm>
            <a:off x="2763442" y="1459706"/>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1" name="Oval 59">
            <a:extLst>
              <a:ext uri="{FF2B5EF4-FFF2-40B4-BE49-F238E27FC236}">
                <a16:creationId xmlns:a16="http://schemas.microsoft.com/office/drawing/2014/main" id="{DB394D77-8964-472E-A9CF-A83EA73FD305}"/>
              </a:ext>
            </a:extLst>
          </p:cNvPr>
          <p:cNvSpPr>
            <a:spLocks noChangeArrowheads="1"/>
          </p:cNvSpPr>
          <p:nvPr/>
        </p:nvSpPr>
        <p:spPr bwMode="auto">
          <a:xfrm>
            <a:off x="2669381" y="1448992"/>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2" name="Oval 60">
            <a:extLst>
              <a:ext uri="{FF2B5EF4-FFF2-40B4-BE49-F238E27FC236}">
                <a16:creationId xmlns:a16="http://schemas.microsoft.com/office/drawing/2014/main" id="{048A970B-3B26-42D8-9BB0-A44B5149CE22}"/>
              </a:ext>
            </a:extLst>
          </p:cNvPr>
          <p:cNvSpPr>
            <a:spLocks noChangeArrowheads="1"/>
          </p:cNvSpPr>
          <p:nvPr/>
        </p:nvSpPr>
        <p:spPr bwMode="auto">
          <a:xfrm>
            <a:off x="3069431" y="1470423"/>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3" name="Oval 61">
            <a:extLst>
              <a:ext uri="{FF2B5EF4-FFF2-40B4-BE49-F238E27FC236}">
                <a16:creationId xmlns:a16="http://schemas.microsoft.com/office/drawing/2014/main" id="{139A4C0E-7BF7-4F37-B70F-6BC3870B0E47}"/>
              </a:ext>
            </a:extLst>
          </p:cNvPr>
          <p:cNvSpPr>
            <a:spLocks noChangeArrowheads="1"/>
          </p:cNvSpPr>
          <p:nvPr/>
        </p:nvSpPr>
        <p:spPr bwMode="auto">
          <a:xfrm>
            <a:off x="3164681" y="1470423"/>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4" name="Oval 62">
            <a:extLst>
              <a:ext uri="{FF2B5EF4-FFF2-40B4-BE49-F238E27FC236}">
                <a16:creationId xmlns:a16="http://schemas.microsoft.com/office/drawing/2014/main" id="{B56BE38E-F662-425A-8196-FAF46BCFB64F}"/>
              </a:ext>
            </a:extLst>
          </p:cNvPr>
          <p:cNvSpPr>
            <a:spLocks noChangeArrowheads="1"/>
          </p:cNvSpPr>
          <p:nvPr/>
        </p:nvSpPr>
        <p:spPr bwMode="auto">
          <a:xfrm>
            <a:off x="3325417" y="1485900"/>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5" name="Oval 63">
            <a:extLst>
              <a:ext uri="{FF2B5EF4-FFF2-40B4-BE49-F238E27FC236}">
                <a16:creationId xmlns:a16="http://schemas.microsoft.com/office/drawing/2014/main" id="{2BE7A1A4-73FE-4A92-AFAD-C13668B4C7F1}"/>
              </a:ext>
            </a:extLst>
          </p:cNvPr>
          <p:cNvSpPr>
            <a:spLocks noChangeArrowheads="1"/>
          </p:cNvSpPr>
          <p:nvPr/>
        </p:nvSpPr>
        <p:spPr bwMode="auto">
          <a:xfrm>
            <a:off x="4195763" y="1620442"/>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6" name="Oval 64">
            <a:extLst>
              <a:ext uri="{FF2B5EF4-FFF2-40B4-BE49-F238E27FC236}">
                <a16:creationId xmlns:a16="http://schemas.microsoft.com/office/drawing/2014/main" id="{FC1A9FA0-502B-46A8-B431-457FBFCC3B4A}"/>
              </a:ext>
            </a:extLst>
          </p:cNvPr>
          <p:cNvSpPr>
            <a:spLocks noChangeArrowheads="1"/>
          </p:cNvSpPr>
          <p:nvPr/>
        </p:nvSpPr>
        <p:spPr bwMode="auto">
          <a:xfrm>
            <a:off x="4229100" y="1641873"/>
            <a:ext cx="5715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7" name="Oval 65">
            <a:extLst>
              <a:ext uri="{FF2B5EF4-FFF2-40B4-BE49-F238E27FC236}">
                <a16:creationId xmlns:a16="http://schemas.microsoft.com/office/drawing/2014/main" id="{7143C841-FFA7-4827-BA7C-188039BADA86}"/>
              </a:ext>
            </a:extLst>
          </p:cNvPr>
          <p:cNvSpPr>
            <a:spLocks noChangeArrowheads="1"/>
          </p:cNvSpPr>
          <p:nvPr/>
        </p:nvSpPr>
        <p:spPr bwMode="auto">
          <a:xfrm>
            <a:off x="4268392" y="1656160"/>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8" name="Oval 66">
            <a:extLst>
              <a:ext uri="{FF2B5EF4-FFF2-40B4-BE49-F238E27FC236}">
                <a16:creationId xmlns:a16="http://schemas.microsoft.com/office/drawing/2014/main" id="{ACEFB5E3-D25D-443D-86CD-BAD2E2DBC4E2}"/>
              </a:ext>
            </a:extLst>
          </p:cNvPr>
          <p:cNvSpPr>
            <a:spLocks noChangeArrowheads="1"/>
          </p:cNvSpPr>
          <p:nvPr/>
        </p:nvSpPr>
        <p:spPr bwMode="auto">
          <a:xfrm>
            <a:off x="4323160" y="1656160"/>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499" name="Oval 67">
            <a:extLst>
              <a:ext uri="{FF2B5EF4-FFF2-40B4-BE49-F238E27FC236}">
                <a16:creationId xmlns:a16="http://schemas.microsoft.com/office/drawing/2014/main" id="{9E01A193-6F62-4138-ABC0-74B69643699A}"/>
              </a:ext>
            </a:extLst>
          </p:cNvPr>
          <p:cNvSpPr>
            <a:spLocks noChangeArrowheads="1"/>
          </p:cNvSpPr>
          <p:nvPr/>
        </p:nvSpPr>
        <p:spPr bwMode="auto">
          <a:xfrm>
            <a:off x="4370785" y="1668067"/>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0" name="Oval 68">
            <a:extLst>
              <a:ext uri="{FF2B5EF4-FFF2-40B4-BE49-F238E27FC236}">
                <a16:creationId xmlns:a16="http://schemas.microsoft.com/office/drawing/2014/main" id="{20322E2D-D9A8-4644-9785-6F09C316104A}"/>
              </a:ext>
            </a:extLst>
          </p:cNvPr>
          <p:cNvSpPr>
            <a:spLocks noChangeArrowheads="1"/>
          </p:cNvSpPr>
          <p:nvPr/>
        </p:nvSpPr>
        <p:spPr bwMode="auto">
          <a:xfrm>
            <a:off x="3474244" y="1503760"/>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1" name="Oval 69">
            <a:extLst>
              <a:ext uri="{FF2B5EF4-FFF2-40B4-BE49-F238E27FC236}">
                <a16:creationId xmlns:a16="http://schemas.microsoft.com/office/drawing/2014/main" id="{E0575E38-9201-4A26-BE04-5AA415265227}"/>
              </a:ext>
            </a:extLst>
          </p:cNvPr>
          <p:cNvSpPr>
            <a:spLocks noChangeArrowheads="1"/>
          </p:cNvSpPr>
          <p:nvPr/>
        </p:nvSpPr>
        <p:spPr bwMode="auto">
          <a:xfrm>
            <a:off x="3536156" y="1510904"/>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2" name="Oval 70">
            <a:extLst>
              <a:ext uri="{FF2B5EF4-FFF2-40B4-BE49-F238E27FC236}">
                <a16:creationId xmlns:a16="http://schemas.microsoft.com/office/drawing/2014/main" id="{60DA22B4-7167-4EF2-8AD8-589CF9363695}"/>
              </a:ext>
            </a:extLst>
          </p:cNvPr>
          <p:cNvSpPr>
            <a:spLocks noChangeArrowheads="1"/>
          </p:cNvSpPr>
          <p:nvPr/>
        </p:nvSpPr>
        <p:spPr bwMode="auto">
          <a:xfrm>
            <a:off x="3412331" y="1500188"/>
            <a:ext cx="58341"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3" name="Oval 71">
            <a:extLst>
              <a:ext uri="{FF2B5EF4-FFF2-40B4-BE49-F238E27FC236}">
                <a16:creationId xmlns:a16="http://schemas.microsoft.com/office/drawing/2014/main" id="{F2573AC0-9B22-48EB-B5C5-F3A1838617A5}"/>
              </a:ext>
            </a:extLst>
          </p:cNvPr>
          <p:cNvSpPr>
            <a:spLocks noChangeArrowheads="1"/>
          </p:cNvSpPr>
          <p:nvPr/>
        </p:nvSpPr>
        <p:spPr bwMode="auto">
          <a:xfrm>
            <a:off x="3569494" y="1514475"/>
            <a:ext cx="58341"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4" name="Oval 72">
            <a:extLst>
              <a:ext uri="{FF2B5EF4-FFF2-40B4-BE49-F238E27FC236}">
                <a16:creationId xmlns:a16="http://schemas.microsoft.com/office/drawing/2014/main" id="{0796EDD9-2852-4CF9-8EE8-1A63525C79CD}"/>
              </a:ext>
            </a:extLst>
          </p:cNvPr>
          <p:cNvSpPr>
            <a:spLocks noChangeArrowheads="1"/>
          </p:cNvSpPr>
          <p:nvPr/>
        </p:nvSpPr>
        <p:spPr bwMode="auto">
          <a:xfrm>
            <a:off x="3601642" y="1518048"/>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5" name="Oval 73">
            <a:extLst>
              <a:ext uri="{FF2B5EF4-FFF2-40B4-BE49-F238E27FC236}">
                <a16:creationId xmlns:a16="http://schemas.microsoft.com/office/drawing/2014/main" id="{18EBC830-1757-4662-8A26-8508CFACAF6E}"/>
              </a:ext>
            </a:extLst>
          </p:cNvPr>
          <p:cNvSpPr>
            <a:spLocks noChangeArrowheads="1"/>
          </p:cNvSpPr>
          <p:nvPr/>
        </p:nvSpPr>
        <p:spPr bwMode="auto">
          <a:xfrm>
            <a:off x="3634979" y="1521619"/>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6" name="Oval 74">
            <a:extLst>
              <a:ext uri="{FF2B5EF4-FFF2-40B4-BE49-F238E27FC236}">
                <a16:creationId xmlns:a16="http://schemas.microsoft.com/office/drawing/2014/main" id="{A818E5FB-7ADE-4B18-8B64-DA6C8971AD2D}"/>
              </a:ext>
            </a:extLst>
          </p:cNvPr>
          <p:cNvSpPr>
            <a:spLocks noChangeArrowheads="1"/>
          </p:cNvSpPr>
          <p:nvPr/>
        </p:nvSpPr>
        <p:spPr bwMode="auto">
          <a:xfrm>
            <a:off x="3667125" y="1525192"/>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7" name="Oval 75">
            <a:extLst>
              <a:ext uri="{FF2B5EF4-FFF2-40B4-BE49-F238E27FC236}">
                <a16:creationId xmlns:a16="http://schemas.microsoft.com/office/drawing/2014/main" id="{86E44102-B805-4729-9F4A-B3C674E9D20F}"/>
              </a:ext>
            </a:extLst>
          </p:cNvPr>
          <p:cNvSpPr>
            <a:spLocks noChangeArrowheads="1"/>
          </p:cNvSpPr>
          <p:nvPr/>
        </p:nvSpPr>
        <p:spPr bwMode="auto">
          <a:xfrm>
            <a:off x="3700463" y="1528763"/>
            <a:ext cx="58341"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8" name="Oval 76">
            <a:extLst>
              <a:ext uri="{FF2B5EF4-FFF2-40B4-BE49-F238E27FC236}">
                <a16:creationId xmlns:a16="http://schemas.microsoft.com/office/drawing/2014/main" id="{872F9DF9-C2F7-4917-91A3-C2B9AB22AE75}"/>
              </a:ext>
            </a:extLst>
          </p:cNvPr>
          <p:cNvSpPr>
            <a:spLocks noChangeArrowheads="1"/>
          </p:cNvSpPr>
          <p:nvPr/>
        </p:nvSpPr>
        <p:spPr bwMode="auto">
          <a:xfrm>
            <a:off x="3732610" y="1532335"/>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09" name="Oval 77">
            <a:extLst>
              <a:ext uri="{FF2B5EF4-FFF2-40B4-BE49-F238E27FC236}">
                <a16:creationId xmlns:a16="http://schemas.microsoft.com/office/drawing/2014/main" id="{568AD28C-2986-4234-8707-B9F3F725B1A2}"/>
              </a:ext>
            </a:extLst>
          </p:cNvPr>
          <p:cNvSpPr>
            <a:spLocks noChangeArrowheads="1"/>
          </p:cNvSpPr>
          <p:nvPr/>
        </p:nvSpPr>
        <p:spPr bwMode="auto">
          <a:xfrm>
            <a:off x="3765948" y="1535906"/>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0" name="Oval 78">
            <a:extLst>
              <a:ext uri="{FF2B5EF4-FFF2-40B4-BE49-F238E27FC236}">
                <a16:creationId xmlns:a16="http://schemas.microsoft.com/office/drawing/2014/main" id="{5AF6C9C6-8A20-4431-9734-098E5E22E7B8}"/>
              </a:ext>
            </a:extLst>
          </p:cNvPr>
          <p:cNvSpPr>
            <a:spLocks noChangeArrowheads="1"/>
          </p:cNvSpPr>
          <p:nvPr/>
        </p:nvSpPr>
        <p:spPr bwMode="auto">
          <a:xfrm>
            <a:off x="3798094" y="1540669"/>
            <a:ext cx="58341" cy="5715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1" name="Oval 79">
            <a:extLst>
              <a:ext uri="{FF2B5EF4-FFF2-40B4-BE49-F238E27FC236}">
                <a16:creationId xmlns:a16="http://schemas.microsoft.com/office/drawing/2014/main" id="{A4785B4A-8E24-48AF-BF61-C2A4A06D1A17}"/>
              </a:ext>
            </a:extLst>
          </p:cNvPr>
          <p:cNvSpPr>
            <a:spLocks noChangeArrowheads="1"/>
          </p:cNvSpPr>
          <p:nvPr/>
        </p:nvSpPr>
        <p:spPr bwMode="auto">
          <a:xfrm>
            <a:off x="3831431" y="1554956"/>
            <a:ext cx="58341"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2" name="Oval 80">
            <a:extLst>
              <a:ext uri="{FF2B5EF4-FFF2-40B4-BE49-F238E27FC236}">
                <a16:creationId xmlns:a16="http://schemas.microsoft.com/office/drawing/2014/main" id="{6407D4BB-B2FA-48F2-808E-F8A2C4B62B8E}"/>
              </a:ext>
            </a:extLst>
          </p:cNvPr>
          <p:cNvSpPr>
            <a:spLocks noChangeArrowheads="1"/>
          </p:cNvSpPr>
          <p:nvPr/>
        </p:nvSpPr>
        <p:spPr bwMode="auto">
          <a:xfrm>
            <a:off x="3875485" y="1569244"/>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3" name="Oval 81">
            <a:extLst>
              <a:ext uri="{FF2B5EF4-FFF2-40B4-BE49-F238E27FC236}">
                <a16:creationId xmlns:a16="http://schemas.microsoft.com/office/drawing/2014/main" id="{0608FDDE-09CD-432A-A09D-DB438A2A6B1C}"/>
              </a:ext>
            </a:extLst>
          </p:cNvPr>
          <p:cNvSpPr>
            <a:spLocks noChangeArrowheads="1"/>
          </p:cNvSpPr>
          <p:nvPr/>
        </p:nvSpPr>
        <p:spPr bwMode="auto">
          <a:xfrm>
            <a:off x="3930254" y="1576388"/>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4" name="Oval 82">
            <a:extLst>
              <a:ext uri="{FF2B5EF4-FFF2-40B4-BE49-F238E27FC236}">
                <a16:creationId xmlns:a16="http://schemas.microsoft.com/office/drawing/2014/main" id="{A3BD3E90-CB37-4DF0-BA2F-11F0BB9D5DB1}"/>
              </a:ext>
            </a:extLst>
          </p:cNvPr>
          <p:cNvSpPr>
            <a:spLocks noChangeArrowheads="1"/>
          </p:cNvSpPr>
          <p:nvPr/>
        </p:nvSpPr>
        <p:spPr bwMode="auto">
          <a:xfrm>
            <a:off x="3980260" y="1583531"/>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5" name="Oval 83">
            <a:extLst>
              <a:ext uri="{FF2B5EF4-FFF2-40B4-BE49-F238E27FC236}">
                <a16:creationId xmlns:a16="http://schemas.microsoft.com/office/drawing/2014/main" id="{02CA20BD-3806-450C-A834-D7B36B499893}"/>
              </a:ext>
            </a:extLst>
          </p:cNvPr>
          <p:cNvSpPr>
            <a:spLocks noChangeArrowheads="1"/>
          </p:cNvSpPr>
          <p:nvPr/>
        </p:nvSpPr>
        <p:spPr bwMode="auto">
          <a:xfrm>
            <a:off x="4046935" y="1590675"/>
            <a:ext cx="5715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6" name="Oval 84">
            <a:extLst>
              <a:ext uri="{FF2B5EF4-FFF2-40B4-BE49-F238E27FC236}">
                <a16:creationId xmlns:a16="http://schemas.microsoft.com/office/drawing/2014/main" id="{8FB95F1E-BD1A-4B5E-9DE9-2BE97D5AE3F0}"/>
              </a:ext>
            </a:extLst>
          </p:cNvPr>
          <p:cNvSpPr>
            <a:spLocks noChangeArrowheads="1"/>
          </p:cNvSpPr>
          <p:nvPr/>
        </p:nvSpPr>
        <p:spPr bwMode="auto">
          <a:xfrm>
            <a:off x="4089798" y="1590675"/>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7" name="Oval 85">
            <a:extLst>
              <a:ext uri="{FF2B5EF4-FFF2-40B4-BE49-F238E27FC236}">
                <a16:creationId xmlns:a16="http://schemas.microsoft.com/office/drawing/2014/main" id="{FDFD594A-D807-466E-9635-D48B9428B3D9}"/>
              </a:ext>
            </a:extLst>
          </p:cNvPr>
          <p:cNvSpPr>
            <a:spLocks noChangeArrowheads="1"/>
          </p:cNvSpPr>
          <p:nvPr/>
        </p:nvSpPr>
        <p:spPr bwMode="auto">
          <a:xfrm>
            <a:off x="4137423" y="1609725"/>
            <a:ext cx="58340" cy="58341"/>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8" name="Oval 86">
            <a:extLst>
              <a:ext uri="{FF2B5EF4-FFF2-40B4-BE49-F238E27FC236}">
                <a16:creationId xmlns:a16="http://schemas.microsoft.com/office/drawing/2014/main" id="{CA44DFE9-EAC1-4877-9410-C63541A72EE9}"/>
              </a:ext>
            </a:extLst>
          </p:cNvPr>
          <p:cNvSpPr>
            <a:spLocks noChangeArrowheads="1"/>
          </p:cNvSpPr>
          <p:nvPr/>
        </p:nvSpPr>
        <p:spPr bwMode="auto">
          <a:xfrm>
            <a:off x="4494610" y="1668067"/>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19" name="Oval 87">
            <a:extLst>
              <a:ext uri="{FF2B5EF4-FFF2-40B4-BE49-F238E27FC236}">
                <a16:creationId xmlns:a16="http://schemas.microsoft.com/office/drawing/2014/main" id="{6F1B480D-506F-4423-9537-A87ED57E06EB}"/>
              </a:ext>
            </a:extLst>
          </p:cNvPr>
          <p:cNvSpPr>
            <a:spLocks noChangeArrowheads="1"/>
          </p:cNvSpPr>
          <p:nvPr/>
        </p:nvSpPr>
        <p:spPr bwMode="auto">
          <a:xfrm>
            <a:off x="4600575" y="1668067"/>
            <a:ext cx="58341"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20" name="Freeform 88">
            <a:extLst>
              <a:ext uri="{FF2B5EF4-FFF2-40B4-BE49-F238E27FC236}">
                <a16:creationId xmlns:a16="http://schemas.microsoft.com/office/drawing/2014/main" id="{51853C35-5645-43C5-A1B2-00FD7C2D664E}"/>
              </a:ext>
            </a:extLst>
          </p:cNvPr>
          <p:cNvSpPr>
            <a:spLocks/>
          </p:cNvSpPr>
          <p:nvPr/>
        </p:nvSpPr>
        <p:spPr bwMode="auto">
          <a:xfrm>
            <a:off x="2694385" y="1478757"/>
            <a:ext cx="2555081" cy="288131"/>
          </a:xfrm>
          <a:custGeom>
            <a:avLst/>
            <a:gdLst>
              <a:gd name="T0" fmla="*/ 0 w 2146"/>
              <a:gd name="T1" fmla="*/ 0 h 242"/>
              <a:gd name="T2" fmla="*/ 2147483646 w 2146"/>
              <a:gd name="T3" fmla="*/ 2147483646 h 242"/>
              <a:gd name="T4" fmla="*/ 2147483646 w 2146"/>
              <a:gd name="T5" fmla="*/ 2147483646 h 242"/>
              <a:gd name="T6" fmla="*/ 2147483646 w 2146"/>
              <a:gd name="T7" fmla="*/ 2147483646 h 242"/>
              <a:gd name="T8" fmla="*/ 2147483646 w 2146"/>
              <a:gd name="T9" fmla="*/ 2147483646 h 242"/>
              <a:gd name="T10" fmla="*/ 2147483646 w 2146"/>
              <a:gd name="T11" fmla="*/ 2147483646 h 242"/>
              <a:gd name="T12" fmla="*/ 2147483646 w 2146"/>
              <a:gd name="T13" fmla="*/ 2147483646 h 242"/>
              <a:gd name="T14" fmla="*/ 2147483646 w 2146"/>
              <a:gd name="T15" fmla="*/ 2147483646 h 242"/>
              <a:gd name="T16" fmla="*/ 2147483646 w 2146"/>
              <a:gd name="T17" fmla="*/ 2147483646 h 242"/>
              <a:gd name="T18" fmla="*/ 2147483646 w 2146"/>
              <a:gd name="T19" fmla="*/ 2147483646 h 242"/>
              <a:gd name="T20" fmla="*/ 2147483646 w 2146"/>
              <a:gd name="T21" fmla="*/ 2147483646 h 242"/>
              <a:gd name="T22" fmla="*/ 2147483646 w 2146"/>
              <a:gd name="T23" fmla="*/ 2147483646 h 242"/>
              <a:gd name="T24" fmla="*/ 2147483646 w 2146"/>
              <a:gd name="T25" fmla="*/ 2147483646 h 242"/>
              <a:gd name="T26" fmla="*/ 2147483646 w 2146"/>
              <a:gd name="T27" fmla="*/ 2147483646 h 242"/>
              <a:gd name="T28" fmla="*/ 2147483646 w 2146"/>
              <a:gd name="T29" fmla="*/ 2147483646 h 242"/>
              <a:gd name="T30" fmla="*/ 2147483646 w 2146"/>
              <a:gd name="T31" fmla="*/ 2147483646 h 242"/>
              <a:gd name="T32" fmla="*/ 2147483646 w 2146"/>
              <a:gd name="T33" fmla="*/ 2147483646 h 242"/>
              <a:gd name="T34" fmla="*/ 2147483646 w 2146"/>
              <a:gd name="T35" fmla="*/ 2147483646 h 242"/>
              <a:gd name="T36" fmla="*/ 2147483646 w 2146"/>
              <a:gd name="T37" fmla="*/ 2147483646 h 242"/>
              <a:gd name="T38" fmla="*/ 2147483646 w 2146"/>
              <a:gd name="T39" fmla="*/ 2147483646 h 242"/>
              <a:gd name="T40" fmla="*/ 2147483646 w 2146"/>
              <a:gd name="T41" fmla="*/ 2147483646 h 242"/>
              <a:gd name="T42" fmla="*/ 2147483646 w 2146"/>
              <a:gd name="T43" fmla="*/ 2147483646 h 242"/>
              <a:gd name="T44" fmla="*/ 2147483646 w 2146"/>
              <a:gd name="T45" fmla="*/ 2147483646 h 242"/>
              <a:gd name="T46" fmla="*/ 2147483646 w 2146"/>
              <a:gd name="T47" fmla="*/ 2147483646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46"/>
              <a:gd name="T73" fmla="*/ 0 h 242"/>
              <a:gd name="T74" fmla="*/ 2146 w 2146"/>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46" h="242">
                <a:moveTo>
                  <a:pt x="0" y="0"/>
                </a:moveTo>
                <a:lnTo>
                  <a:pt x="89" y="9"/>
                </a:lnTo>
                <a:lnTo>
                  <a:pt x="343" y="24"/>
                </a:lnTo>
                <a:lnTo>
                  <a:pt x="425" y="21"/>
                </a:lnTo>
                <a:lnTo>
                  <a:pt x="554" y="31"/>
                </a:lnTo>
                <a:lnTo>
                  <a:pt x="618" y="43"/>
                </a:lnTo>
                <a:lnTo>
                  <a:pt x="673" y="43"/>
                </a:lnTo>
                <a:lnTo>
                  <a:pt x="722" y="49"/>
                </a:lnTo>
                <a:lnTo>
                  <a:pt x="765" y="49"/>
                </a:lnTo>
                <a:lnTo>
                  <a:pt x="820" y="55"/>
                </a:lnTo>
                <a:lnTo>
                  <a:pt x="958" y="79"/>
                </a:lnTo>
                <a:lnTo>
                  <a:pt x="1034" y="107"/>
                </a:lnTo>
                <a:lnTo>
                  <a:pt x="1108" y="107"/>
                </a:lnTo>
                <a:lnTo>
                  <a:pt x="1160" y="119"/>
                </a:lnTo>
                <a:lnTo>
                  <a:pt x="1196" y="110"/>
                </a:lnTo>
                <a:lnTo>
                  <a:pt x="1248" y="134"/>
                </a:lnTo>
                <a:lnTo>
                  <a:pt x="1282" y="143"/>
                </a:lnTo>
                <a:lnTo>
                  <a:pt x="1316" y="162"/>
                </a:lnTo>
                <a:lnTo>
                  <a:pt x="1343" y="174"/>
                </a:lnTo>
                <a:lnTo>
                  <a:pt x="1392" y="171"/>
                </a:lnTo>
                <a:lnTo>
                  <a:pt x="1438" y="189"/>
                </a:lnTo>
                <a:lnTo>
                  <a:pt x="1539" y="180"/>
                </a:lnTo>
                <a:lnTo>
                  <a:pt x="1631" y="192"/>
                </a:lnTo>
                <a:lnTo>
                  <a:pt x="2145" y="241"/>
                </a:lnTo>
              </a:path>
            </a:pathLst>
          </a:custGeom>
          <a:noFill/>
          <a:ln w="12700" cap="rnd">
            <a:solidFill>
              <a:srgbClr val="A2C1FE"/>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62521" name="Oval 89">
            <a:extLst>
              <a:ext uri="{FF2B5EF4-FFF2-40B4-BE49-F238E27FC236}">
                <a16:creationId xmlns:a16="http://schemas.microsoft.com/office/drawing/2014/main" id="{C6D6FED0-4884-4167-8651-F6E25CDEC2B6}"/>
              </a:ext>
            </a:extLst>
          </p:cNvPr>
          <p:cNvSpPr>
            <a:spLocks noChangeArrowheads="1"/>
          </p:cNvSpPr>
          <p:nvPr/>
        </p:nvSpPr>
        <p:spPr bwMode="auto">
          <a:xfrm>
            <a:off x="5223273" y="1737123"/>
            <a:ext cx="58340" cy="58340"/>
          </a:xfrm>
          <a:prstGeom prst="ellipse">
            <a:avLst/>
          </a:prstGeom>
          <a:solidFill>
            <a:srgbClr val="A2C1FE"/>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22" name="Freeform 90">
            <a:extLst>
              <a:ext uri="{FF2B5EF4-FFF2-40B4-BE49-F238E27FC236}">
                <a16:creationId xmlns:a16="http://schemas.microsoft.com/office/drawing/2014/main" id="{90947D89-1C1A-4275-BF41-FFECD80B949D}"/>
              </a:ext>
            </a:extLst>
          </p:cNvPr>
          <p:cNvSpPr>
            <a:spLocks/>
          </p:cNvSpPr>
          <p:nvPr/>
        </p:nvSpPr>
        <p:spPr bwMode="auto">
          <a:xfrm>
            <a:off x="2439591" y="1431132"/>
            <a:ext cx="3105150" cy="2127647"/>
          </a:xfrm>
          <a:custGeom>
            <a:avLst/>
            <a:gdLst>
              <a:gd name="T0" fmla="*/ 0 w 2608"/>
              <a:gd name="T1" fmla="*/ 0 h 1787"/>
              <a:gd name="T2" fmla="*/ 0 w 2608"/>
              <a:gd name="T3" fmla="*/ 2147483646 h 1787"/>
              <a:gd name="T4" fmla="*/ 2147483646 w 2608"/>
              <a:gd name="T5" fmla="*/ 2147483646 h 1787"/>
              <a:gd name="T6" fmla="*/ 0 60000 65536"/>
              <a:gd name="T7" fmla="*/ 0 60000 65536"/>
              <a:gd name="T8" fmla="*/ 0 60000 65536"/>
              <a:gd name="T9" fmla="*/ 0 w 2608"/>
              <a:gd name="T10" fmla="*/ 0 h 1787"/>
              <a:gd name="T11" fmla="*/ 2608 w 2608"/>
              <a:gd name="T12" fmla="*/ 1787 h 1787"/>
            </a:gdLst>
            <a:ahLst/>
            <a:cxnLst>
              <a:cxn ang="T6">
                <a:pos x="T0" y="T1"/>
              </a:cxn>
              <a:cxn ang="T7">
                <a:pos x="T2" y="T3"/>
              </a:cxn>
              <a:cxn ang="T8">
                <a:pos x="T4" y="T5"/>
              </a:cxn>
            </a:cxnLst>
            <a:rect l="T9" t="T10" r="T11" b="T12"/>
            <a:pathLst>
              <a:path w="2608" h="1787">
                <a:moveTo>
                  <a:pt x="0" y="0"/>
                </a:moveTo>
                <a:lnTo>
                  <a:pt x="0" y="1786"/>
                </a:lnTo>
                <a:lnTo>
                  <a:pt x="2607" y="178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62523" name="Line 91">
            <a:extLst>
              <a:ext uri="{FF2B5EF4-FFF2-40B4-BE49-F238E27FC236}">
                <a16:creationId xmlns:a16="http://schemas.microsoft.com/office/drawing/2014/main" id="{C39E0C6A-418F-4046-9B39-84F6CCF8998C}"/>
              </a:ext>
            </a:extLst>
          </p:cNvPr>
          <p:cNvSpPr>
            <a:spLocks noChangeShapeType="1"/>
          </p:cNvSpPr>
          <p:nvPr/>
        </p:nvSpPr>
        <p:spPr bwMode="auto">
          <a:xfrm>
            <a:off x="2459832" y="1427560"/>
            <a:ext cx="35719"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62524" name="Group 92">
            <a:extLst>
              <a:ext uri="{FF2B5EF4-FFF2-40B4-BE49-F238E27FC236}">
                <a16:creationId xmlns:a16="http://schemas.microsoft.com/office/drawing/2014/main" id="{775080F1-BC12-4FB8-A765-EBB80E69D79A}"/>
              </a:ext>
            </a:extLst>
          </p:cNvPr>
          <p:cNvGrpSpPr>
            <a:grpSpLocks/>
          </p:cNvGrpSpPr>
          <p:nvPr/>
        </p:nvGrpSpPr>
        <p:grpSpPr bwMode="auto">
          <a:xfrm>
            <a:off x="2439591" y="1966913"/>
            <a:ext cx="55959" cy="1041797"/>
            <a:chOff x="1106" y="1652"/>
            <a:chExt cx="30" cy="875"/>
          </a:xfrm>
        </p:grpSpPr>
        <p:sp>
          <p:nvSpPr>
            <p:cNvPr id="62568" name="Line 93">
              <a:extLst>
                <a:ext uri="{FF2B5EF4-FFF2-40B4-BE49-F238E27FC236}">
                  <a16:creationId xmlns:a16="http://schemas.microsoft.com/office/drawing/2014/main" id="{A045C356-A3BB-440C-A011-6E0D5A2D4150}"/>
                </a:ext>
              </a:extLst>
            </p:cNvPr>
            <p:cNvSpPr>
              <a:spLocks noChangeShapeType="1"/>
            </p:cNvSpPr>
            <p:nvPr/>
          </p:nvSpPr>
          <p:spPr bwMode="auto">
            <a:xfrm>
              <a:off x="1106" y="1652"/>
              <a:ext cx="3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69" name="Line 94">
              <a:extLst>
                <a:ext uri="{FF2B5EF4-FFF2-40B4-BE49-F238E27FC236}">
                  <a16:creationId xmlns:a16="http://schemas.microsoft.com/office/drawing/2014/main" id="{BD0EF2A2-427F-40ED-96DF-617B8532CDFA}"/>
                </a:ext>
              </a:extLst>
            </p:cNvPr>
            <p:cNvSpPr>
              <a:spLocks noChangeShapeType="1"/>
            </p:cNvSpPr>
            <p:nvPr/>
          </p:nvSpPr>
          <p:spPr bwMode="auto">
            <a:xfrm>
              <a:off x="1106" y="2083"/>
              <a:ext cx="3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70" name="Line 95">
              <a:extLst>
                <a:ext uri="{FF2B5EF4-FFF2-40B4-BE49-F238E27FC236}">
                  <a16:creationId xmlns:a16="http://schemas.microsoft.com/office/drawing/2014/main" id="{DCA84B73-D0A7-46E7-8366-B6923AEB9C54}"/>
                </a:ext>
              </a:extLst>
            </p:cNvPr>
            <p:cNvSpPr>
              <a:spLocks noChangeShapeType="1"/>
            </p:cNvSpPr>
            <p:nvPr/>
          </p:nvSpPr>
          <p:spPr bwMode="auto">
            <a:xfrm>
              <a:off x="1106" y="2527"/>
              <a:ext cx="3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nvGrpSpPr>
          <p:cNvPr id="62525" name="Group 96">
            <a:extLst>
              <a:ext uri="{FF2B5EF4-FFF2-40B4-BE49-F238E27FC236}">
                <a16:creationId xmlns:a16="http://schemas.microsoft.com/office/drawing/2014/main" id="{75BD8343-88C9-42A0-826B-F881E73B77A9}"/>
              </a:ext>
            </a:extLst>
          </p:cNvPr>
          <p:cNvGrpSpPr>
            <a:grpSpLocks/>
          </p:cNvGrpSpPr>
          <p:nvPr/>
        </p:nvGrpSpPr>
        <p:grpSpPr bwMode="auto">
          <a:xfrm>
            <a:off x="2968229" y="3506391"/>
            <a:ext cx="2058590" cy="55959"/>
            <a:chOff x="1533" y="2945"/>
            <a:chExt cx="1729" cy="27"/>
          </a:xfrm>
        </p:grpSpPr>
        <p:sp>
          <p:nvSpPr>
            <p:cNvPr id="62563" name="Line 97">
              <a:extLst>
                <a:ext uri="{FF2B5EF4-FFF2-40B4-BE49-F238E27FC236}">
                  <a16:creationId xmlns:a16="http://schemas.microsoft.com/office/drawing/2014/main" id="{B54C6D4D-ABE5-4B58-ACFD-322DBF03645E}"/>
                </a:ext>
              </a:extLst>
            </p:cNvPr>
            <p:cNvSpPr>
              <a:spLocks noChangeShapeType="1"/>
            </p:cNvSpPr>
            <p:nvPr/>
          </p:nvSpPr>
          <p:spPr bwMode="auto">
            <a:xfrm>
              <a:off x="1533" y="2945"/>
              <a:ext cx="0" cy="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64" name="Line 98">
              <a:extLst>
                <a:ext uri="{FF2B5EF4-FFF2-40B4-BE49-F238E27FC236}">
                  <a16:creationId xmlns:a16="http://schemas.microsoft.com/office/drawing/2014/main" id="{AB4038DD-8AB5-4FA2-AF05-8031EEF679FF}"/>
                </a:ext>
              </a:extLst>
            </p:cNvPr>
            <p:cNvSpPr>
              <a:spLocks noChangeShapeType="1"/>
            </p:cNvSpPr>
            <p:nvPr/>
          </p:nvSpPr>
          <p:spPr bwMode="auto">
            <a:xfrm>
              <a:off x="1958" y="2945"/>
              <a:ext cx="0" cy="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65" name="Line 99">
              <a:extLst>
                <a:ext uri="{FF2B5EF4-FFF2-40B4-BE49-F238E27FC236}">
                  <a16:creationId xmlns:a16="http://schemas.microsoft.com/office/drawing/2014/main" id="{75D6D374-0CC0-4228-BFBC-37D6C473D448}"/>
                </a:ext>
              </a:extLst>
            </p:cNvPr>
            <p:cNvSpPr>
              <a:spLocks noChangeShapeType="1"/>
            </p:cNvSpPr>
            <p:nvPr/>
          </p:nvSpPr>
          <p:spPr bwMode="auto">
            <a:xfrm>
              <a:off x="2383" y="2945"/>
              <a:ext cx="0" cy="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66" name="Line 100">
              <a:extLst>
                <a:ext uri="{FF2B5EF4-FFF2-40B4-BE49-F238E27FC236}">
                  <a16:creationId xmlns:a16="http://schemas.microsoft.com/office/drawing/2014/main" id="{5ED79F86-886D-4383-8CFA-8B2D0ABACF4C}"/>
                </a:ext>
              </a:extLst>
            </p:cNvPr>
            <p:cNvSpPr>
              <a:spLocks noChangeShapeType="1"/>
            </p:cNvSpPr>
            <p:nvPr/>
          </p:nvSpPr>
          <p:spPr bwMode="auto">
            <a:xfrm>
              <a:off x="2824" y="2945"/>
              <a:ext cx="0" cy="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67" name="Line 101">
              <a:extLst>
                <a:ext uri="{FF2B5EF4-FFF2-40B4-BE49-F238E27FC236}">
                  <a16:creationId xmlns:a16="http://schemas.microsoft.com/office/drawing/2014/main" id="{4EA7377E-973A-4015-9808-4441FC31F525}"/>
                </a:ext>
              </a:extLst>
            </p:cNvPr>
            <p:cNvSpPr>
              <a:spLocks noChangeShapeType="1"/>
            </p:cNvSpPr>
            <p:nvPr/>
          </p:nvSpPr>
          <p:spPr bwMode="auto">
            <a:xfrm>
              <a:off x="3262" y="2945"/>
              <a:ext cx="0" cy="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62526" name="Line 102">
            <a:extLst>
              <a:ext uri="{FF2B5EF4-FFF2-40B4-BE49-F238E27FC236}">
                <a16:creationId xmlns:a16="http://schemas.microsoft.com/office/drawing/2014/main" id="{922399F7-4B5B-4680-AEE2-1226CB613E0D}"/>
              </a:ext>
            </a:extLst>
          </p:cNvPr>
          <p:cNvSpPr>
            <a:spLocks noChangeShapeType="1"/>
          </p:cNvSpPr>
          <p:nvPr/>
        </p:nvSpPr>
        <p:spPr bwMode="auto">
          <a:xfrm>
            <a:off x="5543550" y="3506392"/>
            <a:ext cx="0" cy="4881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62527" name="Rectangle 103">
            <a:extLst>
              <a:ext uri="{FF2B5EF4-FFF2-40B4-BE49-F238E27FC236}">
                <a16:creationId xmlns:a16="http://schemas.microsoft.com/office/drawing/2014/main" id="{3604F678-A792-4A55-B381-0E9D2B6EA2F4}"/>
              </a:ext>
            </a:extLst>
          </p:cNvPr>
          <p:cNvSpPr>
            <a:spLocks noChangeArrowheads="1"/>
          </p:cNvSpPr>
          <p:nvPr/>
        </p:nvSpPr>
        <p:spPr bwMode="auto">
          <a:xfrm>
            <a:off x="2463404" y="1404937"/>
            <a:ext cx="63103" cy="53579"/>
          </a:xfrm>
          <a:prstGeom prst="rect">
            <a:avLst/>
          </a:prstGeom>
          <a:solidFill>
            <a:srgbClr val="00DFCA"/>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grpSp>
        <p:nvGrpSpPr>
          <p:cNvPr id="62528" name="Group 104">
            <a:extLst>
              <a:ext uri="{FF2B5EF4-FFF2-40B4-BE49-F238E27FC236}">
                <a16:creationId xmlns:a16="http://schemas.microsoft.com/office/drawing/2014/main" id="{BAB89963-15CC-489D-90A2-354D82FDE0E8}"/>
              </a:ext>
            </a:extLst>
          </p:cNvPr>
          <p:cNvGrpSpPr>
            <a:grpSpLocks/>
          </p:cNvGrpSpPr>
          <p:nvPr/>
        </p:nvGrpSpPr>
        <p:grpSpPr bwMode="auto">
          <a:xfrm>
            <a:off x="2490787" y="1410891"/>
            <a:ext cx="2625329" cy="1628775"/>
            <a:chOff x="1324" y="1089"/>
            <a:chExt cx="2205" cy="1368"/>
          </a:xfrm>
        </p:grpSpPr>
        <p:sp>
          <p:nvSpPr>
            <p:cNvPr id="62547" name="AutoShape 105">
              <a:extLst>
                <a:ext uri="{FF2B5EF4-FFF2-40B4-BE49-F238E27FC236}">
                  <a16:creationId xmlns:a16="http://schemas.microsoft.com/office/drawing/2014/main" id="{BA102BA5-291B-4E5F-A3E6-6CF1CB609E44}"/>
                </a:ext>
              </a:extLst>
            </p:cNvPr>
            <p:cNvSpPr>
              <a:spLocks noChangeArrowheads="1"/>
            </p:cNvSpPr>
            <p:nvPr/>
          </p:nvSpPr>
          <p:spPr bwMode="auto">
            <a:xfrm>
              <a:off x="2787" y="2149"/>
              <a:ext cx="81" cy="67"/>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48" name="AutoShape 106">
              <a:extLst>
                <a:ext uri="{FF2B5EF4-FFF2-40B4-BE49-F238E27FC236}">
                  <a16:creationId xmlns:a16="http://schemas.microsoft.com/office/drawing/2014/main" id="{C85438C0-928D-4F1B-8294-9D8870F7718E}"/>
                </a:ext>
              </a:extLst>
            </p:cNvPr>
            <p:cNvSpPr>
              <a:spLocks noChangeArrowheads="1"/>
            </p:cNvSpPr>
            <p:nvPr/>
          </p:nvSpPr>
          <p:spPr bwMode="auto">
            <a:xfrm>
              <a:off x="3079" y="2157"/>
              <a:ext cx="82" cy="67"/>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49" name="AutoShape 107">
              <a:extLst>
                <a:ext uri="{FF2B5EF4-FFF2-40B4-BE49-F238E27FC236}">
                  <a16:creationId xmlns:a16="http://schemas.microsoft.com/office/drawing/2014/main" id="{5EF36A32-5939-486F-8A90-A876D2FECDD5}"/>
                </a:ext>
              </a:extLst>
            </p:cNvPr>
            <p:cNvSpPr>
              <a:spLocks noChangeArrowheads="1"/>
            </p:cNvSpPr>
            <p:nvPr/>
          </p:nvSpPr>
          <p:spPr bwMode="auto">
            <a:xfrm>
              <a:off x="3229" y="2166"/>
              <a:ext cx="82"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0" name="AutoShape 108">
              <a:extLst>
                <a:ext uri="{FF2B5EF4-FFF2-40B4-BE49-F238E27FC236}">
                  <a16:creationId xmlns:a16="http://schemas.microsoft.com/office/drawing/2014/main" id="{781C22F1-8426-43C3-B08C-CDBFA84EB040}"/>
                </a:ext>
              </a:extLst>
            </p:cNvPr>
            <p:cNvSpPr>
              <a:spLocks noChangeArrowheads="1"/>
            </p:cNvSpPr>
            <p:nvPr/>
          </p:nvSpPr>
          <p:spPr bwMode="auto">
            <a:xfrm>
              <a:off x="3237" y="2391"/>
              <a:ext cx="82"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1" name="AutoShape 109">
              <a:extLst>
                <a:ext uri="{FF2B5EF4-FFF2-40B4-BE49-F238E27FC236}">
                  <a16:creationId xmlns:a16="http://schemas.microsoft.com/office/drawing/2014/main" id="{88A36563-6616-4F82-9851-12541BD54092}"/>
                </a:ext>
              </a:extLst>
            </p:cNvPr>
            <p:cNvSpPr>
              <a:spLocks noChangeArrowheads="1"/>
            </p:cNvSpPr>
            <p:nvPr/>
          </p:nvSpPr>
          <p:spPr bwMode="auto">
            <a:xfrm>
              <a:off x="3448" y="2384"/>
              <a:ext cx="81"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2" name="AutoShape 110">
              <a:extLst>
                <a:ext uri="{FF2B5EF4-FFF2-40B4-BE49-F238E27FC236}">
                  <a16:creationId xmlns:a16="http://schemas.microsoft.com/office/drawing/2014/main" id="{E0FB696C-0A6A-4330-B02B-2A822FAABEDC}"/>
                </a:ext>
              </a:extLst>
            </p:cNvPr>
            <p:cNvSpPr>
              <a:spLocks noChangeArrowheads="1"/>
            </p:cNvSpPr>
            <p:nvPr/>
          </p:nvSpPr>
          <p:spPr bwMode="auto">
            <a:xfrm>
              <a:off x="2694" y="2034"/>
              <a:ext cx="81"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3" name="AutoShape 111">
              <a:extLst>
                <a:ext uri="{FF2B5EF4-FFF2-40B4-BE49-F238E27FC236}">
                  <a16:creationId xmlns:a16="http://schemas.microsoft.com/office/drawing/2014/main" id="{1DE2337C-CB40-4E2B-AA5D-BD2A9BAA8343}"/>
                </a:ext>
              </a:extLst>
            </p:cNvPr>
            <p:cNvSpPr>
              <a:spLocks noChangeArrowheads="1"/>
            </p:cNvSpPr>
            <p:nvPr/>
          </p:nvSpPr>
          <p:spPr bwMode="auto">
            <a:xfrm>
              <a:off x="2519" y="1886"/>
              <a:ext cx="82"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4" name="AutoShape 112">
              <a:extLst>
                <a:ext uri="{FF2B5EF4-FFF2-40B4-BE49-F238E27FC236}">
                  <a16:creationId xmlns:a16="http://schemas.microsoft.com/office/drawing/2014/main" id="{B67A5112-4706-40F3-804C-7A2209666BD5}"/>
                </a:ext>
              </a:extLst>
            </p:cNvPr>
            <p:cNvSpPr>
              <a:spLocks noChangeArrowheads="1"/>
            </p:cNvSpPr>
            <p:nvPr/>
          </p:nvSpPr>
          <p:spPr bwMode="auto">
            <a:xfrm>
              <a:off x="2342" y="1761"/>
              <a:ext cx="81"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5" name="AutoShape 113">
              <a:extLst>
                <a:ext uri="{FF2B5EF4-FFF2-40B4-BE49-F238E27FC236}">
                  <a16:creationId xmlns:a16="http://schemas.microsoft.com/office/drawing/2014/main" id="{B55F4E36-CD2E-4E5C-8F83-D54E76A4D992}"/>
                </a:ext>
              </a:extLst>
            </p:cNvPr>
            <p:cNvSpPr>
              <a:spLocks noChangeArrowheads="1"/>
            </p:cNvSpPr>
            <p:nvPr/>
          </p:nvSpPr>
          <p:spPr bwMode="auto">
            <a:xfrm>
              <a:off x="2291" y="1642"/>
              <a:ext cx="81" cy="67"/>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6" name="AutoShape 114">
              <a:extLst>
                <a:ext uri="{FF2B5EF4-FFF2-40B4-BE49-F238E27FC236}">
                  <a16:creationId xmlns:a16="http://schemas.microsoft.com/office/drawing/2014/main" id="{21484FA8-DF5A-489C-88F0-F362518B851D}"/>
                </a:ext>
              </a:extLst>
            </p:cNvPr>
            <p:cNvSpPr>
              <a:spLocks noChangeArrowheads="1"/>
            </p:cNvSpPr>
            <p:nvPr/>
          </p:nvSpPr>
          <p:spPr bwMode="auto">
            <a:xfrm>
              <a:off x="1695" y="1514"/>
              <a:ext cx="82"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7" name="AutoShape 115">
              <a:extLst>
                <a:ext uri="{FF2B5EF4-FFF2-40B4-BE49-F238E27FC236}">
                  <a16:creationId xmlns:a16="http://schemas.microsoft.com/office/drawing/2014/main" id="{EFF3D66D-5603-4361-ACF4-0DFEFFFCBDDE}"/>
                </a:ext>
              </a:extLst>
            </p:cNvPr>
            <p:cNvSpPr>
              <a:spLocks noChangeArrowheads="1"/>
            </p:cNvSpPr>
            <p:nvPr/>
          </p:nvSpPr>
          <p:spPr bwMode="auto">
            <a:xfrm>
              <a:off x="1679" y="1363"/>
              <a:ext cx="81"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8" name="AutoShape 116">
              <a:extLst>
                <a:ext uri="{FF2B5EF4-FFF2-40B4-BE49-F238E27FC236}">
                  <a16:creationId xmlns:a16="http://schemas.microsoft.com/office/drawing/2014/main" id="{47F2075C-539A-4DB2-B36E-C124B8451A30}"/>
                </a:ext>
              </a:extLst>
            </p:cNvPr>
            <p:cNvSpPr>
              <a:spLocks noChangeArrowheads="1"/>
            </p:cNvSpPr>
            <p:nvPr/>
          </p:nvSpPr>
          <p:spPr bwMode="auto">
            <a:xfrm>
              <a:off x="1675" y="1240"/>
              <a:ext cx="81" cy="67"/>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59" name="AutoShape 117">
              <a:extLst>
                <a:ext uri="{FF2B5EF4-FFF2-40B4-BE49-F238E27FC236}">
                  <a16:creationId xmlns:a16="http://schemas.microsoft.com/office/drawing/2014/main" id="{9C45DCC8-6868-4FC8-9087-DF409F0B84A2}"/>
                </a:ext>
              </a:extLst>
            </p:cNvPr>
            <p:cNvSpPr>
              <a:spLocks noChangeArrowheads="1"/>
            </p:cNvSpPr>
            <p:nvPr/>
          </p:nvSpPr>
          <p:spPr bwMode="auto">
            <a:xfrm>
              <a:off x="1601" y="1167"/>
              <a:ext cx="82"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60" name="AutoShape 118">
              <a:extLst>
                <a:ext uri="{FF2B5EF4-FFF2-40B4-BE49-F238E27FC236}">
                  <a16:creationId xmlns:a16="http://schemas.microsoft.com/office/drawing/2014/main" id="{6994C08D-F61E-40CA-A174-66D86FE97BDD}"/>
                </a:ext>
              </a:extLst>
            </p:cNvPr>
            <p:cNvSpPr>
              <a:spLocks noChangeArrowheads="1"/>
            </p:cNvSpPr>
            <p:nvPr/>
          </p:nvSpPr>
          <p:spPr bwMode="auto">
            <a:xfrm>
              <a:off x="1438" y="1118"/>
              <a:ext cx="82" cy="66"/>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61" name="AutoShape 119">
              <a:extLst>
                <a:ext uri="{FF2B5EF4-FFF2-40B4-BE49-F238E27FC236}">
                  <a16:creationId xmlns:a16="http://schemas.microsoft.com/office/drawing/2014/main" id="{077E12C6-4A84-49CD-87C1-A6CDFE59CC41}"/>
                </a:ext>
              </a:extLst>
            </p:cNvPr>
            <p:cNvSpPr>
              <a:spLocks noChangeArrowheads="1"/>
            </p:cNvSpPr>
            <p:nvPr/>
          </p:nvSpPr>
          <p:spPr bwMode="auto">
            <a:xfrm>
              <a:off x="1324" y="1089"/>
              <a:ext cx="81" cy="67"/>
            </a:xfrm>
            <a:prstGeom prst="triangle">
              <a:avLst>
                <a:gd name="adj" fmla="val 54995"/>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SzPct val="85000"/>
                <a:buBlip>
                  <a:blip r:embed="rId3"/>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62562" name="Freeform 120">
              <a:extLst>
                <a:ext uri="{FF2B5EF4-FFF2-40B4-BE49-F238E27FC236}">
                  <a16:creationId xmlns:a16="http://schemas.microsoft.com/office/drawing/2014/main" id="{7FBC4E0C-5ABC-40DE-8318-0A195EF3D495}"/>
                </a:ext>
              </a:extLst>
            </p:cNvPr>
            <p:cNvSpPr>
              <a:spLocks/>
            </p:cNvSpPr>
            <p:nvPr/>
          </p:nvSpPr>
          <p:spPr bwMode="auto">
            <a:xfrm>
              <a:off x="1365" y="1131"/>
              <a:ext cx="2131" cy="1307"/>
            </a:xfrm>
            <a:custGeom>
              <a:avLst/>
              <a:gdLst>
                <a:gd name="T0" fmla="*/ 0 w 2131"/>
                <a:gd name="T1" fmla="*/ 0 h 1307"/>
                <a:gd name="T2" fmla="*/ 126 w 2131"/>
                <a:gd name="T3" fmla="*/ 33 h 1307"/>
                <a:gd name="T4" fmla="*/ 286 w 2131"/>
                <a:gd name="T5" fmla="*/ 82 h 1307"/>
                <a:gd name="T6" fmla="*/ 367 w 2131"/>
                <a:gd name="T7" fmla="*/ 163 h 1307"/>
                <a:gd name="T8" fmla="*/ 351 w 2131"/>
                <a:gd name="T9" fmla="*/ 286 h 1307"/>
                <a:gd name="T10" fmla="*/ 371 w 2131"/>
                <a:gd name="T11" fmla="*/ 441 h 1307"/>
                <a:gd name="T12" fmla="*/ 963 w 2131"/>
                <a:gd name="T13" fmla="*/ 547 h 1307"/>
                <a:gd name="T14" fmla="*/ 1024 w 2131"/>
                <a:gd name="T15" fmla="*/ 690 h 1307"/>
                <a:gd name="T16" fmla="*/ 1216 w 2131"/>
                <a:gd name="T17" fmla="*/ 808 h 1307"/>
                <a:gd name="T18" fmla="*/ 1375 w 2131"/>
                <a:gd name="T19" fmla="*/ 947 h 1307"/>
                <a:gd name="T20" fmla="*/ 1473 w 2131"/>
                <a:gd name="T21" fmla="*/ 1073 h 1307"/>
                <a:gd name="T22" fmla="*/ 1763 w 2131"/>
                <a:gd name="T23" fmla="*/ 1073 h 1307"/>
                <a:gd name="T24" fmla="*/ 1914 w 2131"/>
                <a:gd name="T25" fmla="*/ 1082 h 1307"/>
                <a:gd name="T26" fmla="*/ 1918 w 2131"/>
                <a:gd name="T27" fmla="*/ 1306 h 1307"/>
                <a:gd name="T28" fmla="*/ 2130 w 2131"/>
                <a:gd name="T29" fmla="*/ 1298 h 1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1"/>
                <a:gd name="T46" fmla="*/ 0 h 1307"/>
                <a:gd name="T47" fmla="*/ 2131 w 2131"/>
                <a:gd name="T48" fmla="*/ 1307 h 1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1" h="1307">
                  <a:moveTo>
                    <a:pt x="0" y="0"/>
                  </a:moveTo>
                  <a:lnTo>
                    <a:pt x="126" y="33"/>
                  </a:lnTo>
                  <a:lnTo>
                    <a:pt x="286" y="82"/>
                  </a:lnTo>
                  <a:lnTo>
                    <a:pt x="367" y="163"/>
                  </a:lnTo>
                  <a:lnTo>
                    <a:pt x="351" y="286"/>
                  </a:lnTo>
                  <a:lnTo>
                    <a:pt x="371" y="441"/>
                  </a:lnTo>
                  <a:lnTo>
                    <a:pt x="963" y="547"/>
                  </a:lnTo>
                  <a:lnTo>
                    <a:pt x="1024" y="690"/>
                  </a:lnTo>
                  <a:lnTo>
                    <a:pt x="1216" y="808"/>
                  </a:lnTo>
                  <a:lnTo>
                    <a:pt x="1375" y="947"/>
                  </a:lnTo>
                  <a:lnTo>
                    <a:pt x="1473" y="1073"/>
                  </a:lnTo>
                  <a:lnTo>
                    <a:pt x="1763" y="1073"/>
                  </a:lnTo>
                  <a:lnTo>
                    <a:pt x="1914" y="1082"/>
                  </a:lnTo>
                  <a:lnTo>
                    <a:pt x="1918" y="1306"/>
                  </a:lnTo>
                  <a:lnTo>
                    <a:pt x="2130" y="1298"/>
                  </a:lnTo>
                </a:path>
              </a:pathLst>
            </a:custGeom>
            <a:noFill/>
            <a:ln w="12700" cap="rnd">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grpSp>
      <p:sp>
        <p:nvSpPr>
          <p:cNvPr id="275577" name="Rectangle 121">
            <a:extLst>
              <a:ext uri="{FF2B5EF4-FFF2-40B4-BE49-F238E27FC236}">
                <a16:creationId xmlns:a16="http://schemas.microsoft.com/office/drawing/2014/main" id="{75D8AD0E-0670-4FA3-A781-D1FF98B1E79C}"/>
              </a:ext>
            </a:extLst>
          </p:cNvPr>
          <p:cNvSpPr>
            <a:spLocks noChangeArrowheads="1"/>
          </p:cNvSpPr>
          <p:nvPr/>
        </p:nvSpPr>
        <p:spPr bwMode="auto">
          <a:xfrm>
            <a:off x="5331619" y="1634728"/>
            <a:ext cx="1568539"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solidFill>
                  <a:srgbClr val="A2C1FE"/>
                </a:solidFill>
                <a:effectLst>
                  <a:outerShdw blurRad="38100" dist="38100" dir="2700000" algn="tl">
                    <a:srgbClr val="000000"/>
                  </a:outerShdw>
                </a:effectLst>
                <a:latin typeface="Verdana" pitchFamily="-109" charset="0"/>
              </a:rPr>
              <a:t>Normal Subjects</a:t>
            </a:r>
          </a:p>
        </p:txBody>
      </p:sp>
      <p:sp>
        <p:nvSpPr>
          <p:cNvPr id="275578" name="Rectangle 122">
            <a:extLst>
              <a:ext uri="{FF2B5EF4-FFF2-40B4-BE49-F238E27FC236}">
                <a16:creationId xmlns:a16="http://schemas.microsoft.com/office/drawing/2014/main" id="{F46220C9-CF8B-4CD7-96E1-01EBA7C01D7D}"/>
              </a:ext>
            </a:extLst>
          </p:cNvPr>
          <p:cNvSpPr>
            <a:spLocks noChangeArrowheads="1"/>
          </p:cNvSpPr>
          <p:nvPr/>
        </p:nvSpPr>
        <p:spPr bwMode="auto">
          <a:xfrm>
            <a:off x="5534025" y="2275285"/>
            <a:ext cx="2155238"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solidFill>
                  <a:schemeClr val="tx2"/>
                </a:solidFill>
                <a:effectLst>
                  <a:outerShdw blurRad="38100" dist="38100" dir="2700000" algn="tl">
                    <a:srgbClr val="000000"/>
                  </a:outerShdw>
                </a:effectLst>
                <a:latin typeface="Verdana" pitchFamily="-108" charset="0"/>
                <a:ea typeface="ＭＳ Ｐゴシック" pitchFamily="-108" charset="-128"/>
              </a:rPr>
              <a:t>Asymptomatic LV-PAD</a:t>
            </a:r>
            <a:r>
              <a:rPr lang="en-US" sz="1200" b="1" baseline="30000">
                <a:solidFill>
                  <a:schemeClr val="tx2"/>
                </a:solidFill>
                <a:effectLst>
                  <a:outerShdw blurRad="38100" dist="38100" dir="2700000" algn="tl">
                    <a:srgbClr val="000000"/>
                  </a:outerShdw>
                </a:effectLst>
                <a:latin typeface="Verdana" pitchFamily="-108" charset="0"/>
                <a:ea typeface="ＭＳ Ｐゴシック" pitchFamily="-108" charset="-128"/>
              </a:rPr>
              <a:t>†</a:t>
            </a:r>
            <a:endParaRPr lang="en-US" sz="1200" b="1">
              <a:solidFill>
                <a:schemeClr val="tx2"/>
              </a:solidFill>
              <a:effectLst>
                <a:outerShdw blurRad="38100" dist="38100" dir="2700000" algn="tl">
                  <a:srgbClr val="000000"/>
                </a:outerShdw>
              </a:effectLst>
              <a:latin typeface="Verdana" pitchFamily="-108" charset="0"/>
              <a:ea typeface="ＭＳ Ｐゴシック" pitchFamily="-108" charset="-128"/>
            </a:endParaRPr>
          </a:p>
        </p:txBody>
      </p:sp>
      <p:sp>
        <p:nvSpPr>
          <p:cNvPr id="275579" name="Rectangle 123">
            <a:extLst>
              <a:ext uri="{FF2B5EF4-FFF2-40B4-BE49-F238E27FC236}">
                <a16:creationId xmlns:a16="http://schemas.microsoft.com/office/drawing/2014/main" id="{4D01981B-3D45-4824-9CA4-052752F959B5}"/>
              </a:ext>
            </a:extLst>
          </p:cNvPr>
          <p:cNvSpPr>
            <a:spLocks noChangeArrowheads="1"/>
          </p:cNvSpPr>
          <p:nvPr/>
        </p:nvSpPr>
        <p:spPr bwMode="auto">
          <a:xfrm>
            <a:off x="5287566" y="2580085"/>
            <a:ext cx="2052646"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solidFill>
                  <a:srgbClr val="00DFCA"/>
                </a:solidFill>
                <a:effectLst>
                  <a:outerShdw blurRad="38100" dist="38100" dir="2700000" algn="tl">
                    <a:srgbClr val="000000"/>
                  </a:outerShdw>
                </a:effectLst>
                <a:latin typeface="Verdana" pitchFamily="-108" charset="0"/>
                <a:ea typeface="ＭＳ Ｐゴシック" pitchFamily="-108" charset="-128"/>
              </a:rPr>
              <a:t>Symptomatic LV-PAD</a:t>
            </a:r>
            <a:r>
              <a:rPr lang="en-US" sz="1200" b="1" baseline="30000">
                <a:solidFill>
                  <a:srgbClr val="00DFCA"/>
                </a:solidFill>
                <a:effectLst>
                  <a:outerShdw blurRad="38100" dist="38100" dir="2700000" algn="tl">
                    <a:srgbClr val="000000"/>
                  </a:outerShdw>
                </a:effectLst>
                <a:latin typeface="Verdana" pitchFamily="-108" charset="0"/>
                <a:ea typeface="ＭＳ Ｐゴシック" pitchFamily="-108" charset="-128"/>
              </a:rPr>
              <a:t>†</a:t>
            </a:r>
            <a:endParaRPr lang="en-US" sz="1200" b="1" baseline="30000">
              <a:solidFill>
                <a:schemeClr val="tx2"/>
              </a:solidFill>
              <a:effectLst>
                <a:outerShdw blurRad="38100" dist="38100" dir="2700000" algn="tl">
                  <a:srgbClr val="000000"/>
                </a:outerShdw>
              </a:effectLst>
              <a:latin typeface="Verdana" pitchFamily="-108" charset="0"/>
              <a:ea typeface="ＭＳ Ｐゴシック" pitchFamily="-108" charset="-128"/>
            </a:endParaRPr>
          </a:p>
        </p:txBody>
      </p:sp>
      <p:sp>
        <p:nvSpPr>
          <p:cNvPr id="275580" name="Rectangle 124">
            <a:extLst>
              <a:ext uri="{FF2B5EF4-FFF2-40B4-BE49-F238E27FC236}">
                <a16:creationId xmlns:a16="http://schemas.microsoft.com/office/drawing/2014/main" id="{F45E5B47-45D4-457A-8D8B-6F8E1AC27609}"/>
              </a:ext>
            </a:extLst>
          </p:cNvPr>
          <p:cNvSpPr>
            <a:spLocks noChangeArrowheads="1"/>
          </p:cNvSpPr>
          <p:nvPr/>
        </p:nvSpPr>
        <p:spPr bwMode="auto">
          <a:xfrm>
            <a:off x="5141119" y="2908697"/>
            <a:ext cx="2698656"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solidFill>
                  <a:schemeClr val="folHlink"/>
                </a:solidFill>
                <a:effectLst>
                  <a:outerShdw blurRad="38100" dist="38100" dir="2700000" algn="tl">
                    <a:srgbClr val="000000"/>
                  </a:outerShdw>
                </a:effectLst>
                <a:latin typeface="Verdana" pitchFamily="-108" charset="0"/>
                <a:ea typeface="ＭＳ Ｐゴシック" pitchFamily="-108" charset="-128"/>
              </a:rPr>
              <a:t>Severe Symptomatic LV-PAD</a:t>
            </a:r>
            <a:r>
              <a:rPr lang="en-US" sz="1200" b="1" baseline="30000">
                <a:solidFill>
                  <a:schemeClr val="folHlink"/>
                </a:solidFill>
                <a:effectLst>
                  <a:outerShdw blurRad="38100" dist="38100" dir="2700000" algn="tl">
                    <a:srgbClr val="000000"/>
                  </a:outerShdw>
                </a:effectLst>
                <a:latin typeface="Verdana" pitchFamily="-108" charset="0"/>
                <a:ea typeface="ＭＳ Ｐゴシック" pitchFamily="-108" charset="-128"/>
              </a:rPr>
              <a:t>†</a:t>
            </a:r>
          </a:p>
        </p:txBody>
      </p:sp>
      <p:sp>
        <p:nvSpPr>
          <p:cNvPr id="275581" name="Rectangle 125">
            <a:extLst>
              <a:ext uri="{FF2B5EF4-FFF2-40B4-BE49-F238E27FC236}">
                <a16:creationId xmlns:a16="http://schemas.microsoft.com/office/drawing/2014/main" id="{32FDB55F-D15D-44F2-A190-021B1B57195E}"/>
              </a:ext>
            </a:extLst>
          </p:cNvPr>
          <p:cNvSpPr>
            <a:spLocks noChangeArrowheads="1"/>
          </p:cNvSpPr>
          <p:nvPr/>
        </p:nvSpPr>
        <p:spPr bwMode="auto">
          <a:xfrm>
            <a:off x="1915716" y="1294210"/>
            <a:ext cx="52498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1.00</a:t>
            </a:r>
          </a:p>
        </p:txBody>
      </p:sp>
      <p:sp>
        <p:nvSpPr>
          <p:cNvPr id="275582" name="Rectangle 126">
            <a:extLst>
              <a:ext uri="{FF2B5EF4-FFF2-40B4-BE49-F238E27FC236}">
                <a16:creationId xmlns:a16="http://schemas.microsoft.com/office/drawing/2014/main" id="{B7D7EB55-7D84-4B91-9D51-A0BEF0BC52D5}"/>
              </a:ext>
            </a:extLst>
          </p:cNvPr>
          <p:cNvSpPr>
            <a:spLocks noChangeArrowheads="1"/>
          </p:cNvSpPr>
          <p:nvPr/>
        </p:nvSpPr>
        <p:spPr bwMode="auto">
          <a:xfrm>
            <a:off x="1915716" y="1851422"/>
            <a:ext cx="52498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0.75</a:t>
            </a:r>
          </a:p>
        </p:txBody>
      </p:sp>
      <p:sp>
        <p:nvSpPr>
          <p:cNvPr id="275583" name="Rectangle 127">
            <a:extLst>
              <a:ext uri="{FF2B5EF4-FFF2-40B4-BE49-F238E27FC236}">
                <a16:creationId xmlns:a16="http://schemas.microsoft.com/office/drawing/2014/main" id="{C9886EE5-5310-44E8-B1DD-B21FC6EEF1BA}"/>
              </a:ext>
            </a:extLst>
          </p:cNvPr>
          <p:cNvSpPr>
            <a:spLocks noChangeArrowheads="1"/>
          </p:cNvSpPr>
          <p:nvPr/>
        </p:nvSpPr>
        <p:spPr bwMode="auto">
          <a:xfrm>
            <a:off x="1915716" y="2376487"/>
            <a:ext cx="52498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0.50</a:t>
            </a:r>
          </a:p>
        </p:txBody>
      </p:sp>
      <p:sp>
        <p:nvSpPr>
          <p:cNvPr id="275584" name="Rectangle 128">
            <a:extLst>
              <a:ext uri="{FF2B5EF4-FFF2-40B4-BE49-F238E27FC236}">
                <a16:creationId xmlns:a16="http://schemas.microsoft.com/office/drawing/2014/main" id="{1DA7B8D4-9B99-4999-8AD5-7585FFC56A12}"/>
              </a:ext>
            </a:extLst>
          </p:cNvPr>
          <p:cNvSpPr>
            <a:spLocks noChangeArrowheads="1"/>
          </p:cNvSpPr>
          <p:nvPr/>
        </p:nvSpPr>
        <p:spPr bwMode="auto">
          <a:xfrm>
            <a:off x="1915716" y="2899172"/>
            <a:ext cx="52498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0.25</a:t>
            </a:r>
          </a:p>
        </p:txBody>
      </p:sp>
      <p:sp>
        <p:nvSpPr>
          <p:cNvPr id="275585" name="Rectangle 129">
            <a:extLst>
              <a:ext uri="{FF2B5EF4-FFF2-40B4-BE49-F238E27FC236}">
                <a16:creationId xmlns:a16="http://schemas.microsoft.com/office/drawing/2014/main" id="{CAB02E1B-5A76-49DE-BA87-873FB7827F75}"/>
              </a:ext>
            </a:extLst>
          </p:cNvPr>
          <p:cNvSpPr>
            <a:spLocks noChangeArrowheads="1"/>
          </p:cNvSpPr>
          <p:nvPr/>
        </p:nvSpPr>
        <p:spPr bwMode="auto">
          <a:xfrm>
            <a:off x="1915716" y="3415903"/>
            <a:ext cx="52498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0.00</a:t>
            </a:r>
          </a:p>
        </p:txBody>
      </p:sp>
      <p:sp>
        <p:nvSpPr>
          <p:cNvPr id="275586" name="Rectangle 130">
            <a:extLst>
              <a:ext uri="{FF2B5EF4-FFF2-40B4-BE49-F238E27FC236}">
                <a16:creationId xmlns:a16="http://schemas.microsoft.com/office/drawing/2014/main" id="{088AB90E-10F5-428A-8DA0-DDDBF30298AE}"/>
              </a:ext>
            </a:extLst>
          </p:cNvPr>
          <p:cNvSpPr>
            <a:spLocks noChangeArrowheads="1"/>
          </p:cNvSpPr>
          <p:nvPr/>
        </p:nvSpPr>
        <p:spPr bwMode="auto">
          <a:xfrm>
            <a:off x="2330053" y="3629025"/>
            <a:ext cx="250870"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0</a:t>
            </a:r>
          </a:p>
        </p:txBody>
      </p:sp>
      <p:sp>
        <p:nvSpPr>
          <p:cNvPr id="275587" name="Rectangle 131">
            <a:extLst>
              <a:ext uri="{FF2B5EF4-FFF2-40B4-BE49-F238E27FC236}">
                <a16:creationId xmlns:a16="http://schemas.microsoft.com/office/drawing/2014/main" id="{49DD5EF5-3D85-4122-837A-8BCE57C21CF5}"/>
              </a:ext>
            </a:extLst>
          </p:cNvPr>
          <p:cNvSpPr>
            <a:spLocks noChangeArrowheads="1"/>
          </p:cNvSpPr>
          <p:nvPr/>
        </p:nvSpPr>
        <p:spPr bwMode="auto">
          <a:xfrm>
            <a:off x="2865835" y="3629025"/>
            <a:ext cx="250870"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2</a:t>
            </a:r>
          </a:p>
        </p:txBody>
      </p:sp>
      <p:sp>
        <p:nvSpPr>
          <p:cNvPr id="275588" name="Rectangle 132">
            <a:extLst>
              <a:ext uri="{FF2B5EF4-FFF2-40B4-BE49-F238E27FC236}">
                <a16:creationId xmlns:a16="http://schemas.microsoft.com/office/drawing/2014/main" id="{F81E4F80-C83A-4939-B89D-27F16C203D3C}"/>
              </a:ext>
            </a:extLst>
          </p:cNvPr>
          <p:cNvSpPr>
            <a:spLocks noChangeArrowheads="1"/>
          </p:cNvSpPr>
          <p:nvPr/>
        </p:nvSpPr>
        <p:spPr bwMode="auto">
          <a:xfrm>
            <a:off x="3358753" y="3629025"/>
            <a:ext cx="250870"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4</a:t>
            </a:r>
          </a:p>
        </p:txBody>
      </p:sp>
      <p:sp>
        <p:nvSpPr>
          <p:cNvPr id="275589" name="Rectangle 133">
            <a:extLst>
              <a:ext uri="{FF2B5EF4-FFF2-40B4-BE49-F238E27FC236}">
                <a16:creationId xmlns:a16="http://schemas.microsoft.com/office/drawing/2014/main" id="{706F4EA0-3898-430F-8500-D5ED485FF160}"/>
              </a:ext>
            </a:extLst>
          </p:cNvPr>
          <p:cNvSpPr>
            <a:spLocks noChangeArrowheads="1"/>
          </p:cNvSpPr>
          <p:nvPr/>
        </p:nvSpPr>
        <p:spPr bwMode="auto">
          <a:xfrm>
            <a:off x="3869531" y="3629025"/>
            <a:ext cx="250870"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6</a:t>
            </a:r>
          </a:p>
        </p:txBody>
      </p:sp>
      <p:sp>
        <p:nvSpPr>
          <p:cNvPr id="275590" name="Rectangle 134">
            <a:extLst>
              <a:ext uri="{FF2B5EF4-FFF2-40B4-BE49-F238E27FC236}">
                <a16:creationId xmlns:a16="http://schemas.microsoft.com/office/drawing/2014/main" id="{2FDF537E-00D3-48F4-82DD-11A40A538950}"/>
              </a:ext>
            </a:extLst>
          </p:cNvPr>
          <p:cNvSpPr>
            <a:spLocks noChangeArrowheads="1"/>
          </p:cNvSpPr>
          <p:nvPr/>
        </p:nvSpPr>
        <p:spPr bwMode="auto">
          <a:xfrm>
            <a:off x="4387453" y="3629025"/>
            <a:ext cx="250870"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8</a:t>
            </a:r>
          </a:p>
        </p:txBody>
      </p:sp>
      <p:sp>
        <p:nvSpPr>
          <p:cNvPr id="275591" name="Rectangle 135">
            <a:extLst>
              <a:ext uri="{FF2B5EF4-FFF2-40B4-BE49-F238E27FC236}">
                <a16:creationId xmlns:a16="http://schemas.microsoft.com/office/drawing/2014/main" id="{5D9219A3-A772-455E-9698-454DD2DE2757}"/>
              </a:ext>
            </a:extLst>
          </p:cNvPr>
          <p:cNvSpPr>
            <a:spLocks noChangeArrowheads="1"/>
          </p:cNvSpPr>
          <p:nvPr/>
        </p:nvSpPr>
        <p:spPr bwMode="auto">
          <a:xfrm>
            <a:off x="4872037" y="3629025"/>
            <a:ext cx="35987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10</a:t>
            </a:r>
          </a:p>
        </p:txBody>
      </p:sp>
      <p:sp>
        <p:nvSpPr>
          <p:cNvPr id="275592" name="Rectangle 136">
            <a:extLst>
              <a:ext uri="{FF2B5EF4-FFF2-40B4-BE49-F238E27FC236}">
                <a16:creationId xmlns:a16="http://schemas.microsoft.com/office/drawing/2014/main" id="{92FF4624-6CA5-4E6C-8EF5-5252023155DA}"/>
              </a:ext>
            </a:extLst>
          </p:cNvPr>
          <p:cNvSpPr>
            <a:spLocks noChangeArrowheads="1"/>
          </p:cNvSpPr>
          <p:nvPr/>
        </p:nvSpPr>
        <p:spPr bwMode="auto">
          <a:xfrm>
            <a:off x="5382816" y="3629025"/>
            <a:ext cx="359874" cy="256802"/>
          </a:xfrm>
          <a:prstGeom prst="rect">
            <a:avLst/>
          </a:prstGeom>
          <a:noFill/>
          <a:ln w="25400">
            <a:noFill/>
            <a:miter lim="800000"/>
            <a:headEnd/>
            <a:tailEnd/>
          </a:ln>
          <a:effectLst/>
        </p:spPr>
        <p:txBody>
          <a:bodyPr wrap="none" lIns="70247" tIns="35719" rIns="70247" bIns="35719">
            <a:spAutoFit/>
          </a:bodyPr>
          <a:lstStyle/>
          <a:p>
            <a:pPr defTabSz="748904">
              <a:defRPr/>
            </a:pPr>
            <a:r>
              <a:rPr lang="en-US" sz="1200" b="1">
                <a:effectLst>
                  <a:outerShdw blurRad="38100" dist="38100" dir="2700000" algn="tl">
                    <a:srgbClr val="000000"/>
                  </a:outerShdw>
                </a:effectLst>
                <a:latin typeface="Verdana" pitchFamily="-109" charset="0"/>
              </a:rPr>
              <a:t>12</a:t>
            </a:r>
          </a:p>
        </p:txBody>
      </p:sp>
      <p:sp>
        <p:nvSpPr>
          <p:cNvPr id="275593" name="Rectangle 137">
            <a:extLst>
              <a:ext uri="{FF2B5EF4-FFF2-40B4-BE49-F238E27FC236}">
                <a16:creationId xmlns:a16="http://schemas.microsoft.com/office/drawing/2014/main" id="{CA276EC7-3124-4218-A5A9-1917F660A0A5}"/>
              </a:ext>
            </a:extLst>
          </p:cNvPr>
          <p:cNvSpPr>
            <a:spLocks noChangeArrowheads="1"/>
          </p:cNvSpPr>
          <p:nvPr/>
        </p:nvSpPr>
        <p:spPr bwMode="auto">
          <a:xfrm rot="16200000">
            <a:off x="1183928" y="2324057"/>
            <a:ext cx="933749" cy="279885"/>
          </a:xfrm>
          <a:prstGeom prst="rect">
            <a:avLst/>
          </a:prstGeom>
          <a:noFill/>
          <a:ln w="25400">
            <a:noFill/>
            <a:miter lim="800000"/>
            <a:headEnd/>
            <a:tailEnd/>
          </a:ln>
          <a:effectLst/>
        </p:spPr>
        <p:txBody>
          <a:bodyPr wrap="none" lIns="70247" tIns="35719" rIns="70247" bIns="35719">
            <a:spAutoFit/>
          </a:bodyPr>
          <a:lstStyle/>
          <a:p>
            <a:pPr defTabSz="748904">
              <a:defRPr/>
            </a:pPr>
            <a:r>
              <a:rPr lang="en-US" sz="1350" b="1">
                <a:solidFill>
                  <a:srgbClr val="FFFF00"/>
                </a:solidFill>
                <a:effectLst>
                  <a:outerShdw blurRad="38100" dist="38100" dir="2700000" algn="tl">
                    <a:srgbClr val="000000"/>
                  </a:outerShdw>
                </a:effectLst>
                <a:latin typeface="Verdana" pitchFamily="-109" charset="0"/>
              </a:rPr>
              <a:t>Survival</a:t>
            </a:r>
          </a:p>
        </p:txBody>
      </p:sp>
      <p:sp>
        <p:nvSpPr>
          <p:cNvPr id="275594" name="Rectangle 138">
            <a:extLst>
              <a:ext uri="{FF2B5EF4-FFF2-40B4-BE49-F238E27FC236}">
                <a16:creationId xmlns:a16="http://schemas.microsoft.com/office/drawing/2014/main" id="{F5E78404-B0DA-4E1B-AF59-5F274C650A12}"/>
              </a:ext>
            </a:extLst>
          </p:cNvPr>
          <p:cNvSpPr>
            <a:spLocks noChangeArrowheads="1"/>
          </p:cNvSpPr>
          <p:nvPr/>
        </p:nvSpPr>
        <p:spPr bwMode="auto">
          <a:xfrm>
            <a:off x="3702844" y="3886200"/>
            <a:ext cx="587501" cy="279885"/>
          </a:xfrm>
          <a:prstGeom prst="rect">
            <a:avLst/>
          </a:prstGeom>
          <a:noFill/>
          <a:ln w="25400">
            <a:noFill/>
            <a:miter lim="800000"/>
            <a:headEnd/>
            <a:tailEnd/>
          </a:ln>
          <a:effectLst/>
        </p:spPr>
        <p:txBody>
          <a:bodyPr wrap="none" lIns="70247" tIns="35719" rIns="70247" bIns="35719">
            <a:spAutoFit/>
          </a:bodyPr>
          <a:lstStyle/>
          <a:p>
            <a:pPr defTabSz="748904">
              <a:defRPr/>
            </a:pPr>
            <a:r>
              <a:rPr lang="en-US" sz="1350" b="1">
                <a:solidFill>
                  <a:srgbClr val="FFFF00"/>
                </a:solidFill>
                <a:effectLst>
                  <a:outerShdw blurRad="38100" dist="38100" dir="2700000" algn="tl">
                    <a:srgbClr val="000000"/>
                  </a:outerShdw>
                </a:effectLst>
                <a:latin typeface="Verdana" pitchFamily="-109" charset="0"/>
              </a:rPr>
              <a:t>Year</a:t>
            </a:r>
          </a:p>
        </p:txBody>
      </p:sp>
    </p:spTree>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FEB4EB-C637-45D9-B160-80E416A26AA1}"/>
              </a:ext>
            </a:extLst>
          </p:cNvPr>
          <p:cNvSpPr>
            <a:spLocks noGrp="1"/>
          </p:cNvSpPr>
          <p:nvPr>
            <p:ph type="title"/>
          </p:nvPr>
        </p:nvSpPr>
        <p:spPr/>
        <p:txBody>
          <a:bodyPr>
            <a:normAutofit fontScale="90000"/>
          </a:bodyPr>
          <a:lstStyle/>
          <a:p>
            <a:pPr algn="ctr"/>
            <a:r>
              <a:rPr lang="en-US" b="1" dirty="0"/>
              <a:t>Critical Limb Ischemia</a:t>
            </a:r>
            <a:endParaRPr lang="en-US" sz="1800" b="1" dirty="0">
              <a:solidFill>
                <a:schemeClr val="accent2"/>
              </a:solidFill>
              <a:latin typeface="+mn-lt"/>
              <a:ea typeface="+mn-ea"/>
              <a:cs typeface="+mn-cs"/>
            </a:endParaRPr>
          </a:p>
        </p:txBody>
      </p:sp>
      <p:sp>
        <p:nvSpPr>
          <p:cNvPr id="3" name="Text Placeholder 2">
            <a:extLst>
              <a:ext uri="{FF2B5EF4-FFF2-40B4-BE49-F238E27FC236}">
                <a16:creationId xmlns:a16="http://schemas.microsoft.com/office/drawing/2014/main" id="{F75D00D9-2B1C-46AF-BD2C-EA60C6F799E3}"/>
              </a:ext>
            </a:extLst>
          </p:cNvPr>
          <p:cNvSpPr>
            <a:spLocks noGrp="1"/>
          </p:cNvSpPr>
          <p:nvPr>
            <p:ph type="body" sz="quarter" idx="12"/>
          </p:nvPr>
        </p:nvSpPr>
        <p:spPr/>
        <p:txBody>
          <a:bodyPr>
            <a:normAutofit/>
          </a:bodyPr>
          <a:lstStyle/>
          <a:p>
            <a:pPr algn="ctr">
              <a:lnSpc>
                <a:spcPct val="100000"/>
              </a:lnSpc>
              <a:spcBef>
                <a:spcPts val="0"/>
              </a:spcBef>
            </a:pPr>
            <a:r>
              <a:rPr lang="en-US" sz="1800" dirty="0"/>
              <a:t>Risk Factors &amp; Fate</a:t>
            </a:r>
            <a:endParaRPr lang="it-IT" dirty="0"/>
          </a:p>
        </p:txBody>
      </p:sp>
      <p:sp>
        <p:nvSpPr>
          <p:cNvPr id="11" name="Content Placeholder 10"/>
          <p:cNvSpPr>
            <a:spLocks noGrp="1"/>
          </p:cNvSpPr>
          <p:nvPr>
            <p:ph idx="4294967295"/>
          </p:nvPr>
        </p:nvSpPr>
        <p:spPr>
          <a:xfrm>
            <a:off x="448866" y="1015604"/>
            <a:ext cx="8695134" cy="3714750"/>
          </a:xfrm>
        </p:spPr>
        <p:txBody>
          <a:bodyPr>
            <a:noAutofit/>
          </a:bodyPr>
          <a:lstStyle/>
          <a:p>
            <a:pPr marL="13716" indent="0">
              <a:buNone/>
            </a:pPr>
            <a:r>
              <a:rPr lang="en-US" sz="1500" dirty="0"/>
              <a:t>Risk factors for CLI:</a:t>
            </a:r>
          </a:p>
          <a:p>
            <a:pPr marL="13716" indent="0">
              <a:buNone/>
            </a:pPr>
            <a:r>
              <a:rPr lang="en-US" sz="1500" dirty="0"/>
              <a:t>●  Age &gt;65 years  ●  Lipid abnormalities  ●  ABI &lt;0.7  ●  Smoker  ●  Diabetes </a:t>
            </a:r>
          </a:p>
        </p:txBody>
      </p:sp>
      <p:graphicFrame>
        <p:nvGraphicFramePr>
          <p:cNvPr id="4" name="Diagram 3"/>
          <p:cNvGraphicFramePr/>
          <p:nvPr>
            <p:extLst>
              <p:ext uri="{D42A27DB-BD31-4B8C-83A1-F6EECF244321}">
                <p14:modId xmlns:p14="http://schemas.microsoft.com/office/powerpoint/2010/main" val="1594179038"/>
              </p:ext>
            </p:extLst>
          </p:nvPr>
        </p:nvGraphicFramePr>
        <p:xfrm>
          <a:off x="1014705" y="1637522"/>
          <a:ext cx="7235890" cy="317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CC14250-89ED-D822-1D6F-8C5588A9B62E}"/>
              </a:ext>
            </a:extLst>
          </p:cNvPr>
          <p:cNvSpPr txBox="1"/>
          <p:nvPr/>
        </p:nvSpPr>
        <p:spPr>
          <a:xfrm>
            <a:off x="0" y="4816189"/>
            <a:ext cx="3362899" cy="323165"/>
          </a:xfrm>
          <a:prstGeom prst="rect">
            <a:avLst/>
          </a:prstGeom>
          <a:noFill/>
        </p:spPr>
        <p:txBody>
          <a:bodyPr wrap="square" rtlCol="0" anchor="b">
            <a:spAutoFit/>
          </a:bodyPr>
          <a:lstStyle/>
          <a:p>
            <a:r>
              <a:rPr lang="en-US" sz="750" dirty="0">
                <a:solidFill>
                  <a:schemeClr val="bg1">
                    <a:lumMod val="50000"/>
                  </a:schemeClr>
                </a:solidFill>
              </a:rPr>
              <a:t>Norgren et al. J </a:t>
            </a:r>
            <a:r>
              <a:rPr lang="en-US" sz="750" dirty="0" err="1">
                <a:solidFill>
                  <a:schemeClr val="bg1">
                    <a:lumMod val="50000"/>
                  </a:schemeClr>
                </a:solidFill>
              </a:rPr>
              <a:t>Vasc</a:t>
            </a:r>
            <a:r>
              <a:rPr lang="en-US" sz="750" dirty="0">
                <a:solidFill>
                  <a:schemeClr val="bg1">
                    <a:lumMod val="50000"/>
                  </a:schemeClr>
                </a:solidFill>
              </a:rPr>
              <a:t> Surg. 2007;45:S5A-S67A.</a:t>
            </a:r>
          </a:p>
          <a:p>
            <a:r>
              <a:rPr lang="en-US" sz="750" dirty="0">
                <a:solidFill>
                  <a:schemeClr val="bg1">
                    <a:lumMod val="50000"/>
                  </a:schemeClr>
                </a:solidFill>
              </a:rPr>
              <a:t>Abu </a:t>
            </a:r>
            <a:r>
              <a:rPr lang="en-US" sz="750" dirty="0" err="1">
                <a:solidFill>
                  <a:schemeClr val="bg1">
                    <a:lumMod val="50000"/>
                  </a:schemeClr>
                </a:solidFill>
              </a:rPr>
              <a:t>Dabrh</a:t>
            </a:r>
            <a:r>
              <a:rPr lang="en-US" sz="750" dirty="0">
                <a:solidFill>
                  <a:schemeClr val="bg1">
                    <a:lumMod val="50000"/>
                  </a:schemeClr>
                </a:solidFill>
              </a:rPr>
              <a:t> AM, et al. J </a:t>
            </a:r>
            <a:r>
              <a:rPr lang="en-US" sz="750" dirty="0" err="1">
                <a:solidFill>
                  <a:schemeClr val="bg1">
                    <a:lumMod val="50000"/>
                  </a:schemeClr>
                </a:solidFill>
              </a:rPr>
              <a:t>Vasc</a:t>
            </a:r>
            <a:r>
              <a:rPr lang="en-US" sz="750" dirty="0">
                <a:solidFill>
                  <a:schemeClr val="bg1">
                    <a:lumMod val="50000"/>
                  </a:schemeClr>
                </a:solidFill>
              </a:rPr>
              <a:t> Surg. 2015;62(6):1642-51.e3.</a:t>
            </a:r>
          </a:p>
        </p:txBody>
      </p:sp>
    </p:spTree>
    <p:extLst>
      <p:ext uri="{BB962C8B-B14F-4D97-AF65-F5344CB8AC3E}">
        <p14:creationId xmlns:p14="http://schemas.microsoft.com/office/powerpoint/2010/main" val="38128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1BFD10A-FCA3-431F-A1F3-85F8AF4E14AD}"/>
              </a:ext>
            </a:extLst>
          </p:cNvPr>
          <p:cNvSpPr>
            <a:spLocks noGrp="1" noChangeArrowheads="1"/>
          </p:cNvSpPr>
          <p:nvPr>
            <p:ph type="title"/>
          </p:nvPr>
        </p:nvSpPr>
        <p:spPr>
          <a:xfrm>
            <a:off x="588817" y="114300"/>
            <a:ext cx="7952509" cy="914400"/>
          </a:xfrm>
        </p:spPr>
        <p:txBody>
          <a:bodyPr>
            <a:noAutofit/>
          </a:bodyPr>
          <a:lstStyle/>
          <a:p>
            <a:pPr algn="ctr" eaLnBrk="1" hangingPunct="1"/>
            <a:r>
              <a:rPr lang="en-US" altLang="en-US" sz="3200" dirty="0">
                <a:latin typeface="Times New Roman" panose="02020603050405020304" pitchFamily="18" charset="0"/>
                <a:cs typeface="Times New Roman" panose="02020603050405020304" pitchFamily="18" charset="0"/>
              </a:rPr>
              <a:t>Five Year Mortality Rates</a:t>
            </a:r>
            <a:br>
              <a:rPr lang="en-US" altLang="en-US" sz="3200" dirty="0">
                <a:latin typeface="Times New Roman" panose="02020603050405020304" pitchFamily="18" charset="0"/>
                <a:cs typeface="Times New Roman" panose="02020603050405020304" pitchFamily="18" charset="0"/>
              </a:rPr>
            </a:br>
            <a:r>
              <a:rPr lang="en-US" altLang="en-US" sz="3200" dirty="0">
                <a:latin typeface="Times New Roman" panose="02020603050405020304" pitchFamily="18" charset="0"/>
                <a:cs typeface="Times New Roman" panose="02020603050405020304" pitchFamily="18" charset="0"/>
              </a:rPr>
              <a:t>PVD Versus Cancer</a:t>
            </a:r>
          </a:p>
        </p:txBody>
      </p:sp>
      <p:graphicFrame>
        <p:nvGraphicFramePr>
          <p:cNvPr id="66563" name="Object 2">
            <a:extLst>
              <a:ext uri="{FF2B5EF4-FFF2-40B4-BE49-F238E27FC236}">
                <a16:creationId xmlns:a16="http://schemas.microsoft.com/office/drawing/2014/main" id="{748513B5-3367-4E26-917E-76C2D59604DD}"/>
              </a:ext>
            </a:extLst>
          </p:cNvPr>
          <p:cNvGraphicFramePr>
            <a:graphicFrameLocks noGrp="1" noChangeAspect="1"/>
          </p:cNvGraphicFramePr>
          <p:nvPr>
            <p:ph type="chart" idx="1"/>
            <p:extLst>
              <p:ext uri="{D42A27DB-BD31-4B8C-83A1-F6EECF244321}">
                <p14:modId xmlns:p14="http://schemas.microsoft.com/office/powerpoint/2010/main" val="2811375304"/>
              </p:ext>
            </p:extLst>
          </p:nvPr>
        </p:nvGraphicFramePr>
        <p:xfrm>
          <a:off x="720436" y="1028701"/>
          <a:ext cx="7640782" cy="3498056"/>
        </p:xfrm>
        <a:graphic>
          <a:graphicData uri="http://schemas.openxmlformats.org/presentationml/2006/ole">
            <mc:AlternateContent xmlns:mc="http://schemas.openxmlformats.org/markup-compatibility/2006">
              <mc:Choice xmlns:v="urn:schemas-microsoft-com:vml" Requires="v">
                <p:oleObj name="Chart" r:id="rId2" imgW="7677016" imgH="3829210" progId="MSGraph.Chart.8">
                  <p:embed followColorScheme="full"/>
                </p:oleObj>
              </mc:Choice>
              <mc:Fallback>
                <p:oleObj name="Chart" r:id="rId2" imgW="7677016" imgH="3829210" progId="MSGraph.Chart.8">
                  <p:embed followColorScheme="full"/>
                  <p:pic>
                    <p:nvPicPr>
                      <p:cNvPr id="66563" name="Object 2">
                        <a:extLst>
                          <a:ext uri="{FF2B5EF4-FFF2-40B4-BE49-F238E27FC236}">
                            <a16:creationId xmlns:a16="http://schemas.microsoft.com/office/drawing/2014/main" id="{748513B5-3367-4E26-917E-76C2D59604DD}"/>
                          </a:ext>
                        </a:extLst>
                      </p:cNvPr>
                      <p:cNvPicPr>
                        <a:picLocks noChangeAspect="1" noChangeArrowheads="1"/>
                      </p:cNvPicPr>
                      <p:nvPr/>
                    </p:nvPicPr>
                    <p:blipFill>
                      <a:blip r:embed="rId3"/>
                      <a:srcRect/>
                      <a:stretch>
                        <a:fillRect/>
                      </a:stretch>
                    </p:blipFill>
                    <p:spPr bwMode="auto">
                      <a:xfrm>
                        <a:off x="720436" y="1028701"/>
                        <a:ext cx="7640782" cy="3498056"/>
                      </a:xfrm>
                      <a:prstGeom prst="rect">
                        <a:avLst/>
                      </a:prstGeom>
                      <a:noFill/>
                      <a:ln>
                        <a:noFill/>
                      </a:ln>
                    </p:spPr>
                  </p:pic>
                </p:oleObj>
              </mc:Fallback>
            </mc:AlternateContent>
          </a:graphicData>
        </a:graphic>
      </p:graphicFrame>
      <p:sp>
        <p:nvSpPr>
          <p:cNvPr id="66564" name="Text Box 4">
            <a:extLst>
              <a:ext uri="{FF2B5EF4-FFF2-40B4-BE49-F238E27FC236}">
                <a16:creationId xmlns:a16="http://schemas.microsoft.com/office/drawing/2014/main" id="{F1914533-A307-47A8-AAEA-C3DA5C45848E}"/>
              </a:ext>
            </a:extLst>
          </p:cNvPr>
          <p:cNvSpPr txBox="1">
            <a:spLocks noChangeArrowheads="1"/>
          </p:cNvSpPr>
          <p:nvPr/>
        </p:nvSpPr>
        <p:spPr bwMode="auto">
          <a:xfrm>
            <a:off x="2045494" y="4526756"/>
            <a:ext cx="50982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SzTx/>
              <a:buFontTx/>
              <a:buNone/>
            </a:pPr>
            <a:r>
              <a:rPr lang="en-US" altLang="en-US" sz="1050" b="1">
                <a:solidFill>
                  <a:srgbClr val="FFCC66"/>
                </a:solidFill>
              </a:rPr>
              <a:t>*Criqui M. Presentation: Vascular Medicine of the Lower Extremities at  the American Diabetes Association’s Scientific Sessions June 1999</a:t>
            </a:r>
            <a:endParaRPr lang="en-US" altLang="en-US" sz="1050">
              <a:solidFill>
                <a:srgbClr val="FFCC66"/>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7363E-3B76-4528-B2CE-29EE2341633A}"/>
              </a:ext>
            </a:extLst>
          </p:cNvPr>
          <p:cNvSpPr>
            <a:spLocks noGrp="1"/>
          </p:cNvSpPr>
          <p:nvPr>
            <p:ph type="title"/>
          </p:nvPr>
        </p:nvSpPr>
        <p:spPr/>
        <p:txBody>
          <a:bodyPr/>
          <a:lstStyle/>
          <a:p>
            <a:r>
              <a:rPr lang="en-US" b="1" dirty="0">
                <a:solidFill>
                  <a:srgbClr val="FF0000"/>
                </a:solidFill>
              </a:rPr>
              <a:t>Survival and Amputation Risk </a:t>
            </a:r>
          </a:p>
        </p:txBody>
      </p:sp>
      <p:sp>
        <p:nvSpPr>
          <p:cNvPr id="2" name="Content Placeholder 1">
            <a:extLst>
              <a:ext uri="{FF2B5EF4-FFF2-40B4-BE49-F238E27FC236}">
                <a16:creationId xmlns:a16="http://schemas.microsoft.com/office/drawing/2014/main" id="{997C897C-5C8E-4FAB-B481-96985C12F693}"/>
              </a:ext>
            </a:extLst>
          </p:cNvPr>
          <p:cNvSpPr>
            <a:spLocks noGrp="1"/>
          </p:cNvSpPr>
          <p:nvPr>
            <p:ph idx="1"/>
          </p:nvPr>
        </p:nvSpPr>
        <p:spPr/>
        <p:txBody>
          <a:bodyPr/>
          <a:lstStyle/>
          <a:p>
            <a:r>
              <a:rPr lang="en-US" dirty="0">
                <a:solidFill>
                  <a:schemeClr val="accent1">
                    <a:lumMod val="50000"/>
                  </a:schemeClr>
                </a:solidFill>
              </a:rPr>
              <a:t>Mortality and major amputation risk increase with worse initial presentation</a:t>
            </a:r>
          </a:p>
        </p:txBody>
      </p:sp>
      <p:grpSp>
        <p:nvGrpSpPr>
          <p:cNvPr id="28" name="Group 27">
            <a:extLst>
              <a:ext uri="{FF2B5EF4-FFF2-40B4-BE49-F238E27FC236}">
                <a16:creationId xmlns:a16="http://schemas.microsoft.com/office/drawing/2014/main" id="{AA4EB079-4777-48E0-BFDE-D3A94B536F5C}"/>
              </a:ext>
            </a:extLst>
          </p:cNvPr>
          <p:cNvGrpSpPr/>
          <p:nvPr/>
        </p:nvGrpSpPr>
        <p:grpSpPr>
          <a:xfrm>
            <a:off x="1031966" y="1473676"/>
            <a:ext cx="7816439" cy="3091793"/>
            <a:chOff x="-783497" y="1908957"/>
            <a:chExt cx="11045098" cy="4499200"/>
          </a:xfrm>
        </p:grpSpPr>
        <p:pic>
          <p:nvPicPr>
            <p:cNvPr id="7" name="Picture 6">
              <a:extLst>
                <a:ext uri="{FF2B5EF4-FFF2-40B4-BE49-F238E27FC236}">
                  <a16:creationId xmlns:a16="http://schemas.microsoft.com/office/drawing/2014/main" id="{2787DC8F-4128-49B3-8D68-9DB114EDE994}"/>
                </a:ext>
              </a:extLst>
            </p:cNvPr>
            <p:cNvPicPr>
              <a:picLocks noChangeAspect="1"/>
            </p:cNvPicPr>
            <p:nvPr/>
          </p:nvPicPr>
          <p:blipFill rotWithShape="1">
            <a:blip r:embed="rId3"/>
            <a:srcRect l="2367" t="398" r="2648" b="31741"/>
            <a:stretch/>
          </p:blipFill>
          <p:spPr>
            <a:xfrm>
              <a:off x="-783497" y="2751433"/>
              <a:ext cx="3584799" cy="3627354"/>
            </a:xfrm>
            <a:prstGeom prst="rect">
              <a:avLst/>
            </a:prstGeom>
          </p:spPr>
        </p:pic>
        <p:sp>
          <p:nvSpPr>
            <p:cNvPr id="10" name="TextBox 9">
              <a:extLst>
                <a:ext uri="{FF2B5EF4-FFF2-40B4-BE49-F238E27FC236}">
                  <a16:creationId xmlns:a16="http://schemas.microsoft.com/office/drawing/2014/main" id="{0F63B749-9DA4-488D-A72F-B0E475A19E2F}"/>
                </a:ext>
              </a:extLst>
            </p:cNvPr>
            <p:cNvSpPr txBox="1"/>
            <p:nvPr/>
          </p:nvSpPr>
          <p:spPr>
            <a:xfrm>
              <a:off x="5044440" y="5299881"/>
              <a:ext cx="3931920" cy="276999"/>
            </a:xfrm>
            <a:prstGeom prst="rect">
              <a:avLst/>
            </a:prstGeom>
            <a:noFill/>
          </p:spPr>
          <p:txBody>
            <a:bodyPr wrap="square" rtlCol="0">
              <a:spAutoFit/>
            </a:bodyPr>
            <a:lstStyle/>
            <a:p>
              <a:pPr algn="l"/>
              <a:r>
                <a:rPr lang="en-US" sz="750"/>
                <a:t>Hazard ratio (95% confidence interval)</a:t>
              </a:r>
            </a:p>
          </p:txBody>
        </p:sp>
        <p:pic>
          <p:nvPicPr>
            <p:cNvPr id="11" name="Picture 10">
              <a:extLst>
                <a:ext uri="{FF2B5EF4-FFF2-40B4-BE49-F238E27FC236}">
                  <a16:creationId xmlns:a16="http://schemas.microsoft.com/office/drawing/2014/main" id="{984AE2AE-3B8E-4E3D-9B54-0CE57BC00C14}"/>
                </a:ext>
              </a:extLst>
            </p:cNvPr>
            <p:cNvPicPr>
              <a:picLocks noChangeAspect="1"/>
            </p:cNvPicPr>
            <p:nvPr/>
          </p:nvPicPr>
          <p:blipFill rotWithShape="1">
            <a:blip r:embed="rId4"/>
            <a:srcRect l="2570" t="609" r="4106" b="29949"/>
            <a:stretch/>
          </p:blipFill>
          <p:spPr>
            <a:xfrm>
              <a:off x="4887291" y="2737736"/>
              <a:ext cx="3750271" cy="3670421"/>
            </a:xfrm>
            <a:prstGeom prst="rect">
              <a:avLst/>
            </a:prstGeom>
          </p:spPr>
        </p:pic>
        <p:sp>
          <p:nvSpPr>
            <p:cNvPr id="13" name="TextBox 12">
              <a:extLst>
                <a:ext uri="{FF2B5EF4-FFF2-40B4-BE49-F238E27FC236}">
                  <a16:creationId xmlns:a16="http://schemas.microsoft.com/office/drawing/2014/main" id="{FD7C449C-A51D-4BA9-A5F3-E49845BF9953}"/>
                </a:ext>
              </a:extLst>
            </p:cNvPr>
            <p:cNvSpPr txBox="1"/>
            <p:nvPr/>
          </p:nvSpPr>
          <p:spPr>
            <a:xfrm>
              <a:off x="-756220" y="1922976"/>
              <a:ext cx="4488854" cy="400109"/>
            </a:xfrm>
            <a:prstGeom prst="rect">
              <a:avLst/>
            </a:prstGeom>
            <a:noFill/>
          </p:spPr>
          <p:txBody>
            <a:bodyPr wrap="square" rtlCol="0">
              <a:spAutoFit/>
            </a:bodyPr>
            <a:lstStyle/>
            <a:p>
              <a:r>
                <a:rPr lang="en-US" sz="1350" b="1"/>
                <a:t>4-year </a:t>
              </a:r>
              <a:r>
                <a:rPr lang="en-US" sz="1350" b="1" u="sng"/>
                <a:t>Survival</a:t>
              </a:r>
              <a:r>
                <a:rPr lang="en-US" sz="1350" b="1"/>
                <a:t> by Initial Presentation</a:t>
              </a:r>
            </a:p>
          </p:txBody>
        </p:sp>
        <p:sp>
          <p:nvSpPr>
            <p:cNvPr id="14" name="TextBox 13">
              <a:extLst>
                <a:ext uri="{FF2B5EF4-FFF2-40B4-BE49-F238E27FC236}">
                  <a16:creationId xmlns:a16="http://schemas.microsoft.com/office/drawing/2014/main" id="{D063CCB0-A8C0-4DAD-870A-A36C7C2A34F1}"/>
                </a:ext>
              </a:extLst>
            </p:cNvPr>
            <p:cNvSpPr txBox="1"/>
            <p:nvPr/>
          </p:nvSpPr>
          <p:spPr>
            <a:xfrm>
              <a:off x="4887291" y="1908957"/>
              <a:ext cx="5374310" cy="677108"/>
            </a:xfrm>
            <a:prstGeom prst="rect">
              <a:avLst/>
            </a:prstGeom>
            <a:noFill/>
          </p:spPr>
          <p:txBody>
            <a:bodyPr wrap="square" rtlCol="0">
              <a:spAutoFit/>
            </a:bodyPr>
            <a:lstStyle/>
            <a:p>
              <a:r>
                <a:rPr lang="en-US" sz="1350" b="1"/>
                <a:t>4-year </a:t>
              </a:r>
              <a:r>
                <a:rPr lang="en-US" sz="1350" b="1" u="sng"/>
                <a:t>Freedom from Major Amputation </a:t>
              </a:r>
              <a:r>
                <a:rPr lang="en-US" sz="1350" b="1"/>
                <a:t>by Initial Presentation</a:t>
              </a:r>
            </a:p>
          </p:txBody>
        </p:sp>
        <p:sp>
          <p:nvSpPr>
            <p:cNvPr id="15" name="TextBox 14">
              <a:extLst>
                <a:ext uri="{FF2B5EF4-FFF2-40B4-BE49-F238E27FC236}">
                  <a16:creationId xmlns:a16="http://schemas.microsoft.com/office/drawing/2014/main" id="{E85C0852-3D49-4982-B934-D164532DEE8A}"/>
                </a:ext>
              </a:extLst>
            </p:cNvPr>
            <p:cNvSpPr txBox="1"/>
            <p:nvPr/>
          </p:nvSpPr>
          <p:spPr>
            <a:xfrm>
              <a:off x="2715060" y="3767574"/>
              <a:ext cx="1100301" cy="400109"/>
            </a:xfrm>
            <a:prstGeom prst="rect">
              <a:avLst/>
            </a:prstGeom>
            <a:noFill/>
          </p:spPr>
          <p:txBody>
            <a:bodyPr wrap="none" rtlCol="0">
              <a:spAutoFit/>
            </a:bodyPr>
            <a:lstStyle/>
            <a:p>
              <a:r>
                <a:rPr lang="en-US" sz="1350"/>
                <a:t>Rest Pain</a:t>
              </a:r>
            </a:p>
          </p:txBody>
        </p:sp>
        <p:sp>
          <p:nvSpPr>
            <p:cNvPr id="16" name="TextBox 15">
              <a:extLst>
                <a:ext uri="{FF2B5EF4-FFF2-40B4-BE49-F238E27FC236}">
                  <a16:creationId xmlns:a16="http://schemas.microsoft.com/office/drawing/2014/main" id="{1D7D645E-0074-47FE-90AC-9598DCCC2FBD}"/>
                </a:ext>
              </a:extLst>
            </p:cNvPr>
            <p:cNvSpPr txBox="1"/>
            <p:nvPr/>
          </p:nvSpPr>
          <p:spPr>
            <a:xfrm>
              <a:off x="2715060" y="4250930"/>
              <a:ext cx="1220420" cy="400109"/>
            </a:xfrm>
            <a:prstGeom prst="rect">
              <a:avLst/>
            </a:prstGeom>
            <a:noFill/>
          </p:spPr>
          <p:txBody>
            <a:bodyPr wrap="none" rtlCol="0">
              <a:spAutoFit/>
            </a:bodyPr>
            <a:lstStyle/>
            <a:p>
              <a:r>
                <a:rPr lang="en-US" sz="1350"/>
                <a:t>Ulceration</a:t>
              </a:r>
            </a:p>
          </p:txBody>
        </p:sp>
        <p:sp>
          <p:nvSpPr>
            <p:cNvPr id="17" name="TextBox 16">
              <a:extLst>
                <a:ext uri="{FF2B5EF4-FFF2-40B4-BE49-F238E27FC236}">
                  <a16:creationId xmlns:a16="http://schemas.microsoft.com/office/drawing/2014/main" id="{67AD6EF5-CC68-4E51-B22F-FAE4B7CB8752}"/>
                </a:ext>
              </a:extLst>
            </p:cNvPr>
            <p:cNvSpPr txBox="1"/>
            <p:nvPr/>
          </p:nvSpPr>
          <p:spPr>
            <a:xfrm>
              <a:off x="2715060" y="4621438"/>
              <a:ext cx="1164336" cy="400109"/>
            </a:xfrm>
            <a:prstGeom prst="rect">
              <a:avLst/>
            </a:prstGeom>
            <a:noFill/>
          </p:spPr>
          <p:txBody>
            <a:bodyPr wrap="none" rtlCol="0">
              <a:spAutoFit/>
            </a:bodyPr>
            <a:lstStyle/>
            <a:p>
              <a:r>
                <a:rPr lang="en-US" sz="1350"/>
                <a:t>Gangrene</a:t>
              </a:r>
            </a:p>
          </p:txBody>
        </p:sp>
        <p:sp>
          <p:nvSpPr>
            <p:cNvPr id="18" name="TextBox 17">
              <a:extLst>
                <a:ext uri="{FF2B5EF4-FFF2-40B4-BE49-F238E27FC236}">
                  <a16:creationId xmlns:a16="http://schemas.microsoft.com/office/drawing/2014/main" id="{768D8368-4E7F-4C7D-BE9D-2B182355C710}"/>
                </a:ext>
              </a:extLst>
            </p:cNvPr>
            <p:cNvSpPr txBox="1"/>
            <p:nvPr/>
          </p:nvSpPr>
          <p:spPr>
            <a:xfrm>
              <a:off x="8548110" y="2647705"/>
              <a:ext cx="1100301" cy="400109"/>
            </a:xfrm>
            <a:prstGeom prst="rect">
              <a:avLst/>
            </a:prstGeom>
            <a:noFill/>
          </p:spPr>
          <p:txBody>
            <a:bodyPr wrap="none" rtlCol="0">
              <a:spAutoFit/>
            </a:bodyPr>
            <a:lstStyle/>
            <a:p>
              <a:r>
                <a:rPr lang="en-US" sz="1350"/>
                <a:t>Rest Pain</a:t>
              </a:r>
            </a:p>
          </p:txBody>
        </p:sp>
        <p:sp>
          <p:nvSpPr>
            <p:cNvPr id="19" name="TextBox 18">
              <a:extLst>
                <a:ext uri="{FF2B5EF4-FFF2-40B4-BE49-F238E27FC236}">
                  <a16:creationId xmlns:a16="http://schemas.microsoft.com/office/drawing/2014/main" id="{AF6A99A1-57EC-453D-8384-55F738BB5C32}"/>
                </a:ext>
              </a:extLst>
            </p:cNvPr>
            <p:cNvSpPr txBox="1"/>
            <p:nvPr/>
          </p:nvSpPr>
          <p:spPr>
            <a:xfrm>
              <a:off x="8548110" y="3021558"/>
              <a:ext cx="1220420" cy="400109"/>
            </a:xfrm>
            <a:prstGeom prst="rect">
              <a:avLst/>
            </a:prstGeom>
            <a:noFill/>
          </p:spPr>
          <p:txBody>
            <a:bodyPr wrap="none" rtlCol="0">
              <a:spAutoFit/>
            </a:bodyPr>
            <a:lstStyle/>
            <a:p>
              <a:r>
                <a:rPr lang="en-US" sz="1350"/>
                <a:t>Ulceration</a:t>
              </a:r>
            </a:p>
          </p:txBody>
        </p:sp>
        <p:sp>
          <p:nvSpPr>
            <p:cNvPr id="20" name="TextBox 19">
              <a:extLst>
                <a:ext uri="{FF2B5EF4-FFF2-40B4-BE49-F238E27FC236}">
                  <a16:creationId xmlns:a16="http://schemas.microsoft.com/office/drawing/2014/main" id="{B800637E-F0A2-46EF-B2BE-5A3D773B9D16}"/>
                </a:ext>
              </a:extLst>
            </p:cNvPr>
            <p:cNvSpPr txBox="1"/>
            <p:nvPr/>
          </p:nvSpPr>
          <p:spPr>
            <a:xfrm>
              <a:off x="8548110" y="3528864"/>
              <a:ext cx="1164336" cy="400109"/>
            </a:xfrm>
            <a:prstGeom prst="rect">
              <a:avLst/>
            </a:prstGeom>
            <a:noFill/>
          </p:spPr>
          <p:txBody>
            <a:bodyPr wrap="none" rtlCol="0">
              <a:spAutoFit/>
            </a:bodyPr>
            <a:lstStyle/>
            <a:p>
              <a:r>
                <a:rPr lang="en-US" sz="1350"/>
                <a:t>Gangrene</a:t>
              </a:r>
            </a:p>
          </p:txBody>
        </p:sp>
        <p:cxnSp>
          <p:nvCxnSpPr>
            <p:cNvPr id="23" name="Straight Connector 22">
              <a:extLst>
                <a:ext uri="{FF2B5EF4-FFF2-40B4-BE49-F238E27FC236}">
                  <a16:creationId xmlns:a16="http://schemas.microsoft.com/office/drawing/2014/main" id="{B4087F18-12FA-4BB0-A53C-FC7A19B2CD09}"/>
                </a:ext>
              </a:extLst>
            </p:cNvPr>
            <p:cNvCxnSpPr>
              <a:cxnSpLocks/>
            </p:cNvCxnSpPr>
            <p:nvPr/>
          </p:nvCxnSpPr>
          <p:spPr>
            <a:xfrm>
              <a:off x="-288178" y="4312162"/>
              <a:ext cx="3292679" cy="44325"/>
            </a:xfrm>
            <a:prstGeom prst="line">
              <a:avLst/>
            </a:prstGeom>
            <a:ln w="1905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7D198B-B994-4A0C-B713-3F8F9AE1ABDF}"/>
                </a:ext>
              </a:extLst>
            </p:cNvPr>
            <p:cNvCxnSpPr>
              <a:cxnSpLocks/>
            </p:cNvCxnSpPr>
            <p:nvPr/>
          </p:nvCxnSpPr>
          <p:spPr>
            <a:xfrm>
              <a:off x="5403762" y="4312162"/>
              <a:ext cx="3292679" cy="44325"/>
            </a:xfrm>
            <a:prstGeom prst="line">
              <a:avLst/>
            </a:prstGeom>
            <a:ln w="1905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28C08351-5A3A-1D25-DD1F-F514CAF2313D}"/>
              </a:ext>
            </a:extLst>
          </p:cNvPr>
          <p:cNvSpPr/>
          <p:nvPr/>
        </p:nvSpPr>
        <p:spPr>
          <a:xfrm>
            <a:off x="163259" y="4903621"/>
            <a:ext cx="3621035" cy="213585"/>
          </a:xfrm>
          <a:prstGeom prst="rect">
            <a:avLst/>
          </a:prstGeom>
        </p:spPr>
        <p:txBody>
          <a:bodyPr wrap="square" anchor="b">
            <a:spAutoFit/>
          </a:bodyPr>
          <a:lstStyle/>
          <a:p>
            <a:pPr defTabSz="342900">
              <a:defRPr/>
            </a:pPr>
            <a:r>
              <a:rPr lang="en-US" sz="788" kern="0" dirty="0">
                <a:solidFill>
                  <a:schemeClr val="bg1">
                    <a:lumMod val="50000"/>
                  </a:schemeClr>
                </a:solidFill>
              </a:rPr>
              <a:t>Mustapha JA, et al. J Am Heart Assoc. 2018;7(16):e009724. </a:t>
            </a:r>
          </a:p>
        </p:txBody>
      </p:sp>
    </p:spTree>
    <p:extLst>
      <p:ext uri="{BB962C8B-B14F-4D97-AF65-F5344CB8AC3E}">
        <p14:creationId xmlns:p14="http://schemas.microsoft.com/office/powerpoint/2010/main" val="25313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A37EF-3263-52DE-4AF4-50D0404600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AE3DEE-3AA8-8C61-AEEB-50F8BA3C23B3}"/>
              </a:ext>
            </a:extLst>
          </p:cNvPr>
          <p:cNvSpPr>
            <a:spLocks noGrp="1"/>
          </p:cNvSpPr>
          <p:nvPr>
            <p:ph type="title"/>
          </p:nvPr>
        </p:nvSpPr>
        <p:spPr/>
        <p:txBody>
          <a:bodyPr/>
          <a:lstStyle/>
          <a:p>
            <a:r>
              <a:rPr lang="en-US" b="1" dirty="0"/>
              <a:t>Major Amputation is Expensive</a:t>
            </a:r>
          </a:p>
        </p:txBody>
      </p:sp>
      <p:sp>
        <p:nvSpPr>
          <p:cNvPr id="6" name="Content Placeholder 5">
            <a:extLst>
              <a:ext uri="{FF2B5EF4-FFF2-40B4-BE49-F238E27FC236}">
                <a16:creationId xmlns:a16="http://schemas.microsoft.com/office/drawing/2014/main" id="{2E70D1DD-D0AC-4D56-E228-7F26F71B93AB}"/>
              </a:ext>
            </a:extLst>
          </p:cNvPr>
          <p:cNvSpPr>
            <a:spLocks noGrp="1"/>
          </p:cNvSpPr>
          <p:nvPr>
            <p:ph idx="1"/>
          </p:nvPr>
        </p:nvSpPr>
        <p:spPr>
          <a:xfrm>
            <a:off x="457200" y="1200151"/>
            <a:ext cx="8229600" cy="671296"/>
          </a:xfrm>
        </p:spPr>
        <p:txBody>
          <a:bodyPr/>
          <a:lstStyle/>
          <a:p>
            <a:pPr marL="342900" indent="-342900"/>
            <a:r>
              <a:rPr lang="en-US" dirty="0"/>
              <a:t>Avoiding amputation has potential for substantial cost savings</a:t>
            </a:r>
          </a:p>
        </p:txBody>
      </p:sp>
      <p:sp>
        <p:nvSpPr>
          <p:cNvPr id="7" name="TextBox 6">
            <a:extLst>
              <a:ext uri="{FF2B5EF4-FFF2-40B4-BE49-F238E27FC236}">
                <a16:creationId xmlns:a16="http://schemas.microsoft.com/office/drawing/2014/main" id="{4370168C-F4B6-1B0A-BA11-FCFACA1BF900}"/>
              </a:ext>
            </a:extLst>
          </p:cNvPr>
          <p:cNvSpPr txBox="1"/>
          <p:nvPr/>
        </p:nvSpPr>
        <p:spPr>
          <a:xfrm>
            <a:off x="0" y="4936939"/>
            <a:ext cx="4436269" cy="207749"/>
          </a:xfrm>
          <a:prstGeom prst="rect">
            <a:avLst/>
          </a:prstGeom>
          <a:noFill/>
        </p:spPr>
        <p:txBody>
          <a:bodyPr wrap="square">
            <a:spAutoFit/>
          </a:bodyPr>
          <a:lstStyle/>
          <a:p>
            <a:r>
              <a:rPr lang="en-US" sz="750" dirty="0" err="1">
                <a:solidFill>
                  <a:schemeClr val="bg1">
                    <a:lumMod val="65000"/>
                  </a:schemeClr>
                </a:solidFill>
              </a:rPr>
              <a:t>Saratzis</a:t>
            </a:r>
            <a:r>
              <a:rPr lang="en-US" sz="750" dirty="0">
                <a:solidFill>
                  <a:schemeClr val="bg1">
                    <a:lumMod val="65000"/>
                  </a:schemeClr>
                </a:solidFill>
              </a:rPr>
              <a:t> A, et al. BJS Open. 2024;8(5):zrae099. </a:t>
            </a:r>
            <a:endParaRPr lang="da-DK" sz="750" dirty="0">
              <a:solidFill>
                <a:schemeClr val="bg1">
                  <a:lumMod val="65000"/>
                </a:schemeClr>
              </a:solidFill>
            </a:endParaRPr>
          </a:p>
        </p:txBody>
      </p:sp>
      <p:pic>
        <p:nvPicPr>
          <p:cNvPr id="9" name="New picture">
            <a:extLst>
              <a:ext uri="{FF2B5EF4-FFF2-40B4-BE49-F238E27FC236}">
                <a16:creationId xmlns:a16="http://schemas.microsoft.com/office/drawing/2014/main" id="{4A1DFDC6-3573-5313-EE2A-1DFF869B2CBB}"/>
              </a:ext>
            </a:extLst>
          </p:cNvPr>
          <p:cNvPicPr/>
          <p:nvPr/>
        </p:nvPicPr>
        <p:blipFill>
          <a:blip r:embed="rId3"/>
          <a:stretch>
            <a:fillRect/>
          </a:stretch>
        </p:blipFill>
        <p:spPr>
          <a:xfrm>
            <a:off x="4194278" y="1900337"/>
            <a:ext cx="4822217" cy="3026853"/>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683CA54-B463-5A60-9030-B082F3BD5A0A}"/>
              </a:ext>
            </a:extLst>
          </p:cNvPr>
          <p:cNvSpPr txBox="1"/>
          <p:nvPr/>
        </p:nvSpPr>
        <p:spPr>
          <a:xfrm>
            <a:off x="3982917" y="1542466"/>
            <a:ext cx="5139086" cy="276999"/>
          </a:xfrm>
          <a:prstGeom prst="rect">
            <a:avLst/>
          </a:prstGeom>
          <a:noFill/>
        </p:spPr>
        <p:txBody>
          <a:bodyPr wrap="square">
            <a:spAutoFit/>
          </a:bodyPr>
          <a:lstStyle/>
          <a:p>
            <a:pPr algn="ctr"/>
            <a:r>
              <a:rPr lang="en-US" sz="1200" b="1" dirty="0"/>
              <a:t>Annual Incremental Changes in Cost in the Hypothetical Scenario</a:t>
            </a:r>
          </a:p>
        </p:txBody>
      </p:sp>
      <p:graphicFrame>
        <p:nvGraphicFramePr>
          <p:cNvPr id="13" name="Table 12">
            <a:extLst>
              <a:ext uri="{FF2B5EF4-FFF2-40B4-BE49-F238E27FC236}">
                <a16:creationId xmlns:a16="http://schemas.microsoft.com/office/drawing/2014/main" id="{A0042599-6312-00DF-E370-383D824AE4E1}"/>
              </a:ext>
            </a:extLst>
          </p:cNvPr>
          <p:cNvGraphicFramePr>
            <a:graphicFrameLocks noGrp="1"/>
          </p:cNvGraphicFramePr>
          <p:nvPr/>
        </p:nvGraphicFramePr>
        <p:xfrm>
          <a:off x="70649" y="1900338"/>
          <a:ext cx="4001187" cy="2845143"/>
        </p:xfrm>
        <a:graphic>
          <a:graphicData uri="http://schemas.openxmlformats.org/drawingml/2006/table">
            <a:tbl>
              <a:tblPr bandRow="1">
                <a:tableStyleId>{FABFCF23-3B69-468F-B69F-88F6DE6A72F2}</a:tableStyleId>
              </a:tblPr>
              <a:tblGrid>
                <a:gridCol w="707274">
                  <a:extLst>
                    <a:ext uri="{9D8B030D-6E8A-4147-A177-3AD203B41FA5}">
                      <a16:colId xmlns:a16="http://schemas.microsoft.com/office/drawing/2014/main" val="4000571208"/>
                    </a:ext>
                  </a:extLst>
                </a:gridCol>
                <a:gridCol w="3293913">
                  <a:extLst>
                    <a:ext uri="{9D8B030D-6E8A-4147-A177-3AD203B41FA5}">
                      <a16:colId xmlns:a16="http://schemas.microsoft.com/office/drawing/2014/main" val="2828685450"/>
                    </a:ext>
                  </a:extLst>
                </a:gridCol>
              </a:tblGrid>
              <a:tr h="711286">
                <a:tc gridSpan="2">
                  <a:txBody>
                    <a:bodyPr/>
                    <a:lstStyle/>
                    <a:p>
                      <a:pPr algn="ctr"/>
                      <a:r>
                        <a:rPr lang="en-US" sz="1200" b="1" dirty="0"/>
                        <a:t>Economic impact of limb-salvage strategies in chronic limb-threatening </a:t>
                      </a:r>
                      <a:r>
                        <a:rPr lang="en-US" sz="1200" b="1" dirty="0" err="1"/>
                        <a:t>ischaemia</a:t>
                      </a:r>
                      <a:r>
                        <a:rPr lang="en-US" sz="1200" b="1" dirty="0"/>
                        <a:t>: modelling and budget impact study based on national registry data</a:t>
                      </a:r>
                    </a:p>
                  </a:txBody>
                  <a:tcPr marL="68580" marR="68580" marT="34290" marB="34290" anchor="b"/>
                </a:tc>
                <a:tc hMerge="1">
                  <a:txBody>
                    <a:bodyPr/>
                    <a:lstStyle/>
                    <a:p>
                      <a:pPr marL="112713"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102950041"/>
                  </a:ext>
                </a:extLst>
              </a:tr>
              <a:tr h="1132789">
                <a:tc>
                  <a:txBody>
                    <a:bodyPr/>
                    <a:lstStyle/>
                    <a:p>
                      <a:r>
                        <a:rPr lang="en-US" sz="1200" b="1" dirty="0"/>
                        <a:t>Study Design</a:t>
                      </a: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Budget impact analysis for primary surgical procedures for CLTI</a:t>
                      </a:r>
                    </a:p>
                    <a:p>
                      <a:pPr marL="398463"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Modelled scenario reduced major amputation rates in favor of other limb-salvaging revascularization types</a:t>
                      </a:r>
                    </a:p>
                  </a:txBody>
                  <a:tcPr marL="68580" marR="68580" marT="34290" marB="34290" anchor="ctr"/>
                </a:tc>
                <a:extLst>
                  <a:ext uri="{0D108BD9-81ED-4DB2-BD59-A6C34878D82A}">
                    <a16:rowId xmlns:a16="http://schemas.microsoft.com/office/drawing/2014/main" val="4294400883"/>
                  </a:ext>
                </a:extLst>
              </a:tr>
              <a:tr h="500534">
                <a:tc>
                  <a:txBody>
                    <a:bodyPr/>
                    <a:lstStyle/>
                    <a:p>
                      <a:r>
                        <a:rPr lang="en-US" sz="1200" b="1" dirty="0"/>
                        <a:t>Setting</a:t>
                      </a:r>
                    </a:p>
                  </a:txBody>
                  <a:tcPr marL="68580" marR="68580" marT="34290" marB="34290" anchor="ctr"/>
                </a:tc>
                <a:tc>
                  <a:txBody>
                    <a:bodyPr/>
                    <a:lstStyle/>
                    <a:p>
                      <a:r>
                        <a:rPr lang="en-US" sz="1200" dirty="0"/>
                        <a:t>England &amp; Wales National Health Service (NHS)</a:t>
                      </a:r>
                    </a:p>
                  </a:txBody>
                  <a:tcPr marL="68580" marR="68580" marT="34290" marB="34290" anchor="ctr"/>
                </a:tc>
                <a:extLst>
                  <a:ext uri="{0D108BD9-81ED-4DB2-BD59-A6C34878D82A}">
                    <a16:rowId xmlns:a16="http://schemas.microsoft.com/office/drawing/2014/main" val="1931558095"/>
                  </a:ext>
                </a:extLst>
              </a:tr>
              <a:tr h="500534">
                <a:tc>
                  <a:txBody>
                    <a:bodyPr/>
                    <a:lstStyle/>
                    <a:p>
                      <a:r>
                        <a:rPr lang="en-US" sz="1200" b="1" dirty="0"/>
                        <a:t>Time horizon</a:t>
                      </a:r>
                    </a:p>
                  </a:txBody>
                  <a:tcPr marL="68580" marR="68580" marT="34290" marB="34290" anchor="ctr"/>
                </a:tc>
                <a:tc>
                  <a:txBody>
                    <a:bodyPr/>
                    <a:lstStyle/>
                    <a:p>
                      <a:r>
                        <a:rPr lang="en-US" sz="1200" dirty="0"/>
                        <a:t>12 Months</a:t>
                      </a:r>
                    </a:p>
                  </a:txBody>
                  <a:tcPr marL="68580" marR="68580" marT="34290" marB="34290" anchor="ctr"/>
                </a:tc>
                <a:extLst>
                  <a:ext uri="{0D108BD9-81ED-4DB2-BD59-A6C34878D82A}">
                    <a16:rowId xmlns:a16="http://schemas.microsoft.com/office/drawing/2014/main" val="1293703508"/>
                  </a:ext>
                </a:extLst>
              </a:tr>
            </a:tbl>
          </a:graphicData>
        </a:graphic>
      </p:graphicFrame>
      <p:sp>
        <p:nvSpPr>
          <p:cNvPr id="15" name="TextBox 14">
            <a:extLst>
              <a:ext uri="{FF2B5EF4-FFF2-40B4-BE49-F238E27FC236}">
                <a16:creationId xmlns:a16="http://schemas.microsoft.com/office/drawing/2014/main" id="{2EF9D7E7-13A0-65CA-3E5E-7E6A09C680A0}"/>
              </a:ext>
            </a:extLst>
          </p:cNvPr>
          <p:cNvSpPr txBox="1"/>
          <p:nvPr/>
        </p:nvSpPr>
        <p:spPr>
          <a:xfrm>
            <a:off x="5626558" y="2750004"/>
            <a:ext cx="2705403" cy="1338828"/>
          </a:xfrm>
          <a:prstGeom prst="rect">
            <a:avLst/>
          </a:prstGeom>
          <a:noFill/>
        </p:spPr>
        <p:txBody>
          <a:bodyPr wrap="square">
            <a:spAutoFit/>
          </a:bodyPr>
          <a:lstStyle/>
          <a:p>
            <a:pPr marL="82154" indent="-82154" defTabSz="342900">
              <a:buFont typeface="Arial" panose="020B0604020202020204" pitchFamily="34" charset="0"/>
              <a:buChar char="•"/>
              <a:defRPr/>
            </a:pPr>
            <a:r>
              <a:rPr lang="en-US" sz="1350" b="1" dirty="0">
                <a:solidFill>
                  <a:srgbClr val="1569B2"/>
                </a:solidFill>
              </a:rPr>
              <a:t>Amputation procedures </a:t>
            </a:r>
            <a:r>
              <a:rPr lang="en-US" sz="1350" b="1" dirty="0"/>
              <a:t>were the main cost driver</a:t>
            </a:r>
          </a:p>
          <a:p>
            <a:pPr marL="82154" indent="-82154" defTabSz="342900">
              <a:buFont typeface="Arial" panose="020B0604020202020204" pitchFamily="34" charset="0"/>
              <a:buChar char="•"/>
              <a:defRPr/>
            </a:pPr>
            <a:r>
              <a:rPr lang="en-US" sz="1350" b="1" dirty="0">
                <a:solidFill>
                  <a:srgbClr val="2A2A2A"/>
                </a:solidFill>
              </a:rPr>
              <a:t>Decreased </a:t>
            </a:r>
            <a:r>
              <a:rPr lang="en-US" sz="1350" dirty="0">
                <a:solidFill>
                  <a:srgbClr val="2A2A2A"/>
                </a:solidFill>
              </a:rPr>
              <a:t>hypothetical</a:t>
            </a:r>
            <a:r>
              <a:rPr lang="en-US" sz="1350" b="1" dirty="0">
                <a:solidFill>
                  <a:srgbClr val="2A2A2A"/>
                </a:solidFill>
              </a:rPr>
              <a:t> amputation rate </a:t>
            </a:r>
            <a:r>
              <a:rPr lang="en-US" sz="1350" dirty="0">
                <a:solidFill>
                  <a:srgbClr val="2A2A2A"/>
                </a:solidFill>
              </a:rPr>
              <a:t>for CLTI associated with </a:t>
            </a:r>
            <a:r>
              <a:rPr lang="en-US" sz="1350" b="1" dirty="0">
                <a:solidFill>
                  <a:srgbClr val="8AB4DA"/>
                </a:solidFill>
              </a:rPr>
              <a:t>savings</a:t>
            </a:r>
            <a:r>
              <a:rPr lang="en-US" sz="1350" b="1" dirty="0">
                <a:solidFill>
                  <a:srgbClr val="2A2A2A"/>
                </a:solidFill>
              </a:rPr>
              <a:t> of more than €9 million for NHS in a year</a:t>
            </a:r>
            <a:endParaRPr lang="en-US" sz="1350" b="1" dirty="0"/>
          </a:p>
        </p:txBody>
      </p:sp>
      <p:cxnSp>
        <p:nvCxnSpPr>
          <p:cNvPr id="17" name="Straight Connector 16">
            <a:extLst>
              <a:ext uri="{FF2B5EF4-FFF2-40B4-BE49-F238E27FC236}">
                <a16:creationId xmlns:a16="http://schemas.microsoft.com/office/drawing/2014/main" id="{FD1CC8EE-C88A-41EC-1AF7-92C08B1C9837}"/>
              </a:ext>
            </a:extLst>
          </p:cNvPr>
          <p:cNvCxnSpPr>
            <a:cxnSpLocks/>
          </p:cNvCxnSpPr>
          <p:nvPr/>
        </p:nvCxnSpPr>
        <p:spPr>
          <a:xfrm flipV="1">
            <a:off x="7994547" y="3626384"/>
            <a:ext cx="459856" cy="103728"/>
          </a:xfrm>
          <a:prstGeom prst="line">
            <a:avLst/>
          </a:prstGeom>
          <a:ln w="19050">
            <a:solidFill>
              <a:srgbClr val="8AB4DA"/>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ED70712-E9A8-73D3-A02F-B87632A7B2AE}"/>
              </a:ext>
            </a:extLst>
          </p:cNvPr>
          <p:cNvCxnSpPr>
            <a:cxnSpLocks/>
          </p:cNvCxnSpPr>
          <p:nvPr/>
        </p:nvCxnSpPr>
        <p:spPr>
          <a:xfrm flipH="1">
            <a:off x="5267934" y="3009479"/>
            <a:ext cx="480060" cy="100011"/>
          </a:xfrm>
          <a:prstGeom prst="line">
            <a:avLst/>
          </a:prstGeom>
          <a:ln w="19050">
            <a:solidFill>
              <a:srgbClr val="1569B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8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C7E7FF"/>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DA50971-6758-4F34-B89B-2F937F3FCF25}"/>
              </a:ext>
            </a:extLst>
          </p:cNvPr>
          <p:cNvSpPr>
            <a:spLocks noGrp="1" noChangeArrowheads="1"/>
          </p:cNvSpPr>
          <p:nvPr>
            <p:ph type="title"/>
          </p:nvPr>
        </p:nvSpPr>
        <p:spPr>
          <a:xfrm>
            <a:off x="893617" y="200892"/>
            <a:ext cx="7550727" cy="1129144"/>
          </a:xfrm>
        </p:spPr>
        <p:txBody>
          <a:bodyPr>
            <a:normAutofit/>
          </a:bodyPr>
          <a:lstStyle/>
          <a:p>
            <a:pPr algn="ctr" eaLnBrk="1" hangingPunct="1"/>
            <a:r>
              <a:rPr lang="en-US" altLang="en-US" sz="3000" b="1" dirty="0">
                <a:solidFill>
                  <a:srgbClr val="FF0000"/>
                </a:solidFill>
              </a:rPr>
              <a:t>ACC/AHA Guidelines </a:t>
            </a:r>
            <a:br>
              <a:rPr lang="en-US" altLang="en-US" sz="3000" b="1" dirty="0">
                <a:solidFill>
                  <a:srgbClr val="FF0000"/>
                </a:solidFill>
              </a:rPr>
            </a:br>
            <a:r>
              <a:rPr lang="en-US" altLang="en-US" sz="3000" b="1" dirty="0">
                <a:solidFill>
                  <a:srgbClr val="FF0000"/>
                </a:solidFill>
              </a:rPr>
              <a:t>Individuals at risk for LE PAD should be screened</a:t>
            </a:r>
          </a:p>
        </p:txBody>
      </p:sp>
      <p:sp>
        <p:nvSpPr>
          <p:cNvPr id="430083" name="Rectangle 3">
            <a:extLst>
              <a:ext uri="{FF2B5EF4-FFF2-40B4-BE49-F238E27FC236}">
                <a16:creationId xmlns:a16="http://schemas.microsoft.com/office/drawing/2014/main" id="{C6A27E9A-A342-4F90-AE60-F1A668F2AF28}"/>
              </a:ext>
            </a:extLst>
          </p:cNvPr>
          <p:cNvSpPr>
            <a:spLocks noGrp="1" noChangeArrowheads="1"/>
          </p:cNvSpPr>
          <p:nvPr>
            <p:ph type="body" idx="1"/>
          </p:nvPr>
        </p:nvSpPr>
        <p:spPr>
          <a:xfrm>
            <a:off x="706581" y="1496290"/>
            <a:ext cx="7973291" cy="2888673"/>
          </a:xfrm>
        </p:spPr>
        <p:txBody>
          <a:bodyPr/>
          <a:lstStyle/>
          <a:p>
            <a:pPr eaLnBrk="1" hangingPunct="1">
              <a:lnSpc>
                <a:spcPct val="90000"/>
              </a:lnSpc>
            </a:pPr>
            <a:r>
              <a:rPr lang="en-US" altLang="en-US" dirty="0"/>
              <a:t>Age &lt;50yrs with DM and one other </a:t>
            </a:r>
            <a:r>
              <a:rPr lang="en-US" altLang="en-US" dirty="0" err="1"/>
              <a:t>ather</a:t>
            </a:r>
            <a:r>
              <a:rPr lang="en-US" altLang="en-US" dirty="0"/>
              <a:t>-s risk factor (smoking, dyslipidemia, HTN, or </a:t>
            </a:r>
            <a:r>
              <a:rPr lang="en-US" altLang="en-US" dirty="0" err="1"/>
              <a:t>hyperhomocysteinemia</a:t>
            </a:r>
            <a:r>
              <a:rPr lang="en-US" altLang="en-US" dirty="0"/>
              <a:t>)</a:t>
            </a:r>
          </a:p>
          <a:p>
            <a:pPr eaLnBrk="1" hangingPunct="1">
              <a:lnSpc>
                <a:spcPct val="90000"/>
              </a:lnSpc>
            </a:pPr>
            <a:r>
              <a:rPr lang="en-US" altLang="en-US" dirty="0"/>
              <a:t>Age 50-69 </a:t>
            </a:r>
            <a:r>
              <a:rPr lang="en-US" altLang="en-US" dirty="0" err="1"/>
              <a:t>yrs</a:t>
            </a:r>
            <a:r>
              <a:rPr lang="en-US" altLang="en-US" dirty="0"/>
              <a:t> and h/o smoking or DM</a:t>
            </a:r>
          </a:p>
          <a:p>
            <a:pPr eaLnBrk="1" hangingPunct="1">
              <a:lnSpc>
                <a:spcPct val="90000"/>
              </a:lnSpc>
            </a:pPr>
            <a:r>
              <a:rPr lang="en-US" altLang="en-US" dirty="0"/>
              <a:t>Age 65 </a:t>
            </a:r>
            <a:r>
              <a:rPr lang="en-US" altLang="en-US" dirty="0" err="1"/>
              <a:t>yrs</a:t>
            </a:r>
            <a:r>
              <a:rPr lang="en-US" altLang="en-US" dirty="0"/>
              <a:t> and older</a:t>
            </a:r>
          </a:p>
          <a:p>
            <a:pPr eaLnBrk="1" hangingPunct="1">
              <a:lnSpc>
                <a:spcPct val="90000"/>
              </a:lnSpc>
            </a:pPr>
            <a:r>
              <a:rPr lang="en-US" altLang="en-US" dirty="0"/>
              <a:t>Leg symptoms with exertion or ischemic rest pain</a:t>
            </a:r>
          </a:p>
          <a:p>
            <a:pPr eaLnBrk="1" hangingPunct="1">
              <a:lnSpc>
                <a:spcPct val="90000"/>
              </a:lnSpc>
            </a:pPr>
            <a:r>
              <a:rPr lang="en-US" altLang="en-US" dirty="0"/>
              <a:t>Abnormal lower extremity pulse examination</a:t>
            </a:r>
          </a:p>
          <a:p>
            <a:pPr eaLnBrk="1" hangingPunct="1">
              <a:lnSpc>
                <a:spcPct val="90000"/>
              </a:lnSpc>
            </a:pPr>
            <a:r>
              <a:rPr lang="en-US" altLang="en-US" dirty="0"/>
              <a:t>Known atherosclerotic coronary, carotid, or renal arterial disease</a:t>
            </a:r>
          </a:p>
        </p:txBody>
      </p:sp>
      <p:sp>
        <p:nvSpPr>
          <p:cNvPr id="67588" name="Text Box 4">
            <a:extLst>
              <a:ext uri="{FF2B5EF4-FFF2-40B4-BE49-F238E27FC236}">
                <a16:creationId xmlns:a16="http://schemas.microsoft.com/office/drawing/2014/main" id="{E42DC049-88A9-4C00-A94F-6CA5895CE55D}"/>
              </a:ext>
            </a:extLst>
          </p:cNvPr>
          <p:cNvSpPr txBox="1">
            <a:spLocks noChangeArrowheads="1"/>
          </p:cNvSpPr>
          <p:nvPr/>
        </p:nvSpPr>
        <p:spPr bwMode="auto">
          <a:xfrm>
            <a:off x="1485900" y="4743450"/>
            <a:ext cx="468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SzTx/>
              <a:buFontTx/>
              <a:buNone/>
            </a:pPr>
            <a:endParaRPr lang="en-US" altLang="en-US" sz="1800">
              <a:latin typeface="Times New Roman" panose="02020603050405020304" pitchFamily="18" charset="0"/>
            </a:endParaRPr>
          </a:p>
        </p:txBody>
      </p:sp>
      <p:sp>
        <p:nvSpPr>
          <p:cNvPr id="67589" name="Text Box 5">
            <a:extLst>
              <a:ext uri="{FF2B5EF4-FFF2-40B4-BE49-F238E27FC236}">
                <a16:creationId xmlns:a16="http://schemas.microsoft.com/office/drawing/2014/main" id="{3F047A88-1447-42C1-A4A8-C22CE692C52E}"/>
              </a:ext>
            </a:extLst>
          </p:cNvPr>
          <p:cNvSpPr txBox="1">
            <a:spLocks noChangeArrowheads="1"/>
          </p:cNvSpPr>
          <p:nvPr/>
        </p:nvSpPr>
        <p:spPr bwMode="auto">
          <a:xfrm>
            <a:off x="1485900" y="4800600"/>
            <a:ext cx="6057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SzTx/>
              <a:buFontTx/>
              <a:buNone/>
            </a:pPr>
            <a:r>
              <a:rPr lang="en-US" altLang="en-US" sz="1500">
                <a:latin typeface="Times New Roman" panose="02020603050405020304" pitchFamily="18" charset="0"/>
              </a:rPr>
              <a:t>ACC/AHA PAD Guidelines, 2011</a:t>
            </a:r>
            <a:r>
              <a:rPr lang="en-US" altLang="en-US" sz="1800">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083">
                                            <p:txEl>
                                              <p:pRg st="0" end="0"/>
                                            </p:txEl>
                                          </p:spTgt>
                                        </p:tgtEl>
                                        <p:attrNameLst>
                                          <p:attrName>style.visibility</p:attrName>
                                        </p:attrNameLst>
                                      </p:cBhvr>
                                      <p:to>
                                        <p:strVal val="visible"/>
                                      </p:to>
                                    </p:set>
                                    <p:anim calcmode="lin" valueType="num">
                                      <p:cBhvr additive="base">
                                        <p:cTn id="7" dur="500" fill="hold"/>
                                        <p:tgtEl>
                                          <p:spTgt spid="430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083">
                                            <p:txEl>
                                              <p:pRg st="1" end="1"/>
                                            </p:txEl>
                                          </p:spTgt>
                                        </p:tgtEl>
                                        <p:attrNameLst>
                                          <p:attrName>style.visibility</p:attrName>
                                        </p:attrNameLst>
                                      </p:cBhvr>
                                      <p:to>
                                        <p:strVal val="visible"/>
                                      </p:to>
                                    </p:set>
                                    <p:anim calcmode="lin" valueType="num">
                                      <p:cBhvr additive="base">
                                        <p:cTn id="13" dur="500" fill="hold"/>
                                        <p:tgtEl>
                                          <p:spTgt spid="430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083">
                                            <p:txEl>
                                              <p:pRg st="2" end="2"/>
                                            </p:txEl>
                                          </p:spTgt>
                                        </p:tgtEl>
                                        <p:attrNameLst>
                                          <p:attrName>style.visibility</p:attrName>
                                        </p:attrNameLst>
                                      </p:cBhvr>
                                      <p:to>
                                        <p:strVal val="visible"/>
                                      </p:to>
                                    </p:set>
                                    <p:anim calcmode="lin" valueType="num">
                                      <p:cBhvr additive="base">
                                        <p:cTn id="19" dur="500" fill="hold"/>
                                        <p:tgtEl>
                                          <p:spTgt spid="430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0083">
                                            <p:txEl>
                                              <p:pRg st="3" end="3"/>
                                            </p:txEl>
                                          </p:spTgt>
                                        </p:tgtEl>
                                        <p:attrNameLst>
                                          <p:attrName>style.visibility</p:attrName>
                                        </p:attrNameLst>
                                      </p:cBhvr>
                                      <p:to>
                                        <p:strVal val="visible"/>
                                      </p:to>
                                    </p:set>
                                    <p:anim calcmode="lin" valueType="num">
                                      <p:cBhvr additive="base">
                                        <p:cTn id="25" dur="500" fill="hold"/>
                                        <p:tgtEl>
                                          <p:spTgt spid="4300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0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0083">
                                            <p:txEl>
                                              <p:pRg st="4" end="4"/>
                                            </p:txEl>
                                          </p:spTgt>
                                        </p:tgtEl>
                                        <p:attrNameLst>
                                          <p:attrName>style.visibility</p:attrName>
                                        </p:attrNameLst>
                                      </p:cBhvr>
                                      <p:to>
                                        <p:strVal val="visible"/>
                                      </p:to>
                                    </p:set>
                                    <p:anim calcmode="lin" valueType="num">
                                      <p:cBhvr additive="base">
                                        <p:cTn id="31" dur="500" fill="hold"/>
                                        <p:tgtEl>
                                          <p:spTgt spid="4300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0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0083">
                                            <p:txEl>
                                              <p:pRg st="5" end="5"/>
                                            </p:txEl>
                                          </p:spTgt>
                                        </p:tgtEl>
                                        <p:attrNameLst>
                                          <p:attrName>style.visibility</p:attrName>
                                        </p:attrNameLst>
                                      </p:cBhvr>
                                      <p:to>
                                        <p:strVal val="visible"/>
                                      </p:to>
                                    </p:set>
                                    <p:anim calcmode="lin" valueType="num">
                                      <p:cBhvr additive="base">
                                        <p:cTn id="37" dur="500" fill="hold"/>
                                        <p:tgtEl>
                                          <p:spTgt spid="43008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3008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1">
            <a:extLst>
              <a:ext uri="{FF2B5EF4-FFF2-40B4-BE49-F238E27FC236}">
                <a16:creationId xmlns:a16="http://schemas.microsoft.com/office/drawing/2014/main" id="{1F0795C9-B086-27A6-638F-AC3E43EA6106}"/>
              </a:ext>
            </a:extLst>
          </p:cNvPr>
          <p:cNvSpPr txBox="1">
            <a:spLocks noChangeArrowheads="1"/>
          </p:cNvSpPr>
          <p:nvPr/>
        </p:nvSpPr>
        <p:spPr bwMode="auto">
          <a:xfrm>
            <a:off x="4510088" y="3712369"/>
            <a:ext cx="1820466" cy="669414"/>
          </a:xfrm>
          <a:prstGeom prst="rect">
            <a:avLst/>
          </a:prstGeom>
          <a:solidFill>
            <a:schemeClr val="bg2">
              <a:lumMod val="75000"/>
            </a:schemeClr>
          </a:solidFill>
          <a:ln w="12700" algn="ctr">
            <a:solidFill>
              <a:srgbClr val="FFCC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u="sng" dirty="0">
                <a:solidFill>
                  <a:srgbClr val="FFFFFF"/>
                </a:solidFill>
                <a:latin typeface="Franklin Gothic Book" pitchFamily="34" charset="0"/>
              </a:rPr>
              <a:t>Significant disability</a:t>
            </a:r>
            <a:r>
              <a:rPr lang="en-US" sz="750" b="1" dirty="0">
                <a:solidFill>
                  <a:srgbClr val="FFFFFF"/>
                </a:solidFill>
                <a:latin typeface="Franklin Gothic Book" pitchFamily="34" charset="0"/>
              </a:rPr>
              <a:t> despite medical therapy and/or inflow endovascular therapy, with documentation of outflow PAD,  with favorable procedural anatomy and  procedural risk-benefit ratio</a:t>
            </a:r>
          </a:p>
        </p:txBody>
      </p:sp>
      <p:sp>
        <p:nvSpPr>
          <p:cNvPr id="26627" name="Text Box 42">
            <a:extLst>
              <a:ext uri="{FF2B5EF4-FFF2-40B4-BE49-F238E27FC236}">
                <a16:creationId xmlns:a16="http://schemas.microsoft.com/office/drawing/2014/main" id="{3DBA1C5A-B4E7-7CCA-5CBE-49BB51A49F22}"/>
              </a:ext>
            </a:extLst>
          </p:cNvPr>
          <p:cNvSpPr txBox="1">
            <a:spLocks noChangeArrowheads="1"/>
          </p:cNvSpPr>
          <p:nvPr/>
        </p:nvSpPr>
        <p:spPr bwMode="auto">
          <a:xfrm>
            <a:off x="1825229" y="1443038"/>
            <a:ext cx="1075134" cy="323165"/>
          </a:xfrm>
          <a:prstGeom prst="rect">
            <a:avLst/>
          </a:prstGeom>
          <a:solidFill>
            <a:schemeClr val="bg2">
              <a:lumMod val="75000"/>
            </a:schemeClr>
          </a:solidFill>
          <a:ln w="12700" algn="ctr">
            <a:solidFill>
              <a:srgbClr val="FFCC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a:solidFill>
                  <a:srgbClr val="FFFFFF"/>
                </a:solidFill>
                <a:latin typeface="Franklin Gothic Book" pitchFamily="34" charset="0"/>
              </a:rPr>
              <a:t>No significant functional disability</a:t>
            </a:r>
          </a:p>
        </p:txBody>
      </p:sp>
      <p:sp>
        <p:nvSpPr>
          <p:cNvPr id="26628" name="Text Box 43">
            <a:extLst>
              <a:ext uri="{FF2B5EF4-FFF2-40B4-BE49-F238E27FC236}">
                <a16:creationId xmlns:a16="http://schemas.microsoft.com/office/drawing/2014/main" id="{63BC3EB9-EC00-E09C-E9A2-4C9D338E307A}"/>
              </a:ext>
            </a:extLst>
          </p:cNvPr>
          <p:cNvSpPr txBox="1">
            <a:spLocks noChangeArrowheads="1"/>
          </p:cNvSpPr>
          <p:nvPr/>
        </p:nvSpPr>
        <p:spPr bwMode="auto">
          <a:xfrm>
            <a:off x="3813573" y="1384698"/>
            <a:ext cx="1458515" cy="207749"/>
          </a:xfrm>
          <a:prstGeom prst="rect">
            <a:avLst/>
          </a:prstGeom>
          <a:solidFill>
            <a:schemeClr val="bg2">
              <a:lumMod val="75000"/>
            </a:schemeClr>
          </a:solidFill>
          <a:ln w="12700" algn="ctr">
            <a:solidFill>
              <a:srgbClr val="FFCC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a:solidFill>
                  <a:srgbClr val="FFFFFF"/>
                </a:solidFill>
                <a:latin typeface="Franklin Gothic Book" pitchFamily="34" charset="0"/>
              </a:rPr>
              <a:t>Lifestyle-limiting symptoms</a:t>
            </a:r>
          </a:p>
        </p:txBody>
      </p:sp>
      <p:sp>
        <p:nvSpPr>
          <p:cNvPr id="26629" name="Text Box 44">
            <a:extLst>
              <a:ext uri="{FF2B5EF4-FFF2-40B4-BE49-F238E27FC236}">
                <a16:creationId xmlns:a16="http://schemas.microsoft.com/office/drawing/2014/main" id="{F3EDFF85-B34D-EF6E-71C0-2D4D53990452}"/>
              </a:ext>
            </a:extLst>
          </p:cNvPr>
          <p:cNvSpPr txBox="1">
            <a:spLocks noChangeArrowheads="1"/>
          </p:cNvSpPr>
          <p:nvPr/>
        </p:nvSpPr>
        <p:spPr bwMode="auto">
          <a:xfrm>
            <a:off x="3338513" y="1944291"/>
            <a:ext cx="854869" cy="438582"/>
          </a:xfrm>
          <a:prstGeom prst="rect">
            <a:avLst/>
          </a:prstGeom>
          <a:solidFill>
            <a:schemeClr val="bg2">
              <a:lumMod val="75000"/>
            </a:schemeClr>
          </a:solidFill>
          <a:ln w="12700" algn="ctr">
            <a:solidFill>
              <a:srgbClr val="00FFFF"/>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a:solidFill>
                  <a:srgbClr val="FFFFFF"/>
                </a:solidFill>
                <a:latin typeface="Franklin Gothic Book" pitchFamily="34" charset="0"/>
              </a:rPr>
              <a:t>Supervised</a:t>
            </a:r>
          </a:p>
          <a:p>
            <a:pPr algn="ctr" eaLnBrk="1" hangingPunct="1">
              <a:defRPr/>
            </a:pPr>
            <a:r>
              <a:rPr lang="en-US" sz="750" b="1">
                <a:solidFill>
                  <a:srgbClr val="FFFFFF"/>
                </a:solidFill>
                <a:latin typeface="Franklin Gothic Book" pitchFamily="34" charset="0"/>
              </a:rPr>
              <a:t>exercise program</a:t>
            </a:r>
          </a:p>
        </p:txBody>
      </p:sp>
      <p:sp>
        <p:nvSpPr>
          <p:cNvPr id="26630" name="Text Box 45">
            <a:extLst>
              <a:ext uri="{FF2B5EF4-FFF2-40B4-BE49-F238E27FC236}">
                <a16:creationId xmlns:a16="http://schemas.microsoft.com/office/drawing/2014/main" id="{122FAFB4-C91B-3EF4-8BBC-2BF2B2A0E095}"/>
              </a:ext>
            </a:extLst>
          </p:cNvPr>
          <p:cNvSpPr txBox="1">
            <a:spLocks noChangeArrowheads="1"/>
          </p:cNvSpPr>
          <p:nvPr/>
        </p:nvSpPr>
        <p:spPr bwMode="auto">
          <a:xfrm>
            <a:off x="3320405" y="2568179"/>
            <a:ext cx="880370" cy="207749"/>
          </a:xfrm>
          <a:prstGeom prst="rect">
            <a:avLst/>
          </a:prstGeom>
          <a:solidFill>
            <a:schemeClr val="bg2">
              <a:lumMod val="75000"/>
            </a:schemeClr>
          </a:solidFill>
          <a:ln w="12700" algn="ctr">
            <a:solidFill>
              <a:srgbClr val="00FF00"/>
            </a:solid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dirty="0">
                <a:solidFill>
                  <a:srgbClr val="FFFFFF"/>
                </a:solidFill>
                <a:latin typeface="Franklin Gothic Book" pitchFamily="34" charset="0"/>
              </a:rPr>
              <a:t>Three-month trial</a:t>
            </a:r>
          </a:p>
        </p:txBody>
      </p:sp>
      <p:sp>
        <p:nvSpPr>
          <p:cNvPr id="26631" name="Text Box 46">
            <a:extLst>
              <a:ext uri="{FF2B5EF4-FFF2-40B4-BE49-F238E27FC236}">
                <a16:creationId xmlns:a16="http://schemas.microsoft.com/office/drawing/2014/main" id="{C1535A8E-2DBF-A27A-CE5E-D4736069874B}"/>
              </a:ext>
            </a:extLst>
          </p:cNvPr>
          <p:cNvSpPr txBox="1">
            <a:spLocks noChangeArrowheads="1"/>
          </p:cNvSpPr>
          <p:nvPr/>
        </p:nvSpPr>
        <p:spPr bwMode="auto">
          <a:xfrm>
            <a:off x="3255169" y="2896791"/>
            <a:ext cx="991791" cy="553998"/>
          </a:xfrm>
          <a:prstGeom prst="rect">
            <a:avLst/>
          </a:prstGeom>
          <a:solidFill>
            <a:schemeClr val="bg2">
              <a:lumMod val="75000"/>
            </a:schemeClr>
          </a:solidFill>
          <a:ln w="12700" algn="ctr">
            <a:solidFill>
              <a:srgbClr val="00FF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a:solidFill>
                  <a:srgbClr val="FFFFFF"/>
                </a:solidFill>
                <a:latin typeface="Franklin Gothic Book" pitchFamily="34" charset="0"/>
              </a:rPr>
              <a:t>Preprogram and  postprogram exercise testing for efficacy</a:t>
            </a:r>
          </a:p>
        </p:txBody>
      </p:sp>
      <p:sp>
        <p:nvSpPr>
          <p:cNvPr id="26632" name="Text Box 47">
            <a:extLst>
              <a:ext uri="{FF2B5EF4-FFF2-40B4-BE49-F238E27FC236}">
                <a16:creationId xmlns:a16="http://schemas.microsoft.com/office/drawing/2014/main" id="{0FA1B54D-1B3F-741B-4A4A-5DBCC5B3E526}"/>
              </a:ext>
            </a:extLst>
          </p:cNvPr>
          <p:cNvSpPr txBox="1">
            <a:spLocks noChangeArrowheads="1"/>
          </p:cNvSpPr>
          <p:nvPr/>
        </p:nvSpPr>
        <p:spPr bwMode="auto">
          <a:xfrm>
            <a:off x="6236494" y="1434704"/>
            <a:ext cx="1458516" cy="323165"/>
          </a:xfrm>
          <a:prstGeom prst="rect">
            <a:avLst/>
          </a:prstGeom>
          <a:solidFill>
            <a:schemeClr val="bg2">
              <a:lumMod val="75000"/>
            </a:schemeClr>
          </a:solidFill>
          <a:ln w="12700" algn="ctr">
            <a:solidFill>
              <a:srgbClr val="FFCC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dirty="0">
                <a:solidFill>
                  <a:srgbClr val="FFFFFF"/>
                </a:solidFill>
                <a:latin typeface="Franklin Gothic Book" pitchFamily="34" charset="0"/>
              </a:rPr>
              <a:t>Lifestyle-limiting symptoms with evidence of inflow disease</a:t>
            </a:r>
          </a:p>
        </p:txBody>
      </p:sp>
      <p:cxnSp>
        <p:nvCxnSpPr>
          <p:cNvPr id="76809" name="AutoShape 48">
            <a:extLst>
              <a:ext uri="{FF2B5EF4-FFF2-40B4-BE49-F238E27FC236}">
                <a16:creationId xmlns:a16="http://schemas.microsoft.com/office/drawing/2014/main" id="{0C78768D-85C7-9033-1907-23471BF16BB9}"/>
              </a:ext>
            </a:extLst>
          </p:cNvPr>
          <p:cNvCxnSpPr>
            <a:cxnSpLocks noChangeShapeType="1"/>
            <a:stCxn id="26627" idx="2"/>
            <a:endCxn id="26655" idx="0"/>
          </p:cNvCxnSpPr>
          <p:nvPr/>
        </p:nvCxnSpPr>
        <p:spPr bwMode="auto">
          <a:xfrm flipH="1">
            <a:off x="2354462" y="1766203"/>
            <a:ext cx="8334" cy="203091"/>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810" name="Line 49">
            <a:extLst>
              <a:ext uri="{FF2B5EF4-FFF2-40B4-BE49-F238E27FC236}">
                <a16:creationId xmlns:a16="http://schemas.microsoft.com/office/drawing/2014/main" id="{3833E7BD-71D9-C834-F73C-6F2152F819B1}"/>
              </a:ext>
            </a:extLst>
          </p:cNvPr>
          <p:cNvSpPr>
            <a:spLocks noChangeShapeType="1"/>
          </p:cNvSpPr>
          <p:nvPr/>
        </p:nvSpPr>
        <p:spPr bwMode="auto">
          <a:xfrm>
            <a:off x="7061597" y="2152650"/>
            <a:ext cx="0" cy="1393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6635" name="Text Box 50">
            <a:extLst>
              <a:ext uri="{FF2B5EF4-FFF2-40B4-BE49-F238E27FC236}">
                <a16:creationId xmlns:a16="http://schemas.microsoft.com/office/drawing/2014/main" id="{3DA1AC41-30AB-9228-A1EC-30E7997CE999}"/>
              </a:ext>
            </a:extLst>
          </p:cNvPr>
          <p:cNvSpPr txBox="1">
            <a:spLocks noChangeArrowheads="1"/>
          </p:cNvSpPr>
          <p:nvPr/>
        </p:nvSpPr>
        <p:spPr bwMode="auto">
          <a:xfrm>
            <a:off x="6366272" y="2005012"/>
            <a:ext cx="1198959" cy="669414"/>
          </a:xfrm>
          <a:prstGeom prst="rect">
            <a:avLst/>
          </a:prstGeom>
          <a:solidFill>
            <a:schemeClr val="bg2">
              <a:lumMod val="75000"/>
            </a:schemeClr>
          </a:solidFill>
          <a:ln w="12700" algn="ctr">
            <a:solidFill>
              <a:srgbClr val="00FF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dirty="0">
                <a:solidFill>
                  <a:srgbClr val="FFFFFF"/>
                </a:solidFill>
                <a:latin typeface="Franklin Gothic Book" pitchFamily="34" charset="0"/>
              </a:rPr>
              <a:t>Further anatomic definition by more extensive noninvasive or angiographic diagnostic techniques</a:t>
            </a:r>
          </a:p>
        </p:txBody>
      </p:sp>
      <p:sp>
        <p:nvSpPr>
          <p:cNvPr id="26636" name="Text Box 51">
            <a:extLst>
              <a:ext uri="{FF2B5EF4-FFF2-40B4-BE49-F238E27FC236}">
                <a16:creationId xmlns:a16="http://schemas.microsoft.com/office/drawing/2014/main" id="{03CB6AE7-D7C8-E899-883F-517E032DA208}"/>
              </a:ext>
            </a:extLst>
          </p:cNvPr>
          <p:cNvSpPr txBox="1">
            <a:spLocks noChangeArrowheads="1"/>
          </p:cNvSpPr>
          <p:nvPr/>
        </p:nvSpPr>
        <p:spPr bwMode="auto">
          <a:xfrm>
            <a:off x="3216326" y="3792141"/>
            <a:ext cx="1064715" cy="438582"/>
          </a:xfrm>
          <a:prstGeom prst="rect">
            <a:avLst/>
          </a:prstGeom>
          <a:solidFill>
            <a:schemeClr val="bg2">
              <a:lumMod val="75000"/>
            </a:schemeClr>
          </a:solidFill>
          <a:ln w="12700" algn="ctr">
            <a:solidFill>
              <a:srgbClr val="00FF00"/>
            </a:solid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u="sng">
                <a:solidFill>
                  <a:srgbClr val="FFFFFF"/>
                </a:solidFill>
                <a:latin typeface="Franklin Gothic Book" pitchFamily="34" charset="0"/>
              </a:rPr>
              <a:t>Clinical improvement:</a:t>
            </a:r>
          </a:p>
          <a:p>
            <a:pPr algn="ctr" eaLnBrk="1" hangingPunct="1">
              <a:defRPr/>
            </a:pPr>
            <a:r>
              <a:rPr lang="en-US" sz="750" b="1">
                <a:solidFill>
                  <a:srgbClr val="FFFFFF"/>
                </a:solidFill>
                <a:latin typeface="Franklin Gothic Book" pitchFamily="34" charset="0"/>
              </a:rPr>
              <a:t>Follow-up visits </a:t>
            </a:r>
          </a:p>
          <a:p>
            <a:pPr algn="ctr" eaLnBrk="1" hangingPunct="1">
              <a:defRPr/>
            </a:pPr>
            <a:r>
              <a:rPr lang="en-US" sz="750" b="1">
                <a:solidFill>
                  <a:srgbClr val="FFFFFF"/>
                </a:solidFill>
                <a:latin typeface="Franklin Gothic Book" pitchFamily="34" charset="0"/>
              </a:rPr>
              <a:t>at least annually</a:t>
            </a:r>
          </a:p>
        </p:txBody>
      </p:sp>
      <p:sp>
        <p:nvSpPr>
          <p:cNvPr id="26637" name="AutoShape 52">
            <a:extLst>
              <a:ext uri="{FF2B5EF4-FFF2-40B4-BE49-F238E27FC236}">
                <a16:creationId xmlns:a16="http://schemas.microsoft.com/office/drawing/2014/main" id="{10B6F0F7-96A3-A812-D6F8-AC817026A955}"/>
              </a:ext>
            </a:extLst>
          </p:cNvPr>
          <p:cNvSpPr>
            <a:spLocks noChangeArrowheads="1"/>
          </p:cNvSpPr>
          <p:nvPr/>
        </p:nvSpPr>
        <p:spPr bwMode="auto">
          <a:xfrm>
            <a:off x="6471047" y="2801958"/>
            <a:ext cx="990600" cy="553998"/>
          </a:xfrm>
          <a:prstGeom prst="flowChartProcess">
            <a:avLst/>
          </a:prstGeom>
          <a:solidFill>
            <a:schemeClr val="bg2">
              <a:lumMod val="75000"/>
            </a:schemeClr>
          </a:solidFill>
          <a:ln w="12700" algn="ctr">
            <a:solidFill>
              <a:srgbClr val="00FFFF"/>
            </a:solidFill>
            <a:miter lim="800000"/>
            <a:headEnd/>
            <a:tailEnd/>
          </a:ln>
          <a:effectLst/>
        </p:spPr>
        <p:txBody>
          <a:bodyPr anchor="ctr">
            <a:spAutoFit/>
          </a:bodyPr>
          <a:lstStyle/>
          <a:p>
            <a:pPr algn="ctr" eaLnBrk="1" hangingPunct="1">
              <a:defRPr/>
            </a:pPr>
            <a:r>
              <a:rPr lang="en-US" sz="750" b="1" dirty="0">
                <a:solidFill>
                  <a:srgbClr val="FFFFFF"/>
                </a:solidFill>
                <a:latin typeface="Franklin Gothic Book" pitchFamily="34" charset="0"/>
              </a:rPr>
              <a:t>Endovascular</a:t>
            </a:r>
          </a:p>
          <a:p>
            <a:pPr algn="ctr" eaLnBrk="1" hangingPunct="1">
              <a:defRPr/>
            </a:pPr>
            <a:r>
              <a:rPr lang="en-US" sz="750" b="1" dirty="0">
                <a:solidFill>
                  <a:srgbClr val="FFFFFF"/>
                </a:solidFill>
                <a:latin typeface="Franklin Gothic Book" pitchFamily="34" charset="0"/>
              </a:rPr>
              <a:t>therapy or surgical bypass per anatomy</a:t>
            </a:r>
          </a:p>
        </p:txBody>
      </p:sp>
      <p:sp>
        <p:nvSpPr>
          <p:cNvPr id="26638" name="AutoShape 53">
            <a:extLst>
              <a:ext uri="{FF2B5EF4-FFF2-40B4-BE49-F238E27FC236}">
                <a16:creationId xmlns:a16="http://schemas.microsoft.com/office/drawing/2014/main" id="{B744225F-C9AA-8B7A-B285-5C7B670C3A33}"/>
              </a:ext>
            </a:extLst>
          </p:cNvPr>
          <p:cNvSpPr>
            <a:spLocks noChangeArrowheads="1"/>
          </p:cNvSpPr>
          <p:nvPr/>
        </p:nvSpPr>
        <p:spPr bwMode="auto">
          <a:xfrm>
            <a:off x="4870847" y="1819692"/>
            <a:ext cx="1098947" cy="553998"/>
          </a:xfrm>
          <a:prstGeom prst="flowChartProcess">
            <a:avLst/>
          </a:prstGeom>
          <a:solidFill>
            <a:schemeClr val="bg2">
              <a:lumMod val="75000"/>
            </a:schemeClr>
          </a:solidFill>
          <a:ln w="12700" algn="ctr">
            <a:solidFill>
              <a:srgbClr val="00FFFF"/>
            </a:solidFill>
            <a:miter lim="800000"/>
            <a:headEnd/>
            <a:tailEnd/>
          </a:ln>
          <a:effectLst/>
        </p:spPr>
        <p:txBody>
          <a:bodyPr anchor="ctr">
            <a:spAutoFit/>
          </a:bodyPr>
          <a:lstStyle/>
          <a:p>
            <a:pPr algn="ctr" eaLnBrk="1" hangingPunct="1">
              <a:defRPr/>
            </a:pPr>
            <a:r>
              <a:rPr lang="en-US" sz="750" b="1" dirty="0">
                <a:solidFill>
                  <a:srgbClr val="FFFFFF"/>
                </a:solidFill>
                <a:latin typeface="Franklin Gothic Book" pitchFamily="34" charset="0"/>
              </a:rPr>
              <a:t>Pharmacological therapy:</a:t>
            </a:r>
          </a:p>
          <a:p>
            <a:pPr algn="ctr" eaLnBrk="1" hangingPunct="1">
              <a:defRPr/>
            </a:pPr>
            <a:r>
              <a:rPr lang="en-US" sz="750" b="1" dirty="0">
                <a:solidFill>
                  <a:srgbClr val="FFFFFF"/>
                </a:solidFill>
                <a:latin typeface="Franklin Gothic Book" pitchFamily="34" charset="0"/>
              </a:rPr>
              <a:t>Cilostazol</a:t>
            </a:r>
          </a:p>
          <a:p>
            <a:pPr algn="ctr" eaLnBrk="1" hangingPunct="1">
              <a:defRPr/>
            </a:pPr>
            <a:endParaRPr lang="en-US" sz="750" b="1" dirty="0">
              <a:solidFill>
                <a:srgbClr val="FFFFFF"/>
              </a:solidFill>
              <a:latin typeface="Franklin Gothic Book" pitchFamily="34" charset="0"/>
            </a:endParaRPr>
          </a:p>
        </p:txBody>
      </p:sp>
      <p:cxnSp>
        <p:nvCxnSpPr>
          <p:cNvPr id="76815" name="AutoShape 54">
            <a:extLst>
              <a:ext uri="{FF2B5EF4-FFF2-40B4-BE49-F238E27FC236}">
                <a16:creationId xmlns:a16="http://schemas.microsoft.com/office/drawing/2014/main" id="{BA8A7C4A-382C-D8D7-D94C-104B2884AAAA}"/>
              </a:ext>
            </a:extLst>
          </p:cNvPr>
          <p:cNvCxnSpPr>
            <a:cxnSpLocks noChangeShapeType="1"/>
            <a:stCxn id="26629" idx="3"/>
            <a:endCxn id="26638" idx="1"/>
          </p:cNvCxnSpPr>
          <p:nvPr/>
        </p:nvCxnSpPr>
        <p:spPr bwMode="auto">
          <a:xfrm flipV="1">
            <a:off x="4193382" y="2096691"/>
            <a:ext cx="677465" cy="66891"/>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16" name="AutoShape 55">
            <a:extLst>
              <a:ext uri="{FF2B5EF4-FFF2-40B4-BE49-F238E27FC236}">
                <a16:creationId xmlns:a16="http://schemas.microsoft.com/office/drawing/2014/main" id="{013C45EB-8D37-0972-EFFF-941E3DFA9639}"/>
              </a:ext>
            </a:extLst>
          </p:cNvPr>
          <p:cNvCxnSpPr>
            <a:cxnSpLocks noChangeShapeType="1"/>
          </p:cNvCxnSpPr>
          <p:nvPr/>
        </p:nvCxnSpPr>
        <p:spPr bwMode="auto">
          <a:xfrm rot="16200000">
            <a:off x="4531519" y="1065610"/>
            <a:ext cx="122635" cy="1653778"/>
          </a:xfrm>
          <a:prstGeom prst="bentConnector3">
            <a:avLst>
              <a:gd name="adj1" fmla="val 230097"/>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17" name="AutoShape 56">
            <a:extLst>
              <a:ext uri="{FF2B5EF4-FFF2-40B4-BE49-F238E27FC236}">
                <a16:creationId xmlns:a16="http://schemas.microsoft.com/office/drawing/2014/main" id="{733AE65F-B326-483E-C320-14189AC1F557}"/>
              </a:ext>
            </a:extLst>
          </p:cNvPr>
          <p:cNvCxnSpPr>
            <a:cxnSpLocks noChangeShapeType="1"/>
            <a:endCxn id="26628" idx="0"/>
          </p:cNvCxnSpPr>
          <p:nvPr/>
        </p:nvCxnSpPr>
        <p:spPr bwMode="auto">
          <a:xfrm>
            <a:off x="4542235" y="1073944"/>
            <a:ext cx="596" cy="310754"/>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18" name="AutoShape 58">
            <a:extLst>
              <a:ext uri="{FF2B5EF4-FFF2-40B4-BE49-F238E27FC236}">
                <a16:creationId xmlns:a16="http://schemas.microsoft.com/office/drawing/2014/main" id="{3DF001E7-FDA1-CC9A-55E4-F265D57A960E}"/>
              </a:ext>
            </a:extLst>
          </p:cNvPr>
          <p:cNvCxnSpPr>
            <a:cxnSpLocks noChangeShapeType="1"/>
            <a:stCxn id="26627" idx="0"/>
            <a:endCxn id="26632" idx="0"/>
          </p:cNvCxnSpPr>
          <p:nvPr/>
        </p:nvCxnSpPr>
        <p:spPr bwMode="auto">
          <a:xfrm rot="5400000" flipH="1" flipV="1">
            <a:off x="4660107" y="-862607"/>
            <a:ext cx="8334" cy="4602956"/>
          </a:xfrm>
          <a:prstGeom prst="bentConnector3">
            <a:avLst>
              <a:gd name="adj1" fmla="val 2842981"/>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643" name="Text Box 59">
            <a:extLst>
              <a:ext uri="{FF2B5EF4-FFF2-40B4-BE49-F238E27FC236}">
                <a16:creationId xmlns:a16="http://schemas.microsoft.com/office/drawing/2014/main" id="{F80B8014-DF21-FB6B-C41F-1448E2DFEE89}"/>
              </a:ext>
            </a:extLst>
          </p:cNvPr>
          <p:cNvSpPr txBox="1">
            <a:spLocks noChangeArrowheads="1"/>
          </p:cNvSpPr>
          <p:nvPr/>
        </p:nvSpPr>
        <p:spPr bwMode="auto">
          <a:xfrm>
            <a:off x="4980136" y="2568179"/>
            <a:ext cx="880370" cy="207749"/>
          </a:xfrm>
          <a:prstGeom prst="rect">
            <a:avLst/>
          </a:prstGeom>
          <a:solidFill>
            <a:schemeClr val="bg2">
              <a:lumMod val="75000"/>
            </a:schemeClr>
          </a:solidFill>
          <a:ln w="12700" algn="ctr">
            <a:solidFill>
              <a:srgbClr val="00FF00"/>
            </a:solid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dirty="0">
                <a:solidFill>
                  <a:srgbClr val="FFFFFF"/>
                </a:solidFill>
                <a:latin typeface="Franklin Gothic Book" pitchFamily="34" charset="0"/>
              </a:rPr>
              <a:t>Three-month trial</a:t>
            </a:r>
          </a:p>
        </p:txBody>
      </p:sp>
      <p:cxnSp>
        <p:nvCxnSpPr>
          <p:cNvPr id="76820" name="AutoShape 60">
            <a:extLst>
              <a:ext uri="{FF2B5EF4-FFF2-40B4-BE49-F238E27FC236}">
                <a16:creationId xmlns:a16="http://schemas.microsoft.com/office/drawing/2014/main" id="{CDC8FB2B-05B5-B9A1-2780-DDE218678E43}"/>
              </a:ext>
            </a:extLst>
          </p:cNvPr>
          <p:cNvCxnSpPr>
            <a:cxnSpLocks noChangeShapeType="1"/>
            <a:stCxn id="26629" idx="2"/>
            <a:endCxn id="26630" idx="0"/>
          </p:cNvCxnSpPr>
          <p:nvPr/>
        </p:nvCxnSpPr>
        <p:spPr bwMode="auto">
          <a:xfrm flipH="1">
            <a:off x="3760590" y="2382873"/>
            <a:ext cx="5358" cy="1853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1" name="AutoShape 61">
            <a:extLst>
              <a:ext uri="{FF2B5EF4-FFF2-40B4-BE49-F238E27FC236}">
                <a16:creationId xmlns:a16="http://schemas.microsoft.com/office/drawing/2014/main" id="{385E81B9-3F3F-CE9B-8271-7E4D312244E1}"/>
              </a:ext>
            </a:extLst>
          </p:cNvPr>
          <p:cNvCxnSpPr>
            <a:cxnSpLocks noChangeShapeType="1"/>
            <a:stCxn id="26638" idx="2"/>
            <a:endCxn id="26643" idx="0"/>
          </p:cNvCxnSpPr>
          <p:nvPr/>
        </p:nvCxnSpPr>
        <p:spPr bwMode="auto">
          <a:xfrm>
            <a:off x="5420321" y="2373690"/>
            <a:ext cx="0" cy="194489"/>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2" name="AutoShape 63">
            <a:extLst>
              <a:ext uri="{FF2B5EF4-FFF2-40B4-BE49-F238E27FC236}">
                <a16:creationId xmlns:a16="http://schemas.microsoft.com/office/drawing/2014/main" id="{B72C7F7F-77C0-9388-F0FC-5B7C2326010F}"/>
              </a:ext>
            </a:extLst>
          </p:cNvPr>
          <p:cNvCxnSpPr>
            <a:cxnSpLocks noChangeShapeType="1"/>
          </p:cNvCxnSpPr>
          <p:nvPr/>
        </p:nvCxnSpPr>
        <p:spPr bwMode="auto">
          <a:xfrm rot="5400000">
            <a:off x="5976937" y="2731294"/>
            <a:ext cx="423863" cy="1538288"/>
          </a:xfrm>
          <a:prstGeom prst="bentConnector3">
            <a:avLst>
              <a:gd name="adj1" fmla="val 55616"/>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3" name="AutoShape 64">
            <a:extLst>
              <a:ext uri="{FF2B5EF4-FFF2-40B4-BE49-F238E27FC236}">
                <a16:creationId xmlns:a16="http://schemas.microsoft.com/office/drawing/2014/main" id="{71773E5A-A7CE-1F96-544E-DCDFCB210357}"/>
              </a:ext>
            </a:extLst>
          </p:cNvPr>
          <p:cNvCxnSpPr>
            <a:cxnSpLocks noChangeShapeType="1"/>
          </p:cNvCxnSpPr>
          <p:nvPr/>
        </p:nvCxnSpPr>
        <p:spPr bwMode="auto">
          <a:xfrm>
            <a:off x="5417344" y="2758679"/>
            <a:ext cx="5954" cy="95369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4" name="AutoShape 65">
            <a:extLst>
              <a:ext uri="{FF2B5EF4-FFF2-40B4-BE49-F238E27FC236}">
                <a16:creationId xmlns:a16="http://schemas.microsoft.com/office/drawing/2014/main" id="{A51B9BE0-0510-6AB1-0305-18F8D4EE5CD7}"/>
              </a:ext>
            </a:extLst>
          </p:cNvPr>
          <p:cNvCxnSpPr>
            <a:cxnSpLocks noChangeShapeType="1"/>
            <a:stCxn id="26626" idx="2"/>
            <a:endCxn id="26653" idx="0"/>
          </p:cNvCxnSpPr>
          <p:nvPr/>
        </p:nvCxnSpPr>
        <p:spPr bwMode="auto">
          <a:xfrm>
            <a:off x="5420321" y="4381783"/>
            <a:ext cx="0" cy="133067"/>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5" name="AutoShape 66">
            <a:extLst>
              <a:ext uri="{FF2B5EF4-FFF2-40B4-BE49-F238E27FC236}">
                <a16:creationId xmlns:a16="http://schemas.microsoft.com/office/drawing/2014/main" id="{6EE76057-3E02-08AE-56DE-0F76D3D03C8F}"/>
              </a:ext>
            </a:extLst>
          </p:cNvPr>
          <p:cNvCxnSpPr>
            <a:cxnSpLocks noChangeShapeType="1"/>
          </p:cNvCxnSpPr>
          <p:nvPr/>
        </p:nvCxnSpPr>
        <p:spPr bwMode="auto">
          <a:xfrm>
            <a:off x="6991350" y="1739504"/>
            <a:ext cx="0" cy="265509"/>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6" name="AutoShape 67">
            <a:extLst>
              <a:ext uri="{FF2B5EF4-FFF2-40B4-BE49-F238E27FC236}">
                <a16:creationId xmlns:a16="http://schemas.microsoft.com/office/drawing/2014/main" id="{EDF595C7-32E8-3E64-9C7C-68C733733685}"/>
              </a:ext>
            </a:extLst>
          </p:cNvPr>
          <p:cNvCxnSpPr>
            <a:cxnSpLocks noChangeShapeType="1"/>
          </p:cNvCxnSpPr>
          <p:nvPr/>
        </p:nvCxnSpPr>
        <p:spPr bwMode="auto">
          <a:xfrm>
            <a:off x="6991350" y="2652713"/>
            <a:ext cx="0" cy="216694"/>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7" name="AutoShape 68">
            <a:extLst>
              <a:ext uri="{FF2B5EF4-FFF2-40B4-BE49-F238E27FC236}">
                <a16:creationId xmlns:a16="http://schemas.microsoft.com/office/drawing/2014/main" id="{59925F33-8CA2-9BA8-08D9-F7CCFA066813}"/>
              </a:ext>
            </a:extLst>
          </p:cNvPr>
          <p:cNvCxnSpPr>
            <a:cxnSpLocks noChangeShapeType="1"/>
            <a:stCxn id="26630" idx="2"/>
            <a:endCxn id="26631" idx="0"/>
          </p:cNvCxnSpPr>
          <p:nvPr/>
        </p:nvCxnSpPr>
        <p:spPr bwMode="auto">
          <a:xfrm flipH="1">
            <a:off x="3751065" y="2775928"/>
            <a:ext cx="9525" cy="120863"/>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28" name="AutoShape 69">
            <a:extLst>
              <a:ext uri="{FF2B5EF4-FFF2-40B4-BE49-F238E27FC236}">
                <a16:creationId xmlns:a16="http://schemas.microsoft.com/office/drawing/2014/main" id="{F1A5638E-3E52-4DAE-75E9-1477C2EE8475}"/>
              </a:ext>
            </a:extLst>
          </p:cNvPr>
          <p:cNvCxnSpPr>
            <a:cxnSpLocks noChangeShapeType="1"/>
            <a:stCxn id="26631" idx="2"/>
            <a:endCxn id="26636" idx="0"/>
          </p:cNvCxnSpPr>
          <p:nvPr/>
        </p:nvCxnSpPr>
        <p:spPr bwMode="auto">
          <a:xfrm flipH="1">
            <a:off x="3748684" y="3450789"/>
            <a:ext cx="2381" cy="341352"/>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653" name="Text Box 70">
            <a:extLst>
              <a:ext uri="{FF2B5EF4-FFF2-40B4-BE49-F238E27FC236}">
                <a16:creationId xmlns:a16="http://schemas.microsoft.com/office/drawing/2014/main" id="{00E53ED6-7F5C-6BE2-61FC-4DB1B8222695}"/>
              </a:ext>
            </a:extLst>
          </p:cNvPr>
          <p:cNvSpPr txBox="1">
            <a:spLocks noChangeArrowheads="1"/>
          </p:cNvSpPr>
          <p:nvPr/>
        </p:nvSpPr>
        <p:spPr bwMode="auto">
          <a:xfrm>
            <a:off x="3926681" y="4514850"/>
            <a:ext cx="2987279" cy="207749"/>
          </a:xfrm>
          <a:prstGeom prst="rect">
            <a:avLst/>
          </a:prstGeom>
          <a:solidFill>
            <a:schemeClr val="bg2">
              <a:lumMod val="75000"/>
            </a:schemeClr>
          </a:solidFill>
          <a:ln w="12700" algn="ctr">
            <a:solidFill>
              <a:srgbClr val="00FF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750" b="1">
                <a:solidFill>
                  <a:srgbClr val="FFFFFF"/>
                </a:solidFill>
                <a:latin typeface="Franklin Gothic Book" pitchFamily="34" charset="0"/>
              </a:rPr>
              <a:t>Evaluation for additional endovascular or surgical revascularization </a:t>
            </a:r>
          </a:p>
        </p:txBody>
      </p:sp>
      <p:sp>
        <p:nvSpPr>
          <p:cNvPr id="26654" name="Text Box 71">
            <a:extLst>
              <a:ext uri="{FF2B5EF4-FFF2-40B4-BE49-F238E27FC236}">
                <a16:creationId xmlns:a16="http://schemas.microsoft.com/office/drawing/2014/main" id="{1BDE6544-86AD-2F11-CC4B-6001956B73EE}"/>
              </a:ext>
            </a:extLst>
          </p:cNvPr>
          <p:cNvSpPr txBox="1">
            <a:spLocks noChangeArrowheads="1"/>
          </p:cNvSpPr>
          <p:nvPr/>
        </p:nvSpPr>
        <p:spPr bwMode="auto">
          <a:xfrm>
            <a:off x="3722986" y="929879"/>
            <a:ext cx="1628972" cy="253916"/>
          </a:xfrm>
          <a:prstGeom prst="rect">
            <a:avLst/>
          </a:prstGeom>
          <a:solidFill>
            <a:schemeClr val="bg2">
              <a:lumMod val="75000"/>
            </a:schemeClr>
          </a:solidFill>
          <a:ln w="12700" algn="ctr">
            <a:solidFill>
              <a:schemeClr val="tx1"/>
            </a:solid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1050" b="1">
                <a:solidFill>
                  <a:srgbClr val="FFFFFF"/>
                </a:solidFill>
                <a:latin typeface="Franklin Gothic Book" pitchFamily="34" charset="0"/>
              </a:rPr>
              <a:t>Confirmed PAD Diagnosis</a:t>
            </a:r>
          </a:p>
        </p:txBody>
      </p:sp>
      <p:sp>
        <p:nvSpPr>
          <p:cNvPr id="26655" name="Text Box 72">
            <a:extLst>
              <a:ext uri="{FF2B5EF4-FFF2-40B4-BE49-F238E27FC236}">
                <a16:creationId xmlns:a16="http://schemas.microsoft.com/office/drawing/2014/main" id="{CBCAB3C8-6883-75CB-B349-43D495EB7E97}"/>
              </a:ext>
            </a:extLst>
          </p:cNvPr>
          <p:cNvSpPr txBox="1">
            <a:spLocks noChangeArrowheads="1"/>
          </p:cNvSpPr>
          <p:nvPr/>
        </p:nvSpPr>
        <p:spPr bwMode="auto">
          <a:xfrm>
            <a:off x="1596629" y="1969294"/>
            <a:ext cx="1515665" cy="1015663"/>
          </a:xfrm>
          <a:prstGeom prst="rect">
            <a:avLst/>
          </a:prstGeom>
          <a:solidFill>
            <a:schemeClr val="bg2">
              <a:lumMod val="75000"/>
            </a:schemeClr>
          </a:solidFill>
          <a:ln w="12700" algn="ctr">
            <a:solidFill>
              <a:srgbClr val="00FFFF"/>
            </a:solidFill>
            <a:miter lim="800000"/>
            <a:headEnd/>
            <a:tailEnd/>
          </a:ln>
          <a:effectLst/>
        </p:spPr>
        <p:txBody>
          <a:bodyPr>
            <a:spAutoFit/>
          </a:bodyPr>
          <a:lstStyle>
            <a:lvl1pPr marL="228600" indent="-2286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defRPr/>
            </a:pPr>
            <a:r>
              <a:rPr lang="en-US" sz="750" b="1" dirty="0">
                <a:solidFill>
                  <a:srgbClr val="FFFFFF"/>
                </a:solidFill>
                <a:latin typeface="Franklin Gothic Book" pitchFamily="34" charset="0"/>
              </a:rPr>
              <a:t>No claudication treatment required.</a:t>
            </a:r>
          </a:p>
          <a:p>
            <a:pPr eaLnBrk="1" hangingPunct="1">
              <a:buFontTx/>
              <a:buChar char="•"/>
              <a:defRPr/>
            </a:pPr>
            <a:r>
              <a:rPr lang="en-US" sz="750" b="1" dirty="0">
                <a:solidFill>
                  <a:srgbClr val="FFFFFF"/>
                </a:solidFill>
                <a:latin typeface="Franklin Gothic Book" pitchFamily="34" charset="0"/>
              </a:rPr>
              <a:t>Follow-up visits at least annually to monitor for development of leg, coronary, or cerebrovascular ischemic symptoms.</a:t>
            </a:r>
          </a:p>
        </p:txBody>
      </p:sp>
      <p:sp>
        <p:nvSpPr>
          <p:cNvPr id="76832" name="Line 74">
            <a:extLst>
              <a:ext uri="{FF2B5EF4-FFF2-40B4-BE49-F238E27FC236}">
                <a16:creationId xmlns:a16="http://schemas.microsoft.com/office/drawing/2014/main" id="{1F28C040-73BB-DBE7-287F-D039FD29FB69}"/>
              </a:ext>
            </a:extLst>
          </p:cNvPr>
          <p:cNvSpPr>
            <a:spLocks noChangeShapeType="1"/>
          </p:cNvSpPr>
          <p:nvPr/>
        </p:nvSpPr>
        <p:spPr bwMode="auto">
          <a:xfrm>
            <a:off x="1319213" y="875110"/>
            <a:ext cx="6498431" cy="0"/>
          </a:xfrm>
          <a:prstGeom prst="line">
            <a:avLst/>
          </a:prstGeom>
          <a:noFill/>
          <a:ln w="28575">
            <a:solidFill>
              <a:srgbClr val="E105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76833" name="Rectangle 77">
            <a:extLst>
              <a:ext uri="{FF2B5EF4-FFF2-40B4-BE49-F238E27FC236}">
                <a16:creationId xmlns:a16="http://schemas.microsoft.com/office/drawing/2014/main" id="{88AA321A-DFE8-70B6-4BFE-2313E8AD1448}"/>
              </a:ext>
            </a:extLst>
          </p:cNvPr>
          <p:cNvSpPr>
            <a:spLocks noChangeArrowheads="1"/>
          </p:cNvSpPr>
          <p:nvPr/>
        </p:nvSpPr>
        <p:spPr bwMode="auto">
          <a:xfrm>
            <a:off x="1421607" y="328003"/>
            <a:ext cx="6834119" cy="48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SzPct val="85000"/>
              <a:buBlip>
                <a:blip r:embed="rId2"/>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SzTx/>
              <a:buFontTx/>
              <a:buNone/>
            </a:pPr>
            <a:r>
              <a:rPr lang="en-US" altLang="en-US" sz="2100" b="1" dirty="0">
                <a:solidFill>
                  <a:srgbClr val="FF0000"/>
                </a:solidFill>
                <a:latin typeface="Times New Roman" panose="02020603050405020304" pitchFamily="18" charset="0"/>
              </a:rPr>
              <a:t>ACC/AHA Guideline for the Management of PAD:</a:t>
            </a:r>
            <a:br>
              <a:rPr lang="en-US" altLang="en-US" sz="2100" b="1" dirty="0">
                <a:solidFill>
                  <a:srgbClr val="FF0000"/>
                </a:solidFill>
                <a:latin typeface="Times New Roman" panose="02020603050405020304" pitchFamily="18" charset="0"/>
              </a:rPr>
            </a:br>
            <a:r>
              <a:rPr lang="en-US" altLang="en-US" sz="1800" b="1" dirty="0">
                <a:solidFill>
                  <a:srgbClr val="FF0000"/>
                </a:solidFill>
                <a:latin typeface="Times New Roman" panose="02020603050405020304" pitchFamily="18" charset="0"/>
              </a:rPr>
              <a:t>Treatment of Claudication</a:t>
            </a:r>
            <a:br>
              <a:rPr lang="en-US" altLang="en-US" sz="1800" b="1" dirty="0">
                <a:solidFill>
                  <a:srgbClr val="FFFF00"/>
                </a:solidFill>
                <a:latin typeface="Times New Roman" panose="02020603050405020304" pitchFamily="18" charset="0"/>
              </a:rPr>
            </a:br>
            <a:endParaRPr lang="en-US" altLang="en-US" sz="1800" b="1" dirty="0">
              <a:solidFill>
                <a:srgbClr val="FFFF00"/>
              </a:solidFill>
              <a:latin typeface="Times New Roman" panose="02020603050405020304" pitchFamily="18" charset="0"/>
            </a:endParaRPr>
          </a:p>
        </p:txBody>
      </p:sp>
      <p:cxnSp>
        <p:nvCxnSpPr>
          <p:cNvPr id="76834" name="AutoShape 79">
            <a:extLst>
              <a:ext uri="{FF2B5EF4-FFF2-40B4-BE49-F238E27FC236}">
                <a16:creationId xmlns:a16="http://schemas.microsoft.com/office/drawing/2014/main" id="{A8A957C4-45C7-58AA-5995-BB31DCCA9490}"/>
              </a:ext>
            </a:extLst>
          </p:cNvPr>
          <p:cNvCxnSpPr>
            <a:cxnSpLocks noChangeShapeType="1"/>
          </p:cNvCxnSpPr>
          <p:nvPr/>
        </p:nvCxnSpPr>
        <p:spPr bwMode="auto">
          <a:xfrm flipH="1">
            <a:off x="3750469" y="3521869"/>
            <a:ext cx="1671638"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835" name="Text Box 83">
            <a:extLst>
              <a:ext uri="{FF2B5EF4-FFF2-40B4-BE49-F238E27FC236}">
                <a16:creationId xmlns:a16="http://schemas.microsoft.com/office/drawing/2014/main" id="{B466BF5A-E86F-803B-CB80-49C359808A43}"/>
              </a:ext>
            </a:extLst>
          </p:cNvPr>
          <p:cNvSpPr txBox="1">
            <a:spLocks noChangeArrowheads="1"/>
          </p:cNvSpPr>
          <p:nvPr/>
        </p:nvSpPr>
        <p:spPr bwMode="auto">
          <a:xfrm>
            <a:off x="4474369" y="16775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85000"/>
              <a:buBlip>
                <a:blip r:embed="rId2"/>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i="1">
              <a:solidFill>
                <a:srgbClr val="000000"/>
              </a:solidFill>
              <a:latin typeface="Franklin Gothic Book" panose="020B0503020102020204" pitchFamily="34" charset="0"/>
            </a:endParaRPr>
          </a:p>
        </p:txBody>
      </p:sp>
      <p:cxnSp>
        <p:nvCxnSpPr>
          <p:cNvPr id="76836" name="AutoShape 85">
            <a:extLst>
              <a:ext uri="{FF2B5EF4-FFF2-40B4-BE49-F238E27FC236}">
                <a16:creationId xmlns:a16="http://schemas.microsoft.com/office/drawing/2014/main" id="{74AD59B5-BC9F-6AD3-080A-F13DA4D90CE3}"/>
              </a:ext>
            </a:extLst>
          </p:cNvPr>
          <p:cNvCxnSpPr>
            <a:cxnSpLocks noChangeShapeType="1"/>
            <a:stCxn id="76835" idx="0"/>
            <a:endCxn id="26628" idx="2"/>
          </p:cNvCxnSpPr>
          <p:nvPr/>
        </p:nvCxnSpPr>
        <p:spPr bwMode="auto">
          <a:xfrm flipH="1" flipV="1">
            <a:off x="4542831" y="1592447"/>
            <a:ext cx="23904" cy="85144"/>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837" name="Text Box 86">
            <a:extLst>
              <a:ext uri="{FF2B5EF4-FFF2-40B4-BE49-F238E27FC236}">
                <a16:creationId xmlns:a16="http://schemas.microsoft.com/office/drawing/2014/main" id="{941BA82F-6205-217B-B8BF-92FEB1A04DDA}"/>
              </a:ext>
            </a:extLst>
          </p:cNvPr>
          <p:cNvSpPr txBox="1">
            <a:spLocks noChangeArrowheads="1"/>
          </p:cNvSpPr>
          <p:nvPr/>
        </p:nvSpPr>
        <p:spPr bwMode="auto">
          <a:xfrm>
            <a:off x="1345407" y="4754166"/>
            <a:ext cx="2218877"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85000"/>
              <a:buBlip>
                <a:blip r:embed="rId2"/>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r>
              <a:rPr lang="da-DK" altLang="en-US" sz="675" dirty="0">
                <a:solidFill>
                  <a:srgbClr val="FFFFFF"/>
                </a:solidFill>
              </a:rPr>
              <a:t>Hirsch AT, et al. </a:t>
            </a:r>
            <a:r>
              <a:rPr lang="en-US" altLang="en-US" sz="675" i="1" dirty="0">
                <a:solidFill>
                  <a:srgbClr val="FFFFFF"/>
                </a:solidFill>
              </a:rPr>
              <a:t>J Am Coll </a:t>
            </a:r>
            <a:r>
              <a:rPr lang="en-US" altLang="en-US" sz="675" i="1" dirty="0" err="1">
                <a:solidFill>
                  <a:srgbClr val="FFFFFF"/>
                </a:solidFill>
              </a:rPr>
              <a:t>Cdiol</a:t>
            </a:r>
            <a:r>
              <a:rPr lang="en-US" altLang="en-US" sz="675" i="1" dirty="0">
                <a:solidFill>
                  <a:srgbClr val="FFFFFF"/>
                </a:solidFill>
              </a:rPr>
              <a:t>.</a:t>
            </a:r>
            <a:r>
              <a:rPr lang="en-US" altLang="en-US" sz="675" dirty="0">
                <a:solidFill>
                  <a:srgbClr val="FFFFFF"/>
                </a:solidFill>
              </a:rPr>
              <a:t> 2006;47:e1-e192.</a:t>
            </a: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267B4-2438-473A-88E9-0D201A178069}"/>
              </a:ext>
            </a:extLst>
          </p:cNvPr>
          <p:cNvSpPr>
            <a:spLocks noGrp="1"/>
          </p:cNvSpPr>
          <p:nvPr>
            <p:ph type="title"/>
          </p:nvPr>
        </p:nvSpPr>
        <p:spPr/>
        <p:txBody>
          <a:bodyPr/>
          <a:lstStyle/>
          <a:p>
            <a:r>
              <a:rPr lang="en-US" sz="3200" dirty="0"/>
              <a:t>Disclosures</a:t>
            </a:r>
          </a:p>
        </p:txBody>
      </p:sp>
      <p:sp>
        <p:nvSpPr>
          <p:cNvPr id="3" name="Content Placeholder 2">
            <a:extLst>
              <a:ext uri="{FF2B5EF4-FFF2-40B4-BE49-F238E27FC236}">
                <a16:creationId xmlns:a16="http://schemas.microsoft.com/office/drawing/2014/main" id="{1156E840-7BDA-4E04-83B5-CEC825A1FCD7}"/>
              </a:ext>
            </a:extLst>
          </p:cNvPr>
          <p:cNvSpPr>
            <a:spLocks noGrp="1"/>
          </p:cNvSpPr>
          <p:nvPr>
            <p:ph idx="1"/>
          </p:nvPr>
        </p:nvSpPr>
        <p:spPr>
          <a:xfrm>
            <a:off x="802386" y="1646475"/>
            <a:ext cx="7543800" cy="3038094"/>
          </a:xfrm>
        </p:spPr>
        <p:txBody>
          <a:bodyPr/>
          <a:lstStyle/>
          <a:p>
            <a:r>
              <a:rPr lang="en-US" sz="2400" dirty="0">
                <a:solidFill>
                  <a:schemeClr val="tx1"/>
                </a:solidFill>
              </a:rPr>
              <a:t>Consultant/Speaker:</a:t>
            </a:r>
          </a:p>
          <a:p>
            <a:pPr marL="285750" lvl="1" indent="-285750">
              <a:buFontTx/>
              <a:buChar char="-"/>
            </a:pPr>
            <a:r>
              <a:rPr lang="en-US" dirty="0"/>
              <a:t>Medtronic, Abbott, Shockwave, BSCI</a:t>
            </a:r>
          </a:p>
          <a:p>
            <a:pPr marL="285750" lvl="1" indent="-285750">
              <a:buFontTx/>
              <a:buChar char="-"/>
            </a:pPr>
            <a:endParaRPr lang="en-US" sz="2100" b="1" dirty="0"/>
          </a:p>
          <a:p>
            <a:pPr marL="285750" lvl="1" indent="-285750">
              <a:buFontTx/>
              <a:buChar char="-"/>
            </a:pPr>
            <a:endParaRPr lang="en-US" sz="2100" b="1" dirty="0"/>
          </a:p>
          <a:p>
            <a:pPr marL="285750" lvl="1" indent="-285750">
              <a:buFontTx/>
              <a:buChar char="-"/>
            </a:pPr>
            <a:r>
              <a:rPr lang="en-US" sz="2100" b="1" dirty="0"/>
              <a:t>Research Grant  </a:t>
            </a:r>
            <a:r>
              <a:rPr lang="en-US" sz="2100" dirty="0"/>
              <a:t>- Medtronic</a:t>
            </a:r>
          </a:p>
        </p:txBody>
      </p:sp>
    </p:spTree>
    <p:extLst>
      <p:ext uri="{BB962C8B-B14F-4D97-AF65-F5344CB8AC3E}">
        <p14:creationId xmlns:p14="http://schemas.microsoft.com/office/powerpoint/2010/main" val="227285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09A297-98A3-4408-97A3-22E4399ED721}"/>
              </a:ext>
            </a:extLst>
          </p:cNvPr>
          <p:cNvSpPr>
            <a:spLocks noGrp="1"/>
          </p:cNvSpPr>
          <p:nvPr>
            <p:ph type="title"/>
          </p:nvPr>
        </p:nvSpPr>
        <p:spPr>
          <a:xfrm>
            <a:off x="457201" y="82765"/>
            <a:ext cx="7210696" cy="655285"/>
          </a:xfrm>
        </p:spPr>
        <p:txBody>
          <a:bodyPr/>
          <a:lstStyle/>
          <a:p>
            <a:r>
              <a:rPr lang="en-US" sz="2800" b="1" dirty="0"/>
              <a:t>Trends in CLI Hospital Admissions and Outcomes</a:t>
            </a:r>
          </a:p>
        </p:txBody>
      </p:sp>
      <p:sp>
        <p:nvSpPr>
          <p:cNvPr id="2" name="Content Placeholder 1"/>
          <p:cNvSpPr>
            <a:spLocks noGrp="1"/>
          </p:cNvSpPr>
          <p:nvPr>
            <p:ph sz="quarter" idx="13"/>
          </p:nvPr>
        </p:nvSpPr>
        <p:spPr>
          <a:xfrm>
            <a:off x="235258" y="1512490"/>
            <a:ext cx="4243451" cy="3232750"/>
          </a:xfrm>
        </p:spPr>
        <p:txBody>
          <a:bodyPr>
            <a:noAutofit/>
          </a:bodyPr>
          <a:lstStyle/>
          <a:p>
            <a:pPr marL="13716" indent="0">
              <a:buNone/>
            </a:pPr>
            <a:r>
              <a:rPr lang="en-US" dirty="0"/>
              <a:t>Analysis included 642,433 CLI admissions from </a:t>
            </a:r>
            <a:r>
              <a:rPr lang="en-US" b="1" dirty="0"/>
              <a:t>2003 to 2011</a:t>
            </a:r>
          </a:p>
          <a:p>
            <a:r>
              <a:rPr lang="en-US" dirty="0"/>
              <a:t>Constant annual CLI admission rate (∼150 per 100,000 people in the US) </a:t>
            </a:r>
          </a:p>
          <a:p>
            <a:r>
              <a:rPr lang="en-US" dirty="0"/>
              <a:t>Significant reduction in the proportion of patients undergoing surgical revascularization </a:t>
            </a:r>
          </a:p>
          <a:p>
            <a:r>
              <a:rPr lang="en-US" dirty="0"/>
              <a:t>Increased rate of endovascular revascularization</a:t>
            </a:r>
          </a:p>
          <a:p>
            <a:r>
              <a:rPr lang="en-US" dirty="0"/>
              <a:t>Reduced incidence of in-hospital mortality and major amputation</a:t>
            </a:r>
          </a:p>
        </p:txBody>
      </p:sp>
      <p:grpSp>
        <p:nvGrpSpPr>
          <p:cNvPr id="7" name="Group 6"/>
          <p:cNvGrpSpPr/>
          <p:nvPr/>
        </p:nvGrpSpPr>
        <p:grpSpPr>
          <a:xfrm>
            <a:off x="4665293" y="1188720"/>
            <a:ext cx="4096028" cy="3541508"/>
            <a:chOff x="3982032" y="1449238"/>
            <a:chExt cx="4937760" cy="4480560"/>
          </a:xfrm>
          <a:noFill/>
        </p:grpSpPr>
        <p:sp>
          <p:nvSpPr>
            <p:cNvPr id="5" name="Rectangle 4"/>
            <p:cNvSpPr/>
            <p:nvPr/>
          </p:nvSpPr>
          <p:spPr>
            <a:xfrm>
              <a:off x="3982032" y="1449238"/>
              <a:ext cx="4937760" cy="44805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21556" y="1639480"/>
              <a:ext cx="4858712" cy="4100077"/>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a:extLst>
              <a:ext uri="{FF2B5EF4-FFF2-40B4-BE49-F238E27FC236}">
                <a16:creationId xmlns:a16="http://schemas.microsoft.com/office/drawing/2014/main" id="{2D7F1444-4200-207D-8FEB-997538F9F9EA}"/>
              </a:ext>
            </a:extLst>
          </p:cNvPr>
          <p:cNvSpPr txBox="1"/>
          <p:nvPr/>
        </p:nvSpPr>
        <p:spPr>
          <a:xfrm>
            <a:off x="16526" y="4931606"/>
            <a:ext cx="3362899" cy="207749"/>
          </a:xfrm>
          <a:prstGeom prst="rect">
            <a:avLst/>
          </a:prstGeom>
          <a:noFill/>
        </p:spPr>
        <p:txBody>
          <a:bodyPr wrap="square" rtlCol="0" anchor="b">
            <a:spAutoFit/>
          </a:bodyPr>
          <a:lstStyle/>
          <a:p>
            <a:r>
              <a:rPr lang="en-US" sz="750" dirty="0">
                <a:solidFill>
                  <a:schemeClr val="bg1">
                    <a:lumMod val="50000"/>
                  </a:schemeClr>
                </a:solidFill>
              </a:rPr>
              <a:t>Agarwal S, et al. J Am Coll </a:t>
            </a:r>
            <a:r>
              <a:rPr lang="en-US" sz="750" dirty="0" err="1">
                <a:solidFill>
                  <a:schemeClr val="bg1">
                    <a:lumMod val="50000"/>
                  </a:schemeClr>
                </a:solidFill>
              </a:rPr>
              <a:t>Cardiol</a:t>
            </a:r>
            <a:r>
              <a:rPr lang="en-US" sz="750" dirty="0">
                <a:solidFill>
                  <a:schemeClr val="bg1">
                    <a:lumMod val="50000"/>
                  </a:schemeClr>
                </a:solidFill>
              </a:rPr>
              <a:t>. 2016 Apr 26;67(16):1901-13</a:t>
            </a:r>
          </a:p>
        </p:txBody>
      </p:sp>
      <p:sp>
        <p:nvSpPr>
          <p:cNvPr id="9" name="Text Placeholder 8">
            <a:extLst>
              <a:ext uri="{FF2B5EF4-FFF2-40B4-BE49-F238E27FC236}">
                <a16:creationId xmlns:a16="http://schemas.microsoft.com/office/drawing/2014/main" id="{8DC7FAD6-E3D9-C924-323F-C354EA59B03E}"/>
              </a:ext>
            </a:extLst>
          </p:cNvPr>
          <p:cNvSpPr>
            <a:spLocks noGrp="1"/>
          </p:cNvSpPr>
          <p:nvPr>
            <p:ph type="body" sz="quarter" idx="12"/>
          </p:nvPr>
        </p:nvSpPr>
        <p:spPr>
          <a:xfrm>
            <a:off x="902645" y="816428"/>
            <a:ext cx="6392909" cy="509695"/>
          </a:xfrm>
        </p:spPr>
        <p:txBody>
          <a:bodyPr/>
          <a:lstStyle/>
          <a:p>
            <a:r>
              <a:rPr lang="en-US" dirty="0"/>
              <a:t>United States</a:t>
            </a:r>
          </a:p>
        </p:txBody>
      </p:sp>
    </p:spTree>
    <p:extLst>
      <p:ext uri="{BB962C8B-B14F-4D97-AF65-F5344CB8AC3E}">
        <p14:creationId xmlns:p14="http://schemas.microsoft.com/office/powerpoint/2010/main" val="24779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026" descr="2 cm Atherotome Device Enlargement">
            <a:extLst>
              <a:ext uri="{FF2B5EF4-FFF2-40B4-BE49-F238E27FC236}">
                <a16:creationId xmlns:a16="http://schemas.microsoft.com/office/drawing/2014/main" id="{C9B996AE-3EA4-3A46-752B-C8F29EB75A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350" y="36576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1027">
            <a:extLst>
              <a:ext uri="{FF2B5EF4-FFF2-40B4-BE49-F238E27FC236}">
                <a16:creationId xmlns:a16="http://schemas.microsoft.com/office/drawing/2014/main" id="{195C92E4-3A49-EF58-E537-26CBCED8C0AD}"/>
              </a:ext>
            </a:extLst>
          </p:cNvPr>
          <p:cNvSpPr>
            <a:spLocks noGrp="1" noChangeArrowheads="1"/>
          </p:cNvSpPr>
          <p:nvPr>
            <p:ph type="title"/>
          </p:nvPr>
        </p:nvSpPr>
        <p:spPr>
          <a:xfrm>
            <a:off x="1314450" y="190500"/>
            <a:ext cx="6400800" cy="485775"/>
          </a:xfrm>
        </p:spPr>
        <p:txBody>
          <a:bodyPr/>
          <a:lstStyle/>
          <a:p>
            <a:pPr algn="ctr" eaLnBrk="1" hangingPunct="1"/>
            <a:r>
              <a:rPr lang="en-US" altLang="en-US" sz="2700" b="1" dirty="0">
                <a:solidFill>
                  <a:srgbClr val="FF0000"/>
                </a:solidFill>
              </a:rPr>
              <a:t>Endovascular Toolbox</a:t>
            </a:r>
          </a:p>
        </p:txBody>
      </p:sp>
      <p:sp>
        <p:nvSpPr>
          <p:cNvPr id="109572" name="Rectangle 1028">
            <a:extLst>
              <a:ext uri="{FF2B5EF4-FFF2-40B4-BE49-F238E27FC236}">
                <a16:creationId xmlns:a16="http://schemas.microsoft.com/office/drawing/2014/main" id="{E7717C3B-E044-304C-E426-FFB47E677457}"/>
              </a:ext>
            </a:extLst>
          </p:cNvPr>
          <p:cNvSpPr>
            <a:spLocks noGrp="1" noChangeArrowheads="1"/>
          </p:cNvSpPr>
          <p:nvPr>
            <p:ph type="body" sz="half" idx="1"/>
          </p:nvPr>
        </p:nvSpPr>
        <p:spPr>
          <a:xfrm>
            <a:off x="1314450" y="628650"/>
            <a:ext cx="3513535" cy="4343400"/>
          </a:xfrm>
        </p:spPr>
        <p:txBody>
          <a:bodyPr/>
          <a:lstStyle/>
          <a:p>
            <a:pPr marL="169069" indent="-169069">
              <a:buFontTx/>
              <a:buChar char="•"/>
            </a:pPr>
            <a:r>
              <a:rPr lang="en-US" altLang="en-US" dirty="0"/>
              <a:t>Balloons: cutting, </a:t>
            </a:r>
            <a:r>
              <a:rPr lang="en-US" altLang="en-US" dirty="0" err="1"/>
              <a:t>cryo</a:t>
            </a:r>
            <a:r>
              <a:rPr lang="en-US" altLang="en-US" dirty="0"/>
              <a:t>, DEB</a:t>
            </a:r>
          </a:p>
          <a:p>
            <a:pPr marL="169069" indent="-169069">
              <a:buFontTx/>
              <a:buChar char="•"/>
            </a:pPr>
            <a:r>
              <a:rPr lang="en-US" altLang="en-US" sz="2025" dirty="0"/>
              <a:t>Stents: Fracture Resistant (Drug Eluting)</a:t>
            </a:r>
          </a:p>
          <a:p>
            <a:pPr marL="169069" indent="-169069">
              <a:buFontTx/>
              <a:buChar char="•"/>
            </a:pPr>
            <a:r>
              <a:rPr lang="en-US" altLang="en-US" dirty="0"/>
              <a:t>Atherectomy:</a:t>
            </a:r>
          </a:p>
          <a:p>
            <a:pPr marL="516731" lvl="1" indent="-169069">
              <a:buFont typeface="Wingdings" panose="05000000000000000000" pitchFamily="2" charset="2"/>
              <a:buChar char="§"/>
            </a:pPr>
            <a:r>
              <a:rPr lang="en-US" altLang="en-US" sz="1575" dirty="0"/>
              <a:t>Directional, Orbital, Rotational</a:t>
            </a:r>
          </a:p>
          <a:p>
            <a:pPr marL="516731" lvl="1" indent="-169069">
              <a:buFont typeface="Wingdings" panose="05000000000000000000" pitchFamily="2" charset="2"/>
              <a:buChar char="§"/>
            </a:pPr>
            <a:r>
              <a:rPr lang="en-US" altLang="en-US" sz="1575" dirty="0"/>
              <a:t>Laser</a:t>
            </a:r>
          </a:p>
          <a:p>
            <a:pPr marL="169069" indent="-169069">
              <a:buFontTx/>
              <a:buChar char="•"/>
            </a:pPr>
            <a:r>
              <a:rPr lang="en-US" altLang="en-US" dirty="0"/>
              <a:t>“Specialized” re-entry Devices for Subintimal CTO Crossing</a:t>
            </a:r>
          </a:p>
          <a:p>
            <a:pPr marL="169069" indent="-169069">
              <a:buFontTx/>
              <a:buChar char="•"/>
            </a:pPr>
            <a:r>
              <a:rPr lang="en-US" altLang="en-US" dirty="0"/>
              <a:t> “Specialized” CTO crossing devices</a:t>
            </a:r>
          </a:p>
          <a:p>
            <a:pPr marL="169069" indent="-169069">
              <a:buFontTx/>
              <a:buChar char="•"/>
            </a:pPr>
            <a:r>
              <a:rPr lang="en-US" altLang="en-US" dirty="0"/>
              <a:t>Pedal Access Devices</a:t>
            </a:r>
            <a:endParaRPr lang="en-US" altLang="en-US" sz="1500" dirty="0"/>
          </a:p>
        </p:txBody>
      </p:sp>
      <p:pic>
        <p:nvPicPr>
          <p:cNvPr id="109573" name="Picture 1030" descr="usref4r2_c2r2_c2">
            <a:hlinkClick r:id="rId3"/>
            <a:extLst>
              <a:ext uri="{FF2B5EF4-FFF2-40B4-BE49-F238E27FC236}">
                <a16:creationId xmlns:a16="http://schemas.microsoft.com/office/drawing/2014/main" id="{C12EE8F0-2C2F-4BAC-51AE-4A908A4EC0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0" y="2457450"/>
            <a:ext cx="10858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031" descr="whole_system_photo">
            <a:extLst>
              <a:ext uri="{FF2B5EF4-FFF2-40B4-BE49-F238E27FC236}">
                <a16:creationId xmlns:a16="http://schemas.microsoft.com/office/drawing/2014/main" id="{679B8B58-E725-CC54-B76A-7C209DB75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472928"/>
            <a:ext cx="12573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032" descr="inflated-amphi-150">
            <a:extLst>
              <a:ext uri="{FF2B5EF4-FFF2-40B4-BE49-F238E27FC236}">
                <a16:creationId xmlns:a16="http://schemas.microsoft.com/office/drawing/2014/main" id="{C57F98A1-06CE-6841-759C-7E35191FF64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7750" y="971551"/>
            <a:ext cx="1314450" cy="12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9576" name="Object 2">
            <a:extLst>
              <a:ext uri="{FF2B5EF4-FFF2-40B4-BE49-F238E27FC236}">
                <a16:creationId xmlns:a16="http://schemas.microsoft.com/office/drawing/2014/main" id="{AA1116D1-553C-75B7-D4D2-202DCA1A1D92}"/>
              </a:ext>
            </a:extLst>
          </p:cNvPr>
          <p:cNvGraphicFramePr>
            <a:graphicFrameLocks noGrp="1" noChangeAspect="1"/>
          </p:cNvGraphicFramePr>
          <p:nvPr>
            <p:ph sz="half" idx="2"/>
          </p:nvPr>
        </p:nvGraphicFramePr>
        <p:xfrm>
          <a:off x="4857750" y="1684735"/>
          <a:ext cx="1543050" cy="658415"/>
        </p:xfrm>
        <a:graphic>
          <a:graphicData uri="http://schemas.openxmlformats.org/presentationml/2006/ole">
            <mc:AlternateContent xmlns:mc="http://schemas.openxmlformats.org/markup-compatibility/2006">
              <mc:Choice xmlns:v="urn:schemas-microsoft-com:vml" Requires="v">
                <p:oleObj name="Fotografia Photo Editor" r:id="rId7" imgW="8100762" imgH="3101609" progId="MSPhotoEd.3">
                  <p:embed/>
                </p:oleObj>
              </mc:Choice>
              <mc:Fallback>
                <p:oleObj name="Fotografia Photo Editor" r:id="rId7" imgW="8100762" imgH="3101609" progId="MSPhotoEd.3">
                  <p:embed/>
                  <p:pic>
                    <p:nvPicPr>
                      <p:cNvPr id="109576" name="Object 2">
                        <a:extLst>
                          <a:ext uri="{FF2B5EF4-FFF2-40B4-BE49-F238E27FC236}">
                            <a16:creationId xmlns:a16="http://schemas.microsoft.com/office/drawing/2014/main" id="{AA1116D1-553C-75B7-D4D2-202DCA1A1D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9827"/>
                      <a:stretch>
                        <a:fillRect/>
                      </a:stretch>
                    </p:blipFill>
                    <p:spPr bwMode="auto">
                      <a:xfrm>
                        <a:off x="4857750" y="1684735"/>
                        <a:ext cx="1543050" cy="65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9577" name="Picture 1031" descr="Pioneer_Product_044_125a">
            <a:extLst>
              <a:ext uri="{FF2B5EF4-FFF2-40B4-BE49-F238E27FC236}">
                <a16:creationId xmlns:a16="http://schemas.microsoft.com/office/drawing/2014/main" id="{1FBD28C9-FA24-0F6E-F190-672B1673C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0800" y="3657600"/>
            <a:ext cx="13144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9578" name="Object 1">
            <a:extLst>
              <a:ext uri="{FF2B5EF4-FFF2-40B4-BE49-F238E27FC236}">
                <a16:creationId xmlns:a16="http://schemas.microsoft.com/office/drawing/2014/main" id="{02871000-C60F-0BBF-66EC-28DC6E34B814}"/>
              </a:ext>
            </a:extLst>
          </p:cNvPr>
          <p:cNvGraphicFramePr>
            <a:graphicFrameLocks noChangeAspect="1"/>
          </p:cNvGraphicFramePr>
          <p:nvPr/>
        </p:nvGraphicFramePr>
        <p:xfrm>
          <a:off x="6400800" y="1028700"/>
          <a:ext cx="1428750" cy="1257300"/>
        </p:xfrm>
        <a:graphic>
          <a:graphicData uri="http://schemas.openxmlformats.org/presentationml/2006/ole">
            <mc:AlternateContent xmlns:mc="http://schemas.openxmlformats.org/markup-compatibility/2006">
              <mc:Choice xmlns:v="urn:schemas-microsoft-com:vml" Requires="v">
                <p:oleObj name="Photo Editor Photo" r:id="rId10" imgW="1905266" imgH="1571844" progId="MSPhotoEd.3">
                  <p:embed/>
                </p:oleObj>
              </mc:Choice>
              <mc:Fallback>
                <p:oleObj name="Photo Editor Photo" r:id="rId10" imgW="1905266" imgH="1571844" progId="MSPhotoEd.3">
                  <p:embed/>
                  <p:pic>
                    <p:nvPicPr>
                      <p:cNvPr id="109578" name="Object 1">
                        <a:extLst>
                          <a:ext uri="{FF2B5EF4-FFF2-40B4-BE49-F238E27FC236}">
                            <a16:creationId xmlns:a16="http://schemas.microsoft.com/office/drawing/2014/main" id="{02871000-C60F-0BBF-66EC-28DC6E34B8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1028700"/>
                        <a:ext cx="1428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160">
            <a:extLst>
              <a:ext uri="{FF2B5EF4-FFF2-40B4-BE49-F238E27FC236}">
                <a16:creationId xmlns:a16="http://schemas.microsoft.com/office/drawing/2014/main" id="{537F9067-CC94-C241-AEB4-5F79472B559C}"/>
              </a:ext>
            </a:extLst>
          </p:cNvPr>
          <p:cNvGrpSpPr>
            <a:grpSpLocks/>
          </p:cNvGrpSpPr>
          <p:nvPr/>
        </p:nvGrpSpPr>
        <p:grpSpPr>
          <a:xfrm>
            <a:off x="3528911" y="2777433"/>
            <a:ext cx="2794461" cy="1409069"/>
            <a:chOff x="4842332" y="4308230"/>
            <a:chExt cx="4206240" cy="2103120"/>
          </a:xfrm>
        </p:grpSpPr>
        <p:pic>
          <p:nvPicPr>
            <p:cNvPr id="162" name="Picture 161">
              <a:extLst>
                <a:ext uri="{FF2B5EF4-FFF2-40B4-BE49-F238E27FC236}">
                  <a16:creationId xmlns:a16="http://schemas.microsoft.com/office/drawing/2014/main" id="{EBE614B9-AA1D-1648-B337-585487EA9458}"/>
                </a:ext>
              </a:extLst>
            </p:cNvPr>
            <p:cNvPicPr>
              <a:picLocks noChangeAspect="1"/>
            </p:cNvPicPr>
            <p:nvPr/>
          </p:nvPicPr>
          <p:blipFill rotWithShape="1">
            <a:blip r:embed="rId2"/>
            <a:srcRect r="1913"/>
            <a:stretch/>
          </p:blipFill>
          <p:spPr>
            <a:xfrm rot="5400000">
              <a:off x="5893892" y="3256670"/>
              <a:ext cx="2103120" cy="4206240"/>
            </a:xfrm>
            <a:prstGeom prst="rect">
              <a:avLst/>
            </a:prstGeom>
            <a:ln>
              <a:noFill/>
            </a:ln>
          </p:spPr>
        </p:pic>
        <p:cxnSp>
          <p:nvCxnSpPr>
            <p:cNvPr id="163" name="Straight Arrow Connector 162">
              <a:extLst>
                <a:ext uri="{FF2B5EF4-FFF2-40B4-BE49-F238E27FC236}">
                  <a16:creationId xmlns:a16="http://schemas.microsoft.com/office/drawing/2014/main" id="{0CFF4B7B-E0C4-8440-B50E-8EA6E7668182}"/>
                </a:ext>
              </a:extLst>
            </p:cNvPr>
            <p:cNvCxnSpPr/>
            <p:nvPr/>
          </p:nvCxnSpPr>
          <p:spPr>
            <a:xfrm flipV="1">
              <a:off x="5831712" y="4966862"/>
              <a:ext cx="57150" cy="282538"/>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1663BDB4-919C-FA4F-AFC7-EA7CAAD4D0B3}"/>
                </a:ext>
              </a:extLst>
            </p:cNvPr>
            <p:cNvCxnSpPr/>
            <p:nvPr/>
          </p:nvCxnSpPr>
          <p:spPr>
            <a:xfrm flipV="1">
              <a:off x="6203921" y="5022166"/>
              <a:ext cx="57150" cy="282538"/>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3E79318E-FE4D-1A48-8E8B-7239B5F93C72}"/>
                </a:ext>
              </a:extLst>
            </p:cNvPr>
            <p:cNvCxnSpPr/>
            <p:nvPr/>
          </p:nvCxnSpPr>
          <p:spPr>
            <a:xfrm flipV="1">
              <a:off x="5915240" y="5504281"/>
              <a:ext cx="57150" cy="282538"/>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91690639-E1DA-AB4A-B1F2-4D2CDFA9011C}"/>
                </a:ext>
              </a:extLst>
            </p:cNvPr>
            <p:cNvCxnSpPr/>
            <p:nvPr/>
          </p:nvCxnSpPr>
          <p:spPr>
            <a:xfrm flipV="1">
              <a:off x="6690916" y="5112338"/>
              <a:ext cx="57150" cy="282538"/>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167" name="Oval 166">
              <a:extLst>
                <a:ext uri="{FF2B5EF4-FFF2-40B4-BE49-F238E27FC236}">
                  <a16:creationId xmlns:a16="http://schemas.microsoft.com/office/drawing/2014/main" id="{65D1AF23-DCFD-1A48-8A5F-3284DA0A842E}"/>
                </a:ext>
              </a:extLst>
            </p:cNvPr>
            <p:cNvSpPr/>
            <p:nvPr/>
          </p:nvSpPr>
          <p:spPr>
            <a:xfrm>
              <a:off x="7480760" y="5077775"/>
              <a:ext cx="869950" cy="82357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350" dirty="0">
                <a:solidFill>
                  <a:srgbClr val="FFFFFF"/>
                </a:solidFill>
                <a:latin typeface="Arial"/>
              </a:endParaRPr>
            </a:p>
          </p:txBody>
        </p:sp>
        <p:cxnSp>
          <p:nvCxnSpPr>
            <p:cNvPr id="168" name="Straight Arrow Connector 167">
              <a:extLst>
                <a:ext uri="{FF2B5EF4-FFF2-40B4-BE49-F238E27FC236}">
                  <a16:creationId xmlns:a16="http://schemas.microsoft.com/office/drawing/2014/main" id="{0ECC54EC-3673-B644-B7CA-F6C4E99E7CF1}"/>
                </a:ext>
              </a:extLst>
            </p:cNvPr>
            <p:cNvCxnSpPr/>
            <p:nvPr/>
          </p:nvCxnSpPr>
          <p:spPr>
            <a:xfrm flipV="1">
              <a:off x="5006191" y="4881285"/>
              <a:ext cx="57150" cy="282538"/>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0AA99DC8-9B5D-F64D-AB98-E98C9563690F}"/>
                </a:ext>
              </a:extLst>
            </p:cNvPr>
            <p:cNvCxnSpPr/>
            <p:nvPr/>
          </p:nvCxnSpPr>
          <p:spPr>
            <a:xfrm flipV="1">
              <a:off x="8685327" y="5111137"/>
              <a:ext cx="57150" cy="282538"/>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grpSp>
      <p:sp>
        <p:nvSpPr>
          <p:cNvPr id="170" name="object 41">
            <a:extLst>
              <a:ext uri="{FF2B5EF4-FFF2-40B4-BE49-F238E27FC236}">
                <a16:creationId xmlns:a16="http://schemas.microsoft.com/office/drawing/2014/main" id="{06F26EAC-F9CC-B741-A48A-A8EEBCA51C07}"/>
              </a:ext>
            </a:extLst>
          </p:cNvPr>
          <p:cNvSpPr txBox="1"/>
          <p:nvPr/>
        </p:nvSpPr>
        <p:spPr>
          <a:xfrm>
            <a:off x="1298983" y="4281904"/>
            <a:ext cx="1245749" cy="180337"/>
          </a:xfrm>
          <a:prstGeom prst="rect">
            <a:avLst/>
          </a:prstGeom>
        </p:spPr>
        <p:txBody>
          <a:bodyPr vert="horz" wrap="square" lIns="0" tIns="7143" rIns="0" bIns="0" rtlCol="0">
            <a:normAutofit fontScale="77500" lnSpcReduction="20000"/>
          </a:bodyPr>
          <a:lstStyle/>
          <a:p>
            <a:pPr marL="7143">
              <a:spcBef>
                <a:spcPts val="56"/>
              </a:spcBef>
            </a:pPr>
            <a:r>
              <a:rPr sz="1125" b="1" dirty="0">
                <a:solidFill>
                  <a:srgbClr val="00B0F0"/>
                </a:solidFill>
                <a:latin typeface="Proxima Nova Semibold" panose="02000506030000020004" pitchFamily="2" charset="77"/>
                <a:cs typeface="Proxima Nova Rg"/>
              </a:rPr>
              <a:t>Pre-IVL</a:t>
            </a:r>
            <a:r>
              <a:rPr sz="1125" b="1" spc="-48" dirty="0">
                <a:solidFill>
                  <a:srgbClr val="00B0F0"/>
                </a:solidFill>
                <a:latin typeface="Proxima Nova Semibold" panose="02000506030000020004" pitchFamily="2" charset="77"/>
                <a:cs typeface="Proxima Nova Rg"/>
              </a:rPr>
              <a:t> </a:t>
            </a:r>
            <a:r>
              <a:rPr sz="1125" b="1" dirty="0">
                <a:solidFill>
                  <a:srgbClr val="00B0F0"/>
                </a:solidFill>
                <a:latin typeface="Proxima Nova Semibold" panose="02000506030000020004" pitchFamily="2" charset="77"/>
                <a:cs typeface="Proxima Nova Rg"/>
              </a:rPr>
              <a:t>Treatment*</a:t>
            </a:r>
          </a:p>
        </p:txBody>
      </p:sp>
      <p:sp>
        <p:nvSpPr>
          <p:cNvPr id="171" name="object 49">
            <a:extLst>
              <a:ext uri="{FF2B5EF4-FFF2-40B4-BE49-F238E27FC236}">
                <a16:creationId xmlns:a16="http://schemas.microsoft.com/office/drawing/2014/main" id="{75B7824A-462A-8746-BCBC-627490B7940C}"/>
              </a:ext>
            </a:extLst>
          </p:cNvPr>
          <p:cNvSpPr txBox="1"/>
          <p:nvPr/>
        </p:nvSpPr>
        <p:spPr>
          <a:xfrm>
            <a:off x="4279981" y="4281904"/>
            <a:ext cx="1313607" cy="180337"/>
          </a:xfrm>
          <a:prstGeom prst="rect">
            <a:avLst/>
          </a:prstGeom>
        </p:spPr>
        <p:txBody>
          <a:bodyPr vert="horz" wrap="square" lIns="0" tIns="7143" rIns="0" bIns="0" rtlCol="0">
            <a:normAutofit fontScale="77500" lnSpcReduction="20000"/>
          </a:bodyPr>
          <a:lstStyle/>
          <a:p>
            <a:pPr marL="7143">
              <a:spcBef>
                <a:spcPts val="56"/>
              </a:spcBef>
            </a:pPr>
            <a:r>
              <a:rPr sz="1125" b="1" dirty="0">
                <a:solidFill>
                  <a:srgbClr val="00B0F0"/>
                </a:solidFill>
                <a:latin typeface="Proxima Nova Semibold" panose="02000506030000020004" pitchFamily="2" charset="77"/>
                <a:cs typeface="Proxima Nova Rg"/>
              </a:rPr>
              <a:t>Post-IVL</a:t>
            </a:r>
            <a:r>
              <a:rPr sz="1125" b="1" spc="-48" dirty="0">
                <a:solidFill>
                  <a:srgbClr val="00B0F0"/>
                </a:solidFill>
                <a:latin typeface="Proxima Nova Semibold" panose="02000506030000020004" pitchFamily="2" charset="77"/>
                <a:cs typeface="Proxima Nova Rg"/>
              </a:rPr>
              <a:t> </a:t>
            </a:r>
            <a:r>
              <a:rPr sz="1125" b="1" dirty="0">
                <a:solidFill>
                  <a:srgbClr val="00B0F0"/>
                </a:solidFill>
                <a:latin typeface="Proxima Nova Semibold" panose="02000506030000020004" pitchFamily="2" charset="77"/>
                <a:cs typeface="Proxima Nova Rg"/>
              </a:rPr>
              <a:t>Treatment*</a:t>
            </a:r>
          </a:p>
        </p:txBody>
      </p:sp>
      <p:pic>
        <p:nvPicPr>
          <p:cNvPr id="172" name="Picture 171">
            <a:extLst>
              <a:ext uri="{FF2B5EF4-FFF2-40B4-BE49-F238E27FC236}">
                <a16:creationId xmlns:a16="http://schemas.microsoft.com/office/drawing/2014/main" id="{2865A149-129B-E249-A5D5-C377DFDEABCF}"/>
              </a:ext>
            </a:extLst>
          </p:cNvPr>
          <p:cNvPicPr>
            <a:picLocks noChangeAspect="1"/>
          </p:cNvPicPr>
          <p:nvPr/>
        </p:nvPicPr>
        <p:blipFill>
          <a:blip r:embed="rId3"/>
          <a:stretch>
            <a:fillRect/>
          </a:stretch>
        </p:blipFill>
        <p:spPr>
          <a:xfrm rot="5400000">
            <a:off x="1208351" y="2145961"/>
            <a:ext cx="1411601" cy="2667440"/>
          </a:xfrm>
          <a:prstGeom prst="rect">
            <a:avLst/>
          </a:prstGeom>
          <a:ln>
            <a:noFill/>
          </a:ln>
        </p:spPr>
      </p:pic>
      <p:pic>
        <p:nvPicPr>
          <p:cNvPr id="173" name="object 12">
            <a:extLst>
              <a:ext uri="{FF2B5EF4-FFF2-40B4-BE49-F238E27FC236}">
                <a16:creationId xmlns:a16="http://schemas.microsoft.com/office/drawing/2014/main" id="{98130AB0-E8E3-824D-A968-C1FD45BD6A51}"/>
              </a:ext>
            </a:extLst>
          </p:cNvPr>
          <p:cNvPicPr/>
          <p:nvPr/>
        </p:nvPicPr>
        <p:blipFill>
          <a:blip r:embed="rId4" cstate="print"/>
          <a:stretch>
            <a:fillRect/>
          </a:stretch>
        </p:blipFill>
        <p:spPr>
          <a:xfrm>
            <a:off x="586327" y="4184510"/>
            <a:ext cx="2661545" cy="198074"/>
          </a:xfrm>
          <a:prstGeom prst="rect">
            <a:avLst/>
          </a:prstGeom>
        </p:spPr>
      </p:pic>
      <p:pic>
        <p:nvPicPr>
          <p:cNvPr id="174" name="object 12">
            <a:extLst>
              <a:ext uri="{FF2B5EF4-FFF2-40B4-BE49-F238E27FC236}">
                <a16:creationId xmlns:a16="http://schemas.microsoft.com/office/drawing/2014/main" id="{A343D7DE-65B8-334C-B561-6E00E0CC8AFF}"/>
              </a:ext>
            </a:extLst>
          </p:cNvPr>
          <p:cNvPicPr/>
          <p:nvPr/>
        </p:nvPicPr>
        <p:blipFill>
          <a:blip r:embed="rId4" cstate="print"/>
          <a:stretch>
            <a:fillRect/>
          </a:stretch>
        </p:blipFill>
        <p:spPr>
          <a:xfrm>
            <a:off x="3457040" y="4184510"/>
            <a:ext cx="2661545" cy="198074"/>
          </a:xfrm>
          <a:prstGeom prst="rect">
            <a:avLst/>
          </a:prstGeom>
        </p:spPr>
      </p:pic>
      <p:sp>
        <p:nvSpPr>
          <p:cNvPr id="5" name="Slide Number Placeholder 4">
            <a:extLst>
              <a:ext uri="{FF2B5EF4-FFF2-40B4-BE49-F238E27FC236}">
                <a16:creationId xmlns:a16="http://schemas.microsoft.com/office/drawing/2014/main" id="{CF671A0D-A80D-DD4A-BB1B-A38B023EA05C}"/>
              </a:ext>
            </a:extLst>
          </p:cNvPr>
          <p:cNvSpPr>
            <a:spLocks noGrp="1"/>
          </p:cNvSpPr>
          <p:nvPr>
            <p:ph type="sldNum" sz="quarter" idx="4"/>
          </p:nvPr>
        </p:nvSpPr>
        <p:spPr/>
        <p:txBody>
          <a:bodyPr/>
          <a:lstStyle/>
          <a:p>
            <a:fld id="{1C491B57-CA2B-314C-8D3E-077C95027C1F}" type="slidenum">
              <a:rPr lang="en-US" smtClean="0"/>
              <a:pPr/>
              <a:t>22</a:t>
            </a:fld>
            <a:endParaRPr lang="en-US" dirty="0"/>
          </a:p>
        </p:txBody>
      </p:sp>
      <p:sp>
        <p:nvSpPr>
          <p:cNvPr id="72" name="Title 1">
            <a:extLst>
              <a:ext uri="{FF2B5EF4-FFF2-40B4-BE49-F238E27FC236}">
                <a16:creationId xmlns:a16="http://schemas.microsoft.com/office/drawing/2014/main" id="{10486989-886D-4544-98BF-E75EC9E92CAD}"/>
              </a:ext>
            </a:extLst>
          </p:cNvPr>
          <p:cNvSpPr>
            <a:spLocks noGrp="1"/>
          </p:cNvSpPr>
          <p:nvPr>
            <p:ph type="title"/>
          </p:nvPr>
        </p:nvSpPr>
        <p:spPr>
          <a:xfrm>
            <a:off x="462475" y="147537"/>
            <a:ext cx="8224325" cy="633514"/>
          </a:xfrm>
        </p:spPr>
        <p:txBody>
          <a:bodyPr/>
          <a:lstStyle/>
          <a:p>
            <a:r>
              <a:rPr lang="en-GB" dirty="0">
                <a:solidFill>
                  <a:srgbClr val="00B0F0"/>
                </a:solidFill>
              </a:rPr>
              <a:t>Intravascular Lithotripsy</a:t>
            </a:r>
            <a:endParaRPr lang="en-PT" dirty="0">
              <a:solidFill>
                <a:srgbClr val="00B0F0"/>
              </a:solidFill>
            </a:endParaRPr>
          </a:p>
        </p:txBody>
      </p:sp>
      <p:sp>
        <p:nvSpPr>
          <p:cNvPr id="73" name="Text Placeholder 5">
            <a:extLst>
              <a:ext uri="{FF2B5EF4-FFF2-40B4-BE49-F238E27FC236}">
                <a16:creationId xmlns:a16="http://schemas.microsoft.com/office/drawing/2014/main" id="{F58AC7B4-8A1D-6442-B26D-071F1D99F360}"/>
              </a:ext>
            </a:extLst>
          </p:cNvPr>
          <p:cNvSpPr txBox="1">
            <a:spLocks/>
          </p:cNvSpPr>
          <p:nvPr/>
        </p:nvSpPr>
        <p:spPr>
          <a:xfrm>
            <a:off x="457201" y="4664379"/>
            <a:ext cx="6829426" cy="141962"/>
          </a:xfrm>
          <a:prstGeom prst="rect">
            <a:avLst/>
          </a:prstGeom>
        </p:spPr>
        <p:txBody>
          <a:bodyPr vert="horz" wrap="square" lIns="68580" tIns="34290" rIns="68580" bIns="13716" rtlCol="0" anchor="b" anchorCtr="0">
            <a:spAutoFit/>
          </a:bodyPr>
          <a:lstStyle>
            <a:lvl1pPr marL="0" indent="0" algn="l" defTabSz="1218784" rtl="0" eaLnBrk="1" latinLnBrk="0" hangingPunct="1">
              <a:lnSpc>
                <a:spcPct val="90000"/>
              </a:lnSpc>
              <a:spcBef>
                <a:spcPts val="600"/>
              </a:spcBef>
              <a:spcAft>
                <a:spcPts val="600"/>
              </a:spcAft>
              <a:buFont typeface="Arial" pitchFamily="34" charset="0"/>
              <a:buNone/>
              <a:defRPr lang="en-US" sz="900" kern="1200" dirty="0">
                <a:solidFill>
                  <a:schemeClr val="tx1"/>
                </a:solidFill>
                <a:latin typeface="+mn-lt"/>
                <a:ea typeface="+mn-ea"/>
                <a:cs typeface="+mn-cs"/>
              </a:defRPr>
            </a:lvl1pPr>
            <a:lvl2pPr marL="548452" indent="-255945" algn="l" defTabSz="1218784" rtl="0" eaLnBrk="1" latinLnBrk="0" hangingPunct="1">
              <a:lnSpc>
                <a:spcPct val="90000"/>
              </a:lnSpc>
              <a:spcBef>
                <a:spcPts val="0"/>
              </a:spcBef>
              <a:spcAft>
                <a:spcPts val="600"/>
              </a:spcAft>
              <a:buFont typeface="Arial" pitchFamily="34" charset="0"/>
              <a:buChar char="–"/>
              <a:defRPr sz="2000" kern="1200">
                <a:solidFill>
                  <a:srgbClr val="505E6C"/>
                </a:solidFill>
                <a:latin typeface="+mn-lt"/>
                <a:ea typeface="+mn-ea"/>
                <a:cs typeface="+mn-cs"/>
              </a:defRPr>
            </a:lvl2pPr>
            <a:lvl3pPr marL="792209" indent="-182817" algn="l" defTabSz="1218784" rtl="0" eaLnBrk="1" latinLnBrk="0" hangingPunct="1">
              <a:lnSpc>
                <a:spcPct val="90000"/>
              </a:lnSpc>
              <a:spcBef>
                <a:spcPts val="0"/>
              </a:spcBef>
              <a:spcAft>
                <a:spcPts val="600"/>
              </a:spcAft>
              <a:buClr>
                <a:schemeClr val="tx2"/>
              </a:buClr>
              <a:buFont typeface="Arial" pitchFamily="34" charset="0"/>
              <a:buChar char="•"/>
              <a:defRPr sz="1800" kern="1200">
                <a:solidFill>
                  <a:srgbClr val="505E6C"/>
                </a:solidFill>
                <a:latin typeface="+mn-lt"/>
                <a:ea typeface="+mn-ea"/>
                <a:cs typeface="+mn-cs"/>
              </a:defRPr>
            </a:lvl3pPr>
            <a:lvl4pPr marL="1157845" indent="-182817" algn="l" defTabSz="1218784" rtl="0" eaLnBrk="1" latinLnBrk="0" hangingPunct="1">
              <a:lnSpc>
                <a:spcPct val="90000"/>
              </a:lnSpc>
              <a:spcBef>
                <a:spcPts val="0"/>
              </a:spcBef>
              <a:spcAft>
                <a:spcPts val="600"/>
              </a:spcAft>
              <a:buFont typeface="Arial" pitchFamily="34" charset="0"/>
              <a:buChar char="–"/>
              <a:defRPr sz="1600" kern="1200">
                <a:solidFill>
                  <a:srgbClr val="505E6C"/>
                </a:solidFill>
                <a:latin typeface="+mn-lt"/>
                <a:ea typeface="+mn-ea"/>
                <a:cs typeface="+mn-cs"/>
              </a:defRPr>
            </a:lvl4pPr>
            <a:lvl5pPr marL="1523480" indent="-182817" algn="l" defTabSz="1218784" rtl="0" eaLnBrk="1" latinLnBrk="0" hangingPunct="1">
              <a:lnSpc>
                <a:spcPct val="90000"/>
              </a:lnSpc>
              <a:spcBef>
                <a:spcPts val="0"/>
              </a:spcBef>
              <a:spcAft>
                <a:spcPts val="600"/>
              </a:spcAft>
              <a:buFont typeface="Arial" pitchFamily="34" charset="0"/>
              <a:buChar char="»"/>
              <a:defRPr sz="1600" kern="1200">
                <a:solidFill>
                  <a:srgbClr val="505E6C"/>
                </a:solidFill>
                <a:latin typeface="+mn-lt"/>
                <a:ea typeface="+mn-ea"/>
                <a:cs typeface="+mn-cs"/>
              </a:defRPr>
            </a:lvl5pPr>
            <a:lvl6pPr marL="3351654" indent="-304696" algn="l" defTabSz="121878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047" indent="-304696" algn="l" defTabSz="121878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38" indent="-304696" algn="l" defTabSz="121878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0" indent="-304696" algn="l" defTabSz="1218784"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GB" sz="675" dirty="0"/>
              <a:t>*Micro-CT scan analysis: R. Virmani, CV Path Institute</a:t>
            </a:r>
          </a:p>
        </p:txBody>
      </p:sp>
      <p:pic>
        <p:nvPicPr>
          <p:cNvPr id="77" name="object 56">
            <a:extLst>
              <a:ext uri="{FF2B5EF4-FFF2-40B4-BE49-F238E27FC236}">
                <a16:creationId xmlns:a16="http://schemas.microsoft.com/office/drawing/2014/main" id="{1FE11532-6F7C-C942-BEF5-19C951AB4BC5}"/>
              </a:ext>
            </a:extLst>
          </p:cNvPr>
          <p:cNvPicPr/>
          <p:nvPr/>
        </p:nvPicPr>
        <p:blipFill>
          <a:blip r:embed="rId5" cstate="print">
            <a:alphaModFix amt="50000"/>
          </a:blip>
          <a:stretch>
            <a:fillRect/>
          </a:stretch>
        </p:blipFill>
        <p:spPr>
          <a:xfrm>
            <a:off x="6558732" y="873747"/>
            <a:ext cx="129646" cy="3345709"/>
          </a:xfrm>
          <a:prstGeom prst="rect">
            <a:avLst/>
          </a:prstGeom>
        </p:spPr>
      </p:pic>
      <p:sp>
        <p:nvSpPr>
          <p:cNvPr id="90" name="object 5">
            <a:extLst>
              <a:ext uri="{FF2B5EF4-FFF2-40B4-BE49-F238E27FC236}">
                <a16:creationId xmlns:a16="http://schemas.microsoft.com/office/drawing/2014/main" id="{2935865A-883F-F946-825D-A959FDAEF7B2}"/>
              </a:ext>
            </a:extLst>
          </p:cNvPr>
          <p:cNvSpPr txBox="1"/>
          <p:nvPr/>
        </p:nvSpPr>
        <p:spPr>
          <a:xfrm>
            <a:off x="635979" y="2096641"/>
            <a:ext cx="1039999" cy="489074"/>
          </a:xfrm>
          <a:prstGeom prst="rect">
            <a:avLst/>
          </a:prstGeom>
        </p:spPr>
        <p:txBody>
          <a:bodyPr vert="horz" wrap="square" lIns="0" tIns="21429" rIns="0" bIns="0" rtlCol="0">
            <a:noAutofit/>
          </a:bodyPr>
          <a:lstStyle/>
          <a:p>
            <a:pPr marR="2857" indent="-1072" algn="ctr"/>
            <a:r>
              <a:rPr sz="1013" b="1" spc="-3" dirty="0">
                <a:solidFill>
                  <a:srgbClr val="00ACEE"/>
                </a:solidFill>
                <a:latin typeface="Arial"/>
                <a:cs typeface="Arial"/>
              </a:rPr>
              <a:t>Deliver catheter </a:t>
            </a:r>
            <a:r>
              <a:rPr sz="1013" b="1" dirty="0">
                <a:solidFill>
                  <a:srgbClr val="00ACEE"/>
                </a:solidFill>
                <a:latin typeface="Arial"/>
                <a:cs typeface="Arial"/>
              </a:rPr>
              <a:t> </a:t>
            </a:r>
            <a:r>
              <a:rPr sz="1013" b="1" spc="-3" dirty="0">
                <a:solidFill>
                  <a:srgbClr val="00ACEE"/>
                </a:solidFill>
                <a:latin typeface="Arial"/>
                <a:cs typeface="Arial"/>
              </a:rPr>
              <a:t>and</a:t>
            </a:r>
            <a:r>
              <a:rPr sz="1013" b="1" spc="-23" dirty="0">
                <a:solidFill>
                  <a:srgbClr val="00ACEE"/>
                </a:solidFill>
                <a:latin typeface="Arial"/>
                <a:cs typeface="Arial"/>
              </a:rPr>
              <a:t> </a:t>
            </a:r>
            <a:r>
              <a:rPr sz="1013" b="1" dirty="0">
                <a:solidFill>
                  <a:srgbClr val="00ACEE"/>
                </a:solidFill>
                <a:latin typeface="Arial"/>
                <a:cs typeface="Arial"/>
              </a:rPr>
              <a:t>inflate</a:t>
            </a:r>
            <a:r>
              <a:rPr sz="1013" b="1" spc="-17" dirty="0">
                <a:solidFill>
                  <a:srgbClr val="00ACEE"/>
                </a:solidFill>
                <a:latin typeface="Arial"/>
                <a:cs typeface="Arial"/>
              </a:rPr>
              <a:t> </a:t>
            </a:r>
            <a:r>
              <a:rPr sz="1013" b="1" dirty="0">
                <a:solidFill>
                  <a:srgbClr val="00ACEE"/>
                </a:solidFill>
                <a:latin typeface="Arial"/>
                <a:cs typeface="Arial"/>
              </a:rPr>
              <a:t>to</a:t>
            </a:r>
            <a:r>
              <a:rPr sz="1013" b="1" spc="-17" dirty="0">
                <a:solidFill>
                  <a:srgbClr val="00ACEE"/>
                </a:solidFill>
                <a:latin typeface="Arial"/>
                <a:cs typeface="Arial"/>
              </a:rPr>
              <a:t> </a:t>
            </a:r>
            <a:r>
              <a:rPr sz="1013" b="1" dirty="0">
                <a:solidFill>
                  <a:srgbClr val="00ACEE"/>
                </a:solidFill>
                <a:latin typeface="Arial"/>
                <a:cs typeface="Arial"/>
              </a:rPr>
              <a:t>low </a:t>
            </a:r>
            <a:r>
              <a:rPr sz="1013" b="1" spc="-272" dirty="0">
                <a:solidFill>
                  <a:srgbClr val="00ACEE"/>
                </a:solidFill>
                <a:latin typeface="Arial"/>
                <a:cs typeface="Arial"/>
              </a:rPr>
              <a:t> </a:t>
            </a:r>
            <a:r>
              <a:rPr sz="1013" b="1" dirty="0">
                <a:solidFill>
                  <a:srgbClr val="00ACEE"/>
                </a:solidFill>
                <a:latin typeface="Arial"/>
                <a:cs typeface="Arial"/>
              </a:rPr>
              <a:t>pressure</a:t>
            </a:r>
            <a:endParaRPr sz="1013" dirty="0">
              <a:latin typeface="Arial"/>
              <a:cs typeface="Arial"/>
            </a:endParaRPr>
          </a:p>
        </p:txBody>
      </p:sp>
      <p:sp>
        <p:nvSpPr>
          <p:cNvPr id="91" name="object 6">
            <a:extLst>
              <a:ext uri="{FF2B5EF4-FFF2-40B4-BE49-F238E27FC236}">
                <a16:creationId xmlns:a16="http://schemas.microsoft.com/office/drawing/2014/main" id="{F9160078-84E4-7F49-BEE6-E03D43128DFB}"/>
              </a:ext>
            </a:extLst>
          </p:cNvPr>
          <p:cNvSpPr txBox="1"/>
          <p:nvPr/>
        </p:nvSpPr>
        <p:spPr>
          <a:xfrm>
            <a:off x="2163969" y="2096640"/>
            <a:ext cx="1157918" cy="711207"/>
          </a:xfrm>
          <a:prstGeom prst="rect">
            <a:avLst/>
          </a:prstGeom>
        </p:spPr>
        <p:txBody>
          <a:bodyPr vert="horz" wrap="square" lIns="0" tIns="21429" rIns="0" bIns="0" rtlCol="0">
            <a:noAutofit/>
          </a:bodyPr>
          <a:lstStyle/>
          <a:p>
            <a:pPr marR="2857" algn="ctr"/>
            <a:r>
              <a:rPr sz="1013" b="1" dirty="0">
                <a:solidFill>
                  <a:srgbClr val="00ACEE"/>
                </a:solidFill>
                <a:latin typeface="Arial"/>
                <a:cs typeface="Arial"/>
              </a:rPr>
              <a:t>Generate </a:t>
            </a:r>
            <a:r>
              <a:rPr sz="1013" b="1" spc="-3" dirty="0">
                <a:solidFill>
                  <a:srgbClr val="00ACEE"/>
                </a:solidFill>
                <a:latin typeface="Arial"/>
                <a:cs typeface="Arial"/>
              </a:rPr>
              <a:t>sonic</a:t>
            </a:r>
            <a:endParaRPr lang="pt-PT" sz="1013" b="1" spc="-3" dirty="0">
              <a:solidFill>
                <a:srgbClr val="00ACEE"/>
              </a:solidFill>
              <a:latin typeface="Arial"/>
              <a:cs typeface="Arial"/>
            </a:endParaRPr>
          </a:p>
          <a:p>
            <a:pPr marR="2857" algn="ctr"/>
            <a:r>
              <a:rPr sz="1013" b="1" dirty="0">
                <a:solidFill>
                  <a:srgbClr val="00ACEE"/>
                </a:solidFill>
                <a:latin typeface="Arial"/>
                <a:cs typeface="Arial"/>
              </a:rPr>
              <a:t>pressure</a:t>
            </a:r>
            <a:r>
              <a:rPr lang="pt-PT" sz="1013" b="1" dirty="0">
                <a:solidFill>
                  <a:srgbClr val="00ACEE"/>
                </a:solidFill>
                <a:latin typeface="Arial"/>
                <a:cs typeface="Arial"/>
              </a:rPr>
              <a:t> </a:t>
            </a:r>
            <a:r>
              <a:rPr sz="1013" b="1" dirty="0">
                <a:solidFill>
                  <a:srgbClr val="00ACEE"/>
                </a:solidFill>
                <a:latin typeface="Arial"/>
                <a:cs typeface="Arial"/>
              </a:rPr>
              <a:t>waves</a:t>
            </a:r>
            <a:r>
              <a:rPr sz="1013" b="1" spc="-275" dirty="0">
                <a:solidFill>
                  <a:srgbClr val="00ACEE"/>
                </a:solidFill>
                <a:latin typeface="Arial"/>
                <a:cs typeface="Arial"/>
              </a:rPr>
              <a:t> </a:t>
            </a:r>
            <a:r>
              <a:rPr sz="1013" b="1" dirty="0">
                <a:solidFill>
                  <a:srgbClr val="00ACEE"/>
                </a:solidFill>
                <a:latin typeface="Arial"/>
                <a:cs typeface="Arial"/>
              </a:rPr>
              <a:t>using</a:t>
            </a:r>
            <a:r>
              <a:rPr sz="1013" b="1" spc="-56" dirty="0">
                <a:solidFill>
                  <a:srgbClr val="00ACEE"/>
                </a:solidFill>
                <a:latin typeface="Arial"/>
                <a:cs typeface="Arial"/>
              </a:rPr>
              <a:t> </a:t>
            </a:r>
            <a:r>
              <a:rPr sz="1013" b="1" dirty="0">
                <a:solidFill>
                  <a:srgbClr val="00ACEE"/>
                </a:solidFill>
                <a:latin typeface="Arial"/>
                <a:cs typeface="Arial"/>
              </a:rPr>
              <a:t>lithotripsy</a:t>
            </a:r>
            <a:endParaRPr sz="1013" dirty="0">
              <a:latin typeface="Arial"/>
              <a:cs typeface="Arial"/>
            </a:endParaRPr>
          </a:p>
        </p:txBody>
      </p:sp>
      <p:sp>
        <p:nvSpPr>
          <p:cNvPr id="92" name="object 7">
            <a:extLst>
              <a:ext uri="{FF2B5EF4-FFF2-40B4-BE49-F238E27FC236}">
                <a16:creationId xmlns:a16="http://schemas.microsoft.com/office/drawing/2014/main" id="{CCC00601-9F55-0946-8E67-3F986C3FA5A3}"/>
              </a:ext>
            </a:extLst>
          </p:cNvPr>
          <p:cNvSpPr txBox="1"/>
          <p:nvPr/>
        </p:nvSpPr>
        <p:spPr>
          <a:xfrm>
            <a:off x="3796390" y="2096640"/>
            <a:ext cx="952490" cy="333262"/>
          </a:xfrm>
          <a:prstGeom prst="rect">
            <a:avLst/>
          </a:prstGeom>
        </p:spPr>
        <p:txBody>
          <a:bodyPr vert="horz" wrap="square" lIns="0" tIns="21429" rIns="0" bIns="0" rtlCol="0">
            <a:noAutofit/>
          </a:bodyPr>
          <a:lstStyle/>
          <a:p>
            <a:pPr marR="2857" algn="ctr"/>
            <a:r>
              <a:rPr sz="1013" b="1" spc="-3" dirty="0">
                <a:solidFill>
                  <a:srgbClr val="00ACEE"/>
                </a:solidFill>
                <a:latin typeface="Arial"/>
                <a:cs typeface="Arial"/>
              </a:rPr>
              <a:t>Crack</a:t>
            </a:r>
            <a:endParaRPr lang="pt-PT" sz="1013" b="1" spc="-3" dirty="0">
              <a:solidFill>
                <a:srgbClr val="00ACEE"/>
              </a:solidFill>
              <a:latin typeface="Arial"/>
              <a:cs typeface="Arial"/>
            </a:endParaRPr>
          </a:p>
          <a:p>
            <a:pPr marR="2857" algn="ctr"/>
            <a:r>
              <a:rPr sz="1013" b="1" spc="-3" dirty="0">
                <a:solidFill>
                  <a:srgbClr val="00ACEE"/>
                </a:solidFill>
                <a:latin typeface="Arial"/>
                <a:cs typeface="Arial"/>
              </a:rPr>
              <a:t>calcium</a:t>
            </a:r>
            <a:endParaRPr sz="1013" dirty="0">
              <a:latin typeface="Arial"/>
              <a:cs typeface="Arial"/>
            </a:endParaRPr>
          </a:p>
        </p:txBody>
      </p:sp>
      <p:sp>
        <p:nvSpPr>
          <p:cNvPr id="94" name="object 48">
            <a:extLst>
              <a:ext uri="{FF2B5EF4-FFF2-40B4-BE49-F238E27FC236}">
                <a16:creationId xmlns:a16="http://schemas.microsoft.com/office/drawing/2014/main" id="{FDBA7AF4-B453-D447-8BB2-5C489D8D418E}"/>
              </a:ext>
            </a:extLst>
          </p:cNvPr>
          <p:cNvSpPr txBox="1"/>
          <p:nvPr/>
        </p:nvSpPr>
        <p:spPr>
          <a:xfrm>
            <a:off x="5229582" y="2096640"/>
            <a:ext cx="1037858" cy="333262"/>
          </a:xfrm>
          <a:prstGeom prst="rect">
            <a:avLst/>
          </a:prstGeom>
        </p:spPr>
        <p:txBody>
          <a:bodyPr vert="horz" wrap="square" lIns="0" tIns="21429" rIns="0" bIns="0" rtlCol="0">
            <a:noAutofit/>
          </a:bodyPr>
          <a:lstStyle/>
          <a:p>
            <a:pPr marL="128213" marR="2857" indent="-121427" algn="ctr"/>
            <a:r>
              <a:rPr sz="1013" b="1" dirty="0">
                <a:solidFill>
                  <a:srgbClr val="00ACEE"/>
                </a:solidFill>
                <a:latin typeface="Arial"/>
                <a:cs typeface="Arial"/>
              </a:rPr>
              <a:t>Safely</a:t>
            </a:r>
            <a:r>
              <a:rPr sz="1013" b="1" spc="-53" dirty="0">
                <a:solidFill>
                  <a:srgbClr val="00ACEE"/>
                </a:solidFill>
                <a:latin typeface="Arial"/>
                <a:cs typeface="Arial"/>
              </a:rPr>
              <a:t> </a:t>
            </a:r>
            <a:r>
              <a:rPr sz="1013" b="1" spc="-3" dirty="0">
                <a:solidFill>
                  <a:srgbClr val="00ACEE"/>
                </a:solidFill>
                <a:latin typeface="Arial"/>
                <a:cs typeface="Arial"/>
              </a:rPr>
              <a:t>expand</a:t>
            </a:r>
            <a:endParaRPr lang="pt-PT" sz="1013" b="1" spc="-3" dirty="0">
              <a:solidFill>
                <a:srgbClr val="00ACEE"/>
              </a:solidFill>
              <a:latin typeface="Arial"/>
              <a:cs typeface="Arial"/>
            </a:endParaRPr>
          </a:p>
          <a:p>
            <a:pPr marR="2857" algn="ctr"/>
            <a:r>
              <a:rPr sz="1013" b="1" dirty="0">
                <a:solidFill>
                  <a:srgbClr val="00ACEE"/>
                </a:solidFill>
                <a:latin typeface="Arial"/>
                <a:cs typeface="Arial"/>
              </a:rPr>
              <a:t>the</a:t>
            </a:r>
            <a:r>
              <a:rPr sz="1013" b="1" spc="-14" dirty="0">
                <a:solidFill>
                  <a:srgbClr val="00ACEE"/>
                </a:solidFill>
                <a:latin typeface="Arial"/>
                <a:cs typeface="Arial"/>
              </a:rPr>
              <a:t> </a:t>
            </a:r>
            <a:r>
              <a:rPr sz="1013" b="1" spc="-3" dirty="0">
                <a:solidFill>
                  <a:srgbClr val="00ACEE"/>
                </a:solidFill>
                <a:latin typeface="Arial"/>
                <a:cs typeface="Arial"/>
              </a:rPr>
              <a:t>vessel</a:t>
            </a:r>
            <a:endParaRPr sz="1013" dirty="0">
              <a:latin typeface="Arial"/>
              <a:cs typeface="Arial"/>
            </a:endParaRPr>
          </a:p>
        </p:txBody>
      </p:sp>
      <p:grpSp>
        <p:nvGrpSpPr>
          <p:cNvPr id="101" name="Group 100">
            <a:extLst>
              <a:ext uri="{FF2B5EF4-FFF2-40B4-BE49-F238E27FC236}">
                <a16:creationId xmlns:a16="http://schemas.microsoft.com/office/drawing/2014/main" id="{0FED05EC-78E9-E244-9A9A-6FF5B024BD71}"/>
              </a:ext>
            </a:extLst>
          </p:cNvPr>
          <p:cNvGrpSpPr/>
          <p:nvPr/>
        </p:nvGrpSpPr>
        <p:grpSpPr>
          <a:xfrm>
            <a:off x="1822842" y="1371889"/>
            <a:ext cx="227159" cy="180146"/>
            <a:chOff x="2917092" y="2641887"/>
            <a:chExt cx="447515" cy="354894"/>
          </a:xfrm>
        </p:grpSpPr>
        <p:sp>
          <p:nvSpPr>
            <p:cNvPr id="102" name="Chevron 3">
              <a:extLst>
                <a:ext uri="{FF2B5EF4-FFF2-40B4-BE49-F238E27FC236}">
                  <a16:creationId xmlns:a16="http://schemas.microsoft.com/office/drawing/2014/main" id="{1A084B3A-787F-2946-B46E-8B1347F2F57E}"/>
                </a:ext>
              </a:extLst>
            </p:cNvPr>
            <p:cNvSpPr/>
            <p:nvPr/>
          </p:nvSpPr>
          <p:spPr>
            <a:xfrm>
              <a:off x="3074041" y="2641887"/>
              <a:ext cx="290566" cy="354894"/>
            </a:xfrm>
            <a:prstGeom prst="chevron">
              <a:avLst>
                <a:gd name="adj" fmla="val 59797"/>
              </a:avLst>
            </a:prstGeom>
            <a:solidFill>
              <a:srgbClr val="00B0F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570" dirty="0">
                <a:solidFill>
                  <a:srgbClr val="00A9E8"/>
                </a:solidFill>
                <a:latin typeface="Arial"/>
              </a:endParaRPr>
            </a:p>
          </p:txBody>
        </p:sp>
        <p:sp>
          <p:nvSpPr>
            <p:cNvPr id="107" name="Chevron 3">
              <a:extLst>
                <a:ext uri="{FF2B5EF4-FFF2-40B4-BE49-F238E27FC236}">
                  <a16:creationId xmlns:a16="http://schemas.microsoft.com/office/drawing/2014/main" id="{C2964D24-6FD9-6A4F-B9BB-B7849750A923}"/>
                </a:ext>
              </a:extLst>
            </p:cNvPr>
            <p:cNvSpPr/>
            <p:nvPr/>
          </p:nvSpPr>
          <p:spPr>
            <a:xfrm>
              <a:off x="2917092" y="2641887"/>
              <a:ext cx="290566" cy="354894"/>
            </a:xfrm>
            <a:prstGeom prst="chevron">
              <a:avLst>
                <a:gd name="adj" fmla="val 59797"/>
              </a:avLst>
            </a:prstGeom>
            <a:solidFill>
              <a:schemeClr val="accent1">
                <a:alpha val="21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570" dirty="0">
                <a:solidFill>
                  <a:srgbClr val="00A9E8"/>
                </a:solidFill>
                <a:latin typeface="Arial"/>
              </a:endParaRPr>
            </a:p>
          </p:txBody>
        </p:sp>
      </p:grpSp>
      <p:grpSp>
        <p:nvGrpSpPr>
          <p:cNvPr id="117" name="Group 116">
            <a:extLst>
              <a:ext uri="{FF2B5EF4-FFF2-40B4-BE49-F238E27FC236}">
                <a16:creationId xmlns:a16="http://schemas.microsoft.com/office/drawing/2014/main" id="{46EC9F54-7AC4-0648-86B8-BD5A3E58A5CF}"/>
              </a:ext>
            </a:extLst>
          </p:cNvPr>
          <p:cNvGrpSpPr/>
          <p:nvPr/>
        </p:nvGrpSpPr>
        <p:grpSpPr>
          <a:xfrm>
            <a:off x="643942" y="1004253"/>
            <a:ext cx="1026677" cy="1026680"/>
            <a:chOff x="624001" y="1837882"/>
            <a:chExt cx="2267712" cy="2267712"/>
          </a:xfrm>
        </p:grpSpPr>
        <p:pic>
          <p:nvPicPr>
            <p:cNvPr id="121" name="Picture 120" descr="A picture containing sitting, stationary&#10;&#10;Description generated with high confidence">
              <a:extLst>
                <a:ext uri="{FF2B5EF4-FFF2-40B4-BE49-F238E27FC236}">
                  <a16:creationId xmlns:a16="http://schemas.microsoft.com/office/drawing/2014/main" id="{95B3DDFF-B0B2-D74D-BCC9-39BE62BD4C30}"/>
                </a:ext>
              </a:extLst>
            </p:cNvPr>
            <p:cNvPicPr preferRelativeResize="0">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4452" y="1838333"/>
              <a:ext cx="2266811" cy="2266811"/>
            </a:xfrm>
            <a:prstGeom prst="ellipse">
              <a:avLst/>
            </a:prstGeom>
            <a:solidFill>
              <a:schemeClr val="bg1"/>
            </a:solidFill>
            <a:ln>
              <a:solidFill>
                <a:srgbClr val="00B0F0"/>
              </a:solidFill>
            </a:ln>
            <a:effectLst/>
          </p:spPr>
        </p:pic>
        <p:sp>
          <p:nvSpPr>
            <p:cNvPr id="123" name="Oval 122">
              <a:extLst>
                <a:ext uri="{FF2B5EF4-FFF2-40B4-BE49-F238E27FC236}">
                  <a16:creationId xmlns:a16="http://schemas.microsoft.com/office/drawing/2014/main" id="{8CB3924A-84BB-2B43-8724-57C7984E550D}"/>
                </a:ext>
              </a:extLst>
            </p:cNvPr>
            <p:cNvSpPr>
              <a:spLocks noChangeAspect="1"/>
            </p:cNvSpPr>
            <p:nvPr/>
          </p:nvSpPr>
          <p:spPr>
            <a:xfrm>
              <a:off x="624001" y="1837882"/>
              <a:ext cx="2267712" cy="226771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13" dirty="0">
                <a:solidFill>
                  <a:prstClr val="white"/>
                </a:solidFill>
                <a:latin typeface="Arial"/>
              </a:endParaRPr>
            </a:p>
          </p:txBody>
        </p:sp>
      </p:grpSp>
      <p:grpSp>
        <p:nvGrpSpPr>
          <p:cNvPr id="124" name="Group 123">
            <a:extLst>
              <a:ext uri="{FF2B5EF4-FFF2-40B4-BE49-F238E27FC236}">
                <a16:creationId xmlns:a16="http://schemas.microsoft.com/office/drawing/2014/main" id="{BAF25AAE-8AA4-0A49-9527-BD9F20CC8D8F}"/>
              </a:ext>
            </a:extLst>
          </p:cNvPr>
          <p:cNvGrpSpPr/>
          <p:nvPr/>
        </p:nvGrpSpPr>
        <p:grpSpPr>
          <a:xfrm>
            <a:off x="2182408" y="1004253"/>
            <a:ext cx="1026677" cy="1026680"/>
            <a:chOff x="3413007" y="1837882"/>
            <a:chExt cx="2267712" cy="2267712"/>
          </a:xfrm>
        </p:grpSpPr>
        <p:pic>
          <p:nvPicPr>
            <p:cNvPr id="125" name="Picture 124" descr="A picture containing indoor, table, food&#10;&#10;Description generated with high confidence">
              <a:extLst>
                <a:ext uri="{FF2B5EF4-FFF2-40B4-BE49-F238E27FC236}">
                  <a16:creationId xmlns:a16="http://schemas.microsoft.com/office/drawing/2014/main" id="{11AC2873-2400-1143-B315-1EB178C994B5}"/>
                </a:ext>
              </a:extLst>
            </p:cNvPr>
            <p:cNvPicPr preferRelativeResize="0">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13458" y="1838333"/>
              <a:ext cx="2266811" cy="2266811"/>
            </a:xfrm>
            <a:prstGeom prst="ellipse">
              <a:avLst/>
            </a:prstGeom>
            <a:solidFill>
              <a:schemeClr val="bg1"/>
            </a:solidFill>
            <a:ln>
              <a:solidFill>
                <a:srgbClr val="00B0F0"/>
              </a:solidFill>
            </a:ln>
            <a:effectLst/>
          </p:spPr>
        </p:pic>
        <p:sp>
          <p:nvSpPr>
            <p:cNvPr id="126" name="Oval 125">
              <a:extLst>
                <a:ext uri="{FF2B5EF4-FFF2-40B4-BE49-F238E27FC236}">
                  <a16:creationId xmlns:a16="http://schemas.microsoft.com/office/drawing/2014/main" id="{BBBEBF41-872B-C747-8178-8FFCDF6E82A9}"/>
                </a:ext>
              </a:extLst>
            </p:cNvPr>
            <p:cNvSpPr>
              <a:spLocks noChangeAspect="1"/>
            </p:cNvSpPr>
            <p:nvPr/>
          </p:nvSpPr>
          <p:spPr>
            <a:xfrm>
              <a:off x="3413007" y="1837882"/>
              <a:ext cx="2267712" cy="226771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13" dirty="0">
                <a:solidFill>
                  <a:prstClr val="white"/>
                </a:solidFill>
                <a:latin typeface="Arial"/>
              </a:endParaRPr>
            </a:p>
          </p:txBody>
        </p:sp>
      </p:grpSp>
      <p:grpSp>
        <p:nvGrpSpPr>
          <p:cNvPr id="127" name="Group 126">
            <a:extLst>
              <a:ext uri="{FF2B5EF4-FFF2-40B4-BE49-F238E27FC236}">
                <a16:creationId xmlns:a16="http://schemas.microsoft.com/office/drawing/2014/main" id="{DAA46371-5007-6245-B18E-2F4DA4D06A60}"/>
              </a:ext>
            </a:extLst>
          </p:cNvPr>
          <p:cNvGrpSpPr/>
          <p:nvPr/>
        </p:nvGrpSpPr>
        <p:grpSpPr>
          <a:xfrm>
            <a:off x="3739780" y="1004253"/>
            <a:ext cx="1026677" cy="1026680"/>
            <a:chOff x="6202013" y="1837882"/>
            <a:chExt cx="2267712" cy="2267712"/>
          </a:xfrm>
        </p:grpSpPr>
        <p:pic>
          <p:nvPicPr>
            <p:cNvPr id="128" name="Picture 127">
              <a:extLst>
                <a:ext uri="{FF2B5EF4-FFF2-40B4-BE49-F238E27FC236}">
                  <a16:creationId xmlns:a16="http://schemas.microsoft.com/office/drawing/2014/main" id="{FE7AFC3C-0789-2645-8A96-CF1CAE69773F}"/>
                </a:ext>
              </a:extLst>
            </p:cNvPr>
            <p:cNvPicPr preferRelativeResize="0">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02013" y="1837882"/>
              <a:ext cx="2266811" cy="2266811"/>
            </a:xfrm>
            <a:prstGeom prst="ellipse">
              <a:avLst/>
            </a:prstGeom>
            <a:solidFill>
              <a:schemeClr val="bg1"/>
            </a:solidFill>
            <a:ln>
              <a:solidFill>
                <a:srgbClr val="00B0F0"/>
              </a:solidFill>
            </a:ln>
            <a:effectLst/>
          </p:spPr>
        </p:pic>
        <p:sp>
          <p:nvSpPr>
            <p:cNvPr id="129" name="Oval 128">
              <a:extLst>
                <a:ext uri="{FF2B5EF4-FFF2-40B4-BE49-F238E27FC236}">
                  <a16:creationId xmlns:a16="http://schemas.microsoft.com/office/drawing/2014/main" id="{5D642039-73CB-C645-ABCD-1F5BE76FF836}"/>
                </a:ext>
              </a:extLst>
            </p:cNvPr>
            <p:cNvSpPr>
              <a:spLocks noChangeAspect="1"/>
            </p:cNvSpPr>
            <p:nvPr/>
          </p:nvSpPr>
          <p:spPr>
            <a:xfrm>
              <a:off x="6202013" y="1837882"/>
              <a:ext cx="2267712" cy="226771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13" dirty="0">
                <a:solidFill>
                  <a:prstClr val="white"/>
                </a:solidFill>
                <a:latin typeface="Arial"/>
              </a:endParaRPr>
            </a:p>
          </p:txBody>
        </p:sp>
      </p:grpSp>
      <p:grpSp>
        <p:nvGrpSpPr>
          <p:cNvPr id="130" name="Group 129">
            <a:extLst>
              <a:ext uri="{FF2B5EF4-FFF2-40B4-BE49-F238E27FC236}">
                <a16:creationId xmlns:a16="http://schemas.microsoft.com/office/drawing/2014/main" id="{6E29D675-9BAC-4A4B-9DF0-C3A694F64633}"/>
              </a:ext>
            </a:extLst>
          </p:cNvPr>
          <p:cNvGrpSpPr/>
          <p:nvPr/>
        </p:nvGrpSpPr>
        <p:grpSpPr>
          <a:xfrm>
            <a:off x="5245446" y="1004253"/>
            <a:ext cx="1026677" cy="1026680"/>
            <a:chOff x="8991019" y="1837882"/>
            <a:chExt cx="2267712" cy="2267712"/>
          </a:xfrm>
        </p:grpSpPr>
        <p:pic>
          <p:nvPicPr>
            <p:cNvPr id="138" name="Picture 137" descr="A picture containing indoor, sitting, table, pair&#10;&#10;Description generated with high confidence">
              <a:extLst>
                <a:ext uri="{FF2B5EF4-FFF2-40B4-BE49-F238E27FC236}">
                  <a16:creationId xmlns:a16="http://schemas.microsoft.com/office/drawing/2014/main" id="{88C1C1EA-BD41-8542-B791-3C0D81F1805C}"/>
                </a:ext>
              </a:extLst>
            </p:cNvPr>
            <p:cNvPicPr preferRelativeResize="0">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991019" y="1837882"/>
              <a:ext cx="2266811" cy="2266811"/>
            </a:xfrm>
            <a:prstGeom prst="ellipse">
              <a:avLst/>
            </a:prstGeom>
            <a:solidFill>
              <a:schemeClr val="bg1"/>
            </a:solidFill>
            <a:ln>
              <a:solidFill>
                <a:srgbClr val="00B0F0"/>
              </a:solidFill>
            </a:ln>
            <a:effectLst/>
          </p:spPr>
        </p:pic>
        <p:sp>
          <p:nvSpPr>
            <p:cNvPr id="139" name="Oval 138">
              <a:extLst>
                <a:ext uri="{FF2B5EF4-FFF2-40B4-BE49-F238E27FC236}">
                  <a16:creationId xmlns:a16="http://schemas.microsoft.com/office/drawing/2014/main" id="{2B3EDDD7-4ED7-0C4B-9A94-2A0FF5880471}"/>
                </a:ext>
              </a:extLst>
            </p:cNvPr>
            <p:cNvSpPr>
              <a:spLocks noChangeAspect="1"/>
            </p:cNvSpPr>
            <p:nvPr/>
          </p:nvSpPr>
          <p:spPr>
            <a:xfrm>
              <a:off x="8991019" y="1837882"/>
              <a:ext cx="2267712" cy="226771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13" dirty="0">
                <a:solidFill>
                  <a:prstClr val="white"/>
                </a:solidFill>
                <a:latin typeface="Arial"/>
              </a:endParaRPr>
            </a:p>
          </p:txBody>
        </p:sp>
      </p:grpSp>
      <p:grpSp>
        <p:nvGrpSpPr>
          <p:cNvPr id="140" name="Group 139">
            <a:extLst>
              <a:ext uri="{FF2B5EF4-FFF2-40B4-BE49-F238E27FC236}">
                <a16:creationId xmlns:a16="http://schemas.microsoft.com/office/drawing/2014/main" id="{74E5F0AF-73E0-6C42-8517-10901647E367}"/>
              </a:ext>
            </a:extLst>
          </p:cNvPr>
          <p:cNvGrpSpPr/>
          <p:nvPr/>
        </p:nvGrpSpPr>
        <p:grpSpPr>
          <a:xfrm>
            <a:off x="3364319" y="1371889"/>
            <a:ext cx="227159" cy="180146"/>
            <a:chOff x="2917092" y="2641887"/>
            <a:chExt cx="447515" cy="354894"/>
          </a:xfrm>
        </p:grpSpPr>
        <p:sp>
          <p:nvSpPr>
            <p:cNvPr id="141" name="Chevron 3">
              <a:extLst>
                <a:ext uri="{FF2B5EF4-FFF2-40B4-BE49-F238E27FC236}">
                  <a16:creationId xmlns:a16="http://schemas.microsoft.com/office/drawing/2014/main" id="{7B3D506D-DB6E-5849-810A-EB82C26FC97B}"/>
                </a:ext>
              </a:extLst>
            </p:cNvPr>
            <p:cNvSpPr/>
            <p:nvPr/>
          </p:nvSpPr>
          <p:spPr>
            <a:xfrm>
              <a:off x="3074041" y="2641887"/>
              <a:ext cx="290566" cy="354894"/>
            </a:xfrm>
            <a:prstGeom prst="chevron">
              <a:avLst>
                <a:gd name="adj" fmla="val 59797"/>
              </a:avLst>
            </a:prstGeom>
            <a:solidFill>
              <a:srgbClr val="00B0F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570" dirty="0">
                <a:solidFill>
                  <a:srgbClr val="00A9E8"/>
                </a:solidFill>
                <a:latin typeface="Arial"/>
              </a:endParaRPr>
            </a:p>
          </p:txBody>
        </p:sp>
        <p:sp>
          <p:nvSpPr>
            <p:cNvPr id="142" name="Chevron 3">
              <a:extLst>
                <a:ext uri="{FF2B5EF4-FFF2-40B4-BE49-F238E27FC236}">
                  <a16:creationId xmlns:a16="http://schemas.microsoft.com/office/drawing/2014/main" id="{5CC7212F-8D0A-6F4E-8CCC-CA17FBD9CFEB}"/>
                </a:ext>
              </a:extLst>
            </p:cNvPr>
            <p:cNvSpPr/>
            <p:nvPr/>
          </p:nvSpPr>
          <p:spPr>
            <a:xfrm>
              <a:off x="2917092" y="2641887"/>
              <a:ext cx="290566" cy="354894"/>
            </a:xfrm>
            <a:prstGeom prst="chevron">
              <a:avLst>
                <a:gd name="adj" fmla="val 59797"/>
              </a:avLst>
            </a:prstGeom>
            <a:solidFill>
              <a:schemeClr val="accent1">
                <a:alpha val="21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570" dirty="0">
                <a:solidFill>
                  <a:srgbClr val="00A9E8"/>
                </a:solidFill>
                <a:latin typeface="Arial"/>
              </a:endParaRPr>
            </a:p>
          </p:txBody>
        </p:sp>
      </p:grpSp>
      <p:grpSp>
        <p:nvGrpSpPr>
          <p:cNvPr id="143" name="Group 142">
            <a:extLst>
              <a:ext uri="{FF2B5EF4-FFF2-40B4-BE49-F238E27FC236}">
                <a16:creationId xmlns:a16="http://schemas.microsoft.com/office/drawing/2014/main" id="{341E74F2-E31C-FC4F-B7ED-168AD485439F}"/>
              </a:ext>
            </a:extLst>
          </p:cNvPr>
          <p:cNvGrpSpPr/>
          <p:nvPr/>
        </p:nvGrpSpPr>
        <p:grpSpPr>
          <a:xfrm>
            <a:off x="4878697" y="1371889"/>
            <a:ext cx="227159" cy="180146"/>
            <a:chOff x="2917092" y="2641887"/>
            <a:chExt cx="447515" cy="354894"/>
          </a:xfrm>
        </p:grpSpPr>
        <p:sp>
          <p:nvSpPr>
            <p:cNvPr id="144" name="Chevron 3">
              <a:extLst>
                <a:ext uri="{FF2B5EF4-FFF2-40B4-BE49-F238E27FC236}">
                  <a16:creationId xmlns:a16="http://schemas.microsoft.com/office/drawing/2014/main" id="{3E99143B-554A-4446-B2C2-F41A20784242}"/>
                </a:ext>
              </a:extLst>
            </p:cNvPr>
            <p:cNvSpPr/>
            <p:nvPr/>
          </p:nvSpPr>
          <p:spPr>
            <a:xfrm>
              <a:off x="3074041" y="2641887"/>
              <a:ext cx="290566" cy="354894"/>
            </a:xfrm>
            <a:prstGeom prst="chevron">
              <a:avLst>
                <a:gd name="adj" fmla="val 59797"/>
              </a:avLst>
            </a:prstGeom>
            <a:solidFill>
              <a:srgbClr val="00B0F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570" dirty="0">
                <a:solidFill>
                  <a:srgbClr val="00A9E8"/>
                </a:solidFill>
                <a:latin typeface="Arial"/>
              </a:endParaRPr>
            </a:p>
          </p:txBody>
        </p:sp>
        <p:sp>
          <p:nvSpPr>
            <p:cNvPr id="145" name="Chevron 3">
              <a:extLst>
                <a:ext uri="{FF2B5EF4-FFF2-40B4-BE49-F238E27FC236}">
                  <a16:creationId xmlns:a16="http://schemas.microsoft.com/office/drawing/2014/main" id="{F4426B61-63BE-DE40-AC49-01F33E3BDD7C}"/>
                </a:ext>
              </a:extLst>
            </p:cNvPr>
            <p:cNvSpPr/>
            <p:nvPr/>
          </p:nvSpPr>
          <p:spPr>
            <a:xfrm>
              <a:off x="2917092" y="2641887"/>
              <a:ext cx="290566" cy="354894"/>
            </a:xfrm>
            <a:prstGeom prst="chevron">
              <a:avLst>
                <a:gd name="adj" fmla="val 59797"/>
              </a:avLst>
            </a:prstGeom>
            <a:solidFill>
              <a:schemeClr val="accent1">
                <a:alpha val="21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570" dirty="0">
                <a:solidFill>
                  <a:srgbClr val="00A9E8"/>
                </a:solidFill>
                <a:latin typeface="Arial"/>
              </a:endParaRPr>
            </a:p>
          </p:txBody>
        </p:sp>
      </p:grpSp>
      <p:cxnSp>
        <p:nvCxnSpPr>
          <p:cNvPr id="151" name="Straight Arrow Connector 150">
            <a:extLst>
              <a:ext uri="{FF2B5EF4-FFF2-40B4-BE49-F238E27FC236}">
                <a16:creationId xmlns:a16="http://schemas.microsoft.com/office/drawing/2014/main" id="{1F7575E8-6BF1-9D4C-8B1B-47B89EA67959}"/>
              </a:ext>
            </a:extLst>
          </p:cNvPr>
          <p:cNvCxnSpPr/>
          <p:nvPr/>
        </p:nvCxnSpPr>
        <p:spPr>
          <a:xfrm flipV="1">
            <a:off x="4114346" y="3215157"/>
            <a:ext cx="37968" cy="1892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61FD3E12-BC75-7E48-BD36-F2034D254725}"/>
              </a:ext>
            </a:extLst>
          </p:cNvPr>
          <p:cNvCxnSpPr/>
          <p:nvPr/>
        </p:nvCxnSpPr>
        <p:spPr>
          <a:xfrm flipV="1">
            <a:off x="4361627" y="3252210"/>
            <a:ext cx="37968" cy="1892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8B7304D-5820-A14F-8C6E-E15E57051D3D}"/>
              </a:ext>
            </a:extLst>
          </p:cNvPr>
          <p:cNvCxnSpPr/>
          <p:nvPr/>
        </p:nvCxnSpPr>
        <p:spPr>
          <a:xfrm flipV="1">
            <a:off x="4169838" y="3575222"/>
            <a:ext cx="37968" cy="1892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4FA15A2-2D00-B245-A1F9-5B43D157E338}"/>
              </a:ext>
            </a:extLst>
          </p:cNvPr>
          <p:cNvCxnSpPr/>
          <p:nvPr/>
        </p:nvCxnSpPr>
        <p:spPr>
          <a:xfrm flipV="1">
            <a:off x="4685167" y="3312624"/>
            <a:ext cx="37968" cy="1892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A5BA8787-7E8E-3B41-965A-84E37C1CA521}"/>
              </a:ext>
            </a:extLst>
          </p:cNvPr>
          <p:cNvSpPr/>
          <p:nvPr/>
        </p:nvSpPr>
        <p:spPr>
          <a:xfrm>
            <a:off x="5209909" y="3289468"/>
            <a:ext cx="577961" cy="55178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350" dirty="0">
              <a:solidFill>
                <a:srgbClr val="FFFFFF"/>
              </a:solidFill>
              <a:latin typeface="Arial"/>
            </a:endParaRPr>
          </a:p>
        </p:txBody>
      </p:sp>
      <p:cxnSp>
        <p:nvCxnSpPr>
          <p:cNvPr id="156" name="Straight Arrow Connector 155">
            <a:extLst>
              <a:ext uri="{FF2B5EF4-FFF2-40B4-BE49-F238E27FC236}">
                <a16:creationId xmlns:a16="http://schemas.microsoft.com/office/drawing/2014/main" id="{5CDC68CD-4A3B-E84E-9A5A-D0986543C608}"/>
              </a:ext>
            </a:extLst>
          </p:cNvPr>
          <p:cNvCxnSpPr/>
          <p:nvPr/>
        </p:nvCxnSpPr>
        <p:spPr>
          <a:xfrm flipV="1">
            <a:off x="3565902" y="3157821"/>
            <a:ext cx="37968" cy="1892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411D8734-764E-3149-B451-3F9985B478CF}"/>
              </a:ext>
            </a:extLst>
          </p:cNvPr>
          <p:cNvCxnSpPr/>
          <p:nvPr/>
        </p:nvCxnSpPr>
        <p:spPr>
          <a:xfrm flipV="1">
            <a:off x="6010175" y="3311819"/>
            <a:ext cx="37968" cy="1892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6" name="object 26">
            <a:extLst>
              <a:ext uri="{FF2B5EF4-FFF2-40B4-BE49-F238E27FC236}">
                <a16:creationId xmlns:a16="http://schemas.microsoft.com/office/drawing/2014/main" id="{71F5BCEA-1EEB-4296-9688-22B65F657895}"/>
              </a:ext>
            </a:extLst>
          </p:cNvPr>
          <p:cNvSpPr txBox="1"/>
          <p:nvPr/>
        </p:nvSpPr>
        <p:spPr>
          <a:xfrm>
            <a:off x="6798441" y="751187"/>
            <a:ext cx="1780049" cy="1131581"/>
          </a:xfrm>
          <a:prstGeom prst="rect">
            <a:avLst/>
          </a:prstGeom>
        </p:spPr>
        <p:txBody>
          <a:bodyPr vert="horz" wrap="square" lIns="0" tIns="111431" rIns="0" bIns="0" rtlCol="0">
            <a:spAutoFit/>
          </a:bodyPr>
          <a:lstStyle/>
          <a:p>
            <a:pPr marL="104642">
              <a:spcBef>
                <a:spcPts val="878"/>
              </a:spcBef>
            </a:pPr>
            <a:r>
              <a:rPr sz="1940" b="1" spc="-3" dirty="0">
                <a:solidFill>
                  <a:srgbClr val="00ACEE"/>
                </a:solidFill>
                <a:latin typeface="ProximaNova-Extrabld"/>
                <a:cs typeface="ProximaNova-Extrabld"/>
              </a:rPr>
              <a:t>IVL</a:t>
            </a:r>
            <a:endParaRPr sz="1940" dirty="0">
              <a:latin typeface="ProximaNova-Extrabld"/>
              <a:cs typeface="ProximaNova-Extrabld"/>
            </a:endParaRPr>
          </a:p>
          <a:p>
            <a:pPr marL="141428" marR="2857" indent="-134642" algn="just">
              <a:lnSpc>
                <a:spcPct val="107700"/>
              </a:lnSpc>
              <a:spcBef>
                <a:spcPts val="453"/>
              </a:spcBef>
              <a:buChar char="•"/>
              <a:tabLst>
                <a:tab pos="141785" algn="l"/>
              </a:tabLst>
            </a:pPr>
            <a:r>
              <a:rPr sz="1350" b="1" spc="-14" dirty="0">
                <a:solidFill>
                  <a:srgbClr val="00ACEE"/>
                </a:solidFill>
                <a:latin typeface="Arial"/>
                <a:cs typeface="Arial"/>
              </a:rPr>
              <a:t>Delivers </a:t>
            </a:r>
            <a:r>
              <a:rPr sz="1350" b="1" dirty="0">
                <a:solidFill>
                  <a:srgbClr val="00ACEE"/>
                </a:solidFill>
                <a:latin typeface="Arial"/>
                <a:cs typeface="Arial"/>
              </a:rPr>
              <a:t>1 </a:t>
            </a:r>
            <a:r>
              <a:rPr sz="1350" b="1" spc="-14" dirty="0">
                <a:solidFill>
                  <a:srgbClr val="00ACEE"/>
                </a:solidFill>
                <a:latin typeface="Arial"/>
                <a:cs typeface="Arial"/>
              </a:rPr>
              <a:t>pulse/sec </a:t>
            </a:r>
            <a:r>
              <a:rPr sz="1350" b="1" spc="-368" dirty="0">
                <a:solidFill>
                  <a:srgbClr val="00ACEE"/>
                </a:solidFill>
                <a:latin typeface="Arial"/>
                <a:cs typeface="Arial"/>
              </a:rPr>
              <a:t> </a:t>
            </a:r>
            <a:r>
              <a:rPr sz="1350" b="1" spc="-8" dirty="0">
                <a:solidFill>
                  <a:srgbClr val="00ACEE"/>
                </a:solidFill>
                <a:latin typeface="Arial"/>
                <a:cs typeface="Arial"/>
              </a:rPr>
              <a:t>at</a:t>
            </a:r>
            <a:r>
              <a:rPr sz="1350" b="1" spc="-48" dirty="0">
                <a:solidFill>
                  <a:srgbClr val="00ACEE"/>
                </a:solidFill>
                <a:latin typeface="Arial"/>
                <a:cs typeface="Arial"/>
              </a:rPr>
              <a:t> </a:t>
            </a:r>
            <a:r>
              <a:rPr sz="1350" b="1" spc="-14" dirty="0">
                <a:solidFill>
                  <a:srgbClr val="00ACEE"/>
                </a:solidFill>
                <a:latin typeface="Arial"/>
                <a:cs typeface="Arial"/>
              </a:rPr>
              <a:t>effective</a:t>
            </a:r>
            <a:r>
              <a:rPr sz="1350" b="1" spc="-48" dirty="0">
                <a:solidFill>
                  <a:srgbClr val="00ACEE"/>
                </a:solidFill>
                <a:latin typeface="Arial"/>
                <a:cs typeface="Arial"/>
              </a:rPr>
              <a:t> </a:t>
            </a:r>
            <a:r>
              <a:rPr sz="1350" b="1" spc="-14" dirty="0">
                <a:solidFill>
                  <a:srgbClr val="00ACEE"/>
                </a:solidFill>
                <a:latin typeface="Arial"/>
                <a:cs typeface="Arial"/>
              </a:rPr>
              <a:t>pressure </a:t>
            </a:r>
            <a:r>
              <a:rPr sz="1350" b="1" spc="-368" dirty="0">
                <a:solidFill>
                  <a:srgbClr val="00ACEE"/>
                </a:solidFill>
                <a:latin typeface="Arial"/>
                <a:cs typeface="Arial"/>
              </a:rPr>
              <a:t> </a:t>
            </a:r>
            <a:r>
              <a:rPr sz="1350" b="1" spc="-8" dirty="0">
                <a:solidFill>
                  <a:srgbClr val="00ACEE"/>
                </a:solidFill>
                <a:latin typeface="Arial"/>
                <a:cs typeface="Arial"/>
              </a:rPr>
              <a:t>of</a:t>
            </a:r>
            <a:r>
              <a:rPr sz="1350" b="1" spc="-31" dirty="0">
                <a:solidFill>
                  <a:srgbClr val="00ACEE"/>
                </a:solidFill>
                <a:latin typeface="Arial"/>
                <a:cs typeface="Arial"/>
              </a:rPr>
              <a:t> </a:t>
            </a:r>
            <a:r>
              <a:rPr sz="1350" b="1" spc="-11" dirty="0">
                <a:solidFill>
                  <a:srgbClr val="00ACEE"/>
                </a:solidFill>
                <a:latin typeface="Arial"/>
                <a:cs typeface="Arial"/>
              </a:rPr>
              <a:t>~50</a:t>
            </a:r>
            <a:r>
              <a:rPr sz="1350" b="1" spc="-31" dirty="0">
                <a:solidFill>
                  <a:srgbClr val="00ACEE"/>
                </a:solidFill>
                <a:latin typeface="Arial"/>
                <a:cs typeface="Arial"/>
              </a:rPr>
              <a:t> </a:t>
            </a:r>
            <a:r>
              <a:rPr sz="1350" b="1" spc="-14" dirty="0">
                <a:solidFill>
                  <a:srgbClr val="00ACEE"/>
                </a:solidFill>
                <a:latin typeface="Arial"/>
                <a:cs typeface="Arial"/>
              </a:rPr>
              <a:t>atm</a:t>
            </a:r>
            <a:endParaRPr sz="1350" dirty="0">
              <a:latin typeface="Arial"/>
              <a:cs typeface="Arial"/>
            </a:endParaRPr>
          </a:p>
        </p:txBody>
      </p:sp>
      <p:sp>
        <p:nvSpPr>
          <p:cNvPr id="57" name="object 27">
            <a:extLst>
              <a:ext uri="{FF2B5EF4-FFF2-40B4-BE49-F238E27FC236}">
                <a16:creationId xmlns:a16="http://schemas.microsoft.com/office/drawing/2014/main" id="{E2431D19-C4B2-410B-8732-7B95FB951A27}"/>
              </a:ext>
            </a:extLst>
          </p:cNvPr>
          <p:cNvSpPr txBox="1"/>
          <p:nvPr/>
        </p:nvSpPr>
        <p:spPr>
          <a:xfrm>
            <a:off x="6798442" y="1963701"/>
            <a:ext cx="1993982" cy="663611"/>
          </a:xfrm>
          <a:prstGeom prst="rect">
            <a:avLst/>
          </a:prstGeom>
        </p:spPr>
        <p:txBody>
          <a:bodyPr vert="horz" wrap="square" lIns="0" tIns="7143" rIns="0" bIns="0" rtlCol="0" anchor="t">
            <a:spAutoFit/>
          </a:bodyPr>
          <a:lstStyle/>
          <a:p>
            <a:pPr marL="140970" marR="2381" indent="-134303">
              <a:lnSpc>
                <a:spcPct val="107700"/>
              </a:lnSpc>
              <a:spcBef>
                <a:spcPts val="56"/>
              </a:spcBef>
              <a:buChar char="•"/>
              <a:tabLst>
                <a:tab pos="141428" algn="l"/>
                <a:tab pos="141785" algn="l"/>
              </a:tabLst>
            </a:pPr>
            <a:r>
              <a:rPr lang="en-US" sz="1350" b="1" spc="-14" dirty="0">
                <a:solidFill>
                  <a:srgbClr val="00ACEE"/>
                </a:solidFill>
                <a:latin typeface="Arial"/>
                <a:cs typeface="Arial"/>
              </a:rPr>
              <a:t>Balloon maintained at a low inflation pressure</a:t>
            </a:r>
          </a:p>
        </p:txBody>
      </p:sp>
      <p:sp>
        <p:nvSpPr>
          <p:cNvPr id="58" name="object 28">
            <a:extLst>
              <a:ext uri="{FF2B5EF4-FFF2-40B4-BE49-F238E27FC236}">
                <a16:creationId xmlns:a16="http://schemas.microsoft.com/office/drawing/2014/main" id="{EF116103-C9F6-44C3-8D4F-EB8DF9B6DA7D}"/>
              </a:ext>
            </a:extLst>
          </p:cNvPr>
          <p:cNvSpPr txBox="1"/>
          <p:nvPr/>
        </p:nvSpPr>
        <p:spPr>
          <a:xfrm>
            <a:off x="6798441" y="2761614"/>
            <a:ext cx="1771835" cy="663611"/>
          </a:xfrm>
          <a:prstGeom prst="rect">
            <a:avLst/>
          </a:prstGeom>
        </p:spPr>
        <p:txBody>
          <a:bodyPr vert="horz" wrap="square" lIns="0" tIns="7143" rIns="0" bIns="0" rtlCol="0">
            <a:spAutoFit/>
          </a:bodyPr>
          <a:lstStyle/>
          <a:p>
            <a:pPr marL="141428" marR="2857" indent="-134642">
              <a:lnSpc>
                <a:spcPct val="107700"/>
              </a:lnSpc>
              <a:spcBef>
                <a:spcPts val="56"/>
              </a:spcBef>
              <a:buChar char="•"/>
              <a:tabLst>
                <a:tab pos="141428" algn="l"/>
                <a:tab pos="141785" algn="l"/>
              </a:tabLst>
            </a:pPr>
            <a:r>
              <a:rPr sz="1350" b="1" spc="-14" dirty="0">
                <a:solidFill>
                  <a:srgbClr val="00ACEE"/>
                </a:solidFill>
                <a:latin typeface="Arial"/>
                <a:cs typeface="Arial"/>
              </a:rPr>
              <a:t>Fractures both </a:t>
            </a:r>
            <a:r>
              <a:rPr sz="1350" b="1" spc="-11" dirty="0">
                <a:solidFill>
                  <a:srgbClr val="00ACEE"/>
                </a:solidFill>
                <a:latin typeface="Arial"/>
                <a:cs typeface="Arial"/>
              </a:rPr>
              <a:t> </a:t>
            </a:r>
            <a:r>
              <a:rPr sz="1350" b="1" spc="-14" dirty="0">
                <a:solidFill>
                  <a:srgbClr val="00ACEE"/>
                </a:solidFill>
                <a:latin typeface="Arial"/>
                <a:cs typeface="Arial"/>
              </a:rPr>
              <a:t>superficial</a:t>
            </a:r>
            <a:r>
              <a:rPr sz="1350" b="1" spc="-48" dirty="0">
                <a:solidFill>
                  <a:srgbClr val="00ACEE"/>
                </a:solidFill>
                <a:latin typeface="Arial"/>
                <a:cs typeface="Arial"/>
              </a:rPr>
              <a:t> </a:t>
            </a:r>
            <a:r>
              <a:rPr sz="1350" b="1" spc="-11" dirty="0">
                <a:solidFill>
                  <a:srgbClr val="00ACEE"/>
                </a:solidFill>
                <a:latin typeface="Arial"/>
                <a:cs typeface="Arial"/>
              </a:rPr>
              <a:t>and</a:t>
            </a:r>
            <a:r>
              <a:rPr sz="1350" b="1" spc="-45" dirty="0">
                <a:solidFill>
                  <a:srgbClr val="00ACEE"/>
                </a:solidFill>
                <a:latin typeface="Arial"/>
                <a:cs typeface="Arial"/>
              </a:rPr>
              <a:t> </a:t>
            </a:r>
            <a:r>
              <a:rPr sz="1350" b="1" spc="-14" dirty="0">
                <a:solidFill>
                  <a:srgbClr val="00ACEE"/>
                </a:solidFill>
                <a:latin typeface="Arial"/>
                <a:cs typeface="Arial"/>
              </a:rPr>
              <a:t>deep </a:t>
            </a:r>
            <a:r>
              <a:rPr sz="1350" b="1" spc="-368" dirty="0">
                <a:solidFill>
                  <a:srgbClr val="00ACEE"/>
                </a:solidFill>
                <a:latin typeface="Arial"/>
                <a:cs typeface="Arial"/>
              </a:rPr>
              <a:t> </a:t>
            </a:r>
            <a:r>
              <a:rPr sz="1350" b="1" spc="-14" dirty="0">
                <a:solidFill>
                  <a:srgbClr val="00ACEE"/>
                </a:solidFill>
                <a:latin typeface="Arial"/>
                <a:cs typeface="Arial"/>
              </a:rPr>
              <a:t>calcium</a:t>
            </a:r>
            <a:endParaRPr sz="1350" dirty="0">
              <a:latin typeface="Arial"/>
              <a:cs typeface="Arial"/>
            </a:endParaRPr>
          </a:p>
        </p:txBody>
      </p:sp>
    </p:spTree>
    <p:extLst>
      <p:ext uri="{BB962C8B-B14F-4D97-AF65-F5344CB8AC3E}">
        <p14:creationId xmlns:p14="http://schemas.microsoft.com/office/powerpoint/2010/main" val="381141280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BDEC-86DD-544F-9FEF-4CD60FD6F59D}"/>
              </a:ext>
            </a:extLst>
          </p:cNvPr>
          <p:cNvSpPr>
            <a:spLocks noGrp="1"/>
          </p:cNvSpPr>
          <p:nvPr>
            <p:ph type="title"/>
          </p:nvPr>
        </p:nvSpPr>
        <p:spPr/>
        <p:txBody>
          <a:bodyPr/>
          <a:lstStyle/>
          <a:p>
            <a:r>
              <a:rPr lang="en-GB" dirty="0"/>
              <a:t>IVL’s Unique Mechanism of Action</a:t>
            </a:r>
            <a:endParaRPr lang="en-PT" dirty="0"/>
          </a:p>
        </p:txBody>
      </p:sp>
      <p:sp>
        <p:nvSpPr>
          <p:cNvPr id="3" name="Text Placeholder 2">
            <a:extLst>
              <a:ext uri="{FF2B5EF4-FFF2-40B4-BE49-F238E27FC236}">
                <a16:creationId xmlns:a16="http://schemas.microsoft.com/office/drawing/2014/main" id="{84A052D7-47D4-2647-B596-5DB62D6E1C54}"/>
              </a:ext>
            </a:extLst>
          </p:cNvPr>
          <p:cNvSpPr>
            <a:spLocks noGrp="1"/>
          </p:cNvSpPr>
          <p:nvPr>
            <p:ph type="body" sz="quarter" idx="13"/>
          </p:nvPr>
        </p:nvSpPr>
        <p:spPr/>
        <p:txBody>
          <a:bodyPr/>
          <a:lstStyle/>
          <a:p>
            <a:r>
              <a:rPr lang="en-GB" dirty="0"/>
              <a:t>High Speed Sonic Pressure Wave Created Safely Inside Integrated Balloon</a:t>
            </a:r>
            <a:endParaRPr lang="en-PT" dirty="0"/>
          </a:p>
        </p:txBody>
      </p:sp>
      <p:sp>
        <p:nvSpPr>
          <p:cNvPr id="4" name="Slide Number Placeholder 3">
            <a:extLst>
              <a:ext uri="{FF2B5EF4-FFF2-40B4-BE49-F238E27FC236}">
                <a16:creationId xmlns:a16="http://schemas.microsoft.com/office/drawing/2014/main" id="{7500255F-F434-8447-AB02-D1CE4400002D}"/>
              </a:ext>
            </a:extLst>
          </p:cNvPr>
          <p:cNvSpPr>
            <a:spLocks noGrp="1"/>
          </p:cNvSpPr>
          <p:nvPr>
            <p:ph type="sldNum" sz="quarter" idx="4"/>
          </p:nvPr>
        </p:nvSpPr>
        <p:spPr/>
        <p:txBody>
          <a:bodyPr/>
          <a:lstStyle/>
          <a:p>
            <a:fld id="{1C491B57-CA2B-314C-8D3E-077C95027C1F}" type="slidenum">
              <a:rPr lang="en-US" smtClean="0"/>
              <a:pPr/>
              <a:t>23</a:t>
            </a:fld>
            <a:endParaRPr lang="en-US" dirty="0"/>
          </a:p>
        </p:txBody>
      </p:sp>
      <p:sp>
        <p:nvSpPr>
          <p:cNvPr id="7" name="object 4">
            <a:extLst>
              <a:ext uri="{FF2B5EF4-FFF2-40B4-BE49-F238E27FC236}">
                <a16:creationId xmlns:a16="http://schemas.microsoft.com/office/drawing/2014/main" id="{9FEFAF53-6BC2-A644-B5E7-A13533F6E66E}"/>
              </a:ext>
            </a:extLst>
          </p:cNvPr>
          <p:cNvSpPr txBox="1"/>
          <p:nvPr/>
        </p:nvSpPr>
        <p:spPr>
          <a:xfrm>
            <a:off x="554991" y="1380077"/>
            <a:ext cx="202148" cy="415922"/>
          </a:xfrm>
          <a:prstGeom prst="rect">
            <a:avLst/>
          </a:prstGeom>
        </p:spPr>
        <p:txBody>
          <a:bodyPr vert="horz" wrap="square" lIns="0" tIns="8929" rIns="0" bIns="0" rtlCol="0">
            <a:spAutoFit/>
          </a:bodyPr>
          <a:lstStyle/>
          <a:p>
            <a:pPr marL="7143">
              <a:spcBef>
                <a:spcPts val="71"/>
              </a:spcBef>
            </a:pPr>
            <a:r>
              <a:rPr sz="2644" b="1" spc="8" dirty="0">
                <a:solidFill>
                  <a:srgbClr val="00ACEE"/>
                </a:solidFill>
                <a:latin typeface="Arial"/>
                <a:cs typeface="Arial"/>
              </a:rPr>
              <a:t>1</a:t>
            </a:r>
            <a:endParaRPr sz="2644" dirty="0">
              <a:latin typeface="Arial"/>
              <a:cs typeface="Arial"/>
            </a:endParaRPr>
          </a:p>
        </p:txBody>
      </p:sp>
      <p:sp>
        <p:nvSpPr>
          <p:cNvPr id="8" name="object 6">
            <a:extLst>
              <a:ext uri="{FF2B5EF4-FFF2-40B4-BE49-F238E27FC236}">
                <a16:creationId xmlns:a16="http://schemas.microsoft.com/office/drawing/2014/main" id="{F1301C96-E88E-AD45-8912-9E3588E1082B}"/>
              </a:ext>
            </a:extLst>
          </p:cNvPr>
          <p:cNvSpPr txBox="1"/>
          <p:nvPr/>
        </p:nvSpPr>
        <p:spPr>
          <a:xfrm>
            <a:off x="925998" y="1344910"/>
            <a:ext cx="3233303" cy="552362"/>
          </a:xfrm>
          <a:prstGeom prst="rect">
            <a:avLst/>
          </a:prstGeom>
        </p:spPr>
        <p:txBody>
          <a:bodyPr vert="horz" wrap="square" lIns="0" tIns="7143" rIns="0" bIns="0" rtlCol="0">
            <a:spAutoFit/>
          </a:bodyPr>
          <a:lstStyle/>
          <a:p>
            <a:pPr marL="7143" marR="2857">
              <a:spcBef>
                <a:spcPts val="56"/>
              </a:spcBef>
            </a:pPr>
            <a:r>
              <a:rPr sz="1181" b="1" dirty="0">
                <a:solidFill>
                  <a:srgbClr val="00ACEE"/>
                </a:solidFill>
                <a:latin typeface="Arial"/>
                <a:cs typeface="Arial"/>
              </a:rPr>
              <a:t>Unfocused</a:t>
            </a:r>
            <a:r>
              <a:rPr sz="1181" b="1" spc="14" dirty="0">
                <a:solidFill>
                  <a:srgbClr val="00ACEE"/>
                </a:solidFill>
                <a:latin typeface="Arial"/>
                <a:cs typeface="Arial"/>
              </a:rPr>
              <a:t> </a:t>
            </a:r>
            <a:r>
              <a:rPr sz="1181" b="1" spc="3" dirty="0">
                <a:solidFill>
                  <a:srgbClr val="00ACEE"/>
                </a:solidFill>
                <a:latin typeface="Arial"/>
                <a:cs typeface="Arial"/>
              </a:rPr>
              <a:t>lithotripsy</a:t>
            </a:r>
            <a:r>
              <a:rPr sz="1181" b="1" spc="14" dirty="0">
                <a:solidFill>
                  <a:srgbClr val="00ACEE"/>
                </a:solidFill>
                <a:latin typeface="Arial"/>
                <a:cs typeface="Arial"/>
              </a:rPr>
              <a:t> </a:t>
            </a:r>
            <a:r>
              <a:rPr sz="1181" b="1" spc="3" dirty="0">
                <a:solidFill>
                  <a:srgbClr val="00ACEE"/>
                </a:solidFill>
                <a:latin typeface="Arial"/>
                <a:cs typeface="Arial"/>
              </a:rPr>
              <a:t>energy</a:t>
            </a:r>
            <a:r>
              <a:rPr sz="1181" b="1" spc="14" dirty="0">
                <a:solidFill>
                  <a:srgbClr val="00ACEE"/>
                </a:solidFill>
                <a:latin typeface="Arial"/>
                <a:cs typeface="Arial"/>
              </a:rPr>
              <a:t> </a:t>
            </a:r>
            <a:r>
              <a:rPr sz="1181" dirty="0">
                <a:latin typeface="Arial"/>
                <a:cs typeface="Arial"/>
              </a:rPr>
              <a:t>is</a:t>
            </a:r>
            <a:r>
              <a:rPr sz="1181" spc="17" dirty="0">
                <a:latin typeface="Arial"/>
                <a:cs typeface="Arial"/>
              </a:rPr>
              <a:t> </a:t>
            </a:r>
            <a:r>
              <a:rPr sz="1181" spc="3" dirty="0">
                <a:latin typeface="Arial"/>
                <a:cs typeface="Arial"/>
              </a:rPr>
              <a:t>created</a:t>
            </a:r>
            <a:r>
              <a:rPr sz="1181" spc="14" dirty="0">
                <a:latin typeface="Arial"/>
                <a:cs typeface="Arial"/>
              </a:rPr>
              <a:t> </a:t>
            </a:r>
            <a:r>
              <a:rPr sz="1181" dirty="0">
                <a:latin typeface="Arial"/>
                <a:cs typeface="Arial"/>
              </a:rPr>
              <a:t>at</a:t>
            </a:r>
            <a:r>
              <a:rPr sz="1181" spc="14" dirty="0">
                <a:latin typeface="Arial"/>
                <a:cs typeface="Arial"/>
              </a:rPr>
              <a:t> </a:t>
            </a:r>
            <a:r>
              <a:rPr sz="1181" spc="5" dirty="0">
                <a:latin typeface="Arial"/>
                <a:cs typeface="Arial"/>
              </a:rPr>
              <a:t>the </a:t>
            </a:r>
            <a:r>
              <a:rPr sz="1181" spc="-318" dirty="0">
                <a:latin typeface="Arial"/>
                <a:cs typeface="Arial"/>
              </a:rPr>
              <a:t> </a:t>
            </a:r>
            <a:r>
              <a:rPr sz="1181" dirty="0">
                <a:latin typeface="Arial"/>
                <a:cs typeface="Arial"/>
              </a:rPr>
              <a:t>emitters</a:t>
            </a:r>
            <a:r>
              <a:rPr sz="1181" spc="11" dirty="0">
                <a:latin typeface="Arial"/>
                <a:cs typeface="Arial"/>
              </a:rPr>
              <a:t> </a:t>
            </a:r>
            <a:r>
              <a:rPr sz="1181" dirty="0">
                <a:latin typeface="Arial"/>
                <a:cs typeface="Arial"/>
              </a:rPr>
              <a:t>which</a:t>
            </a:r>
            <a:r>
              <a:rPr sz="1181" spc="11" dirty="0">
                <a:latin typeface="Arial"/>
                <a:cs typeface="Arial"/>
              </a:rPr>
              <a:t> </a:t>
            </a:r>
            <a:r>
              <a:rPr sz="1181" dirty="0">
                <a:latin typeface="Arial"/>
                <a:cs typeface="Arial"/>
              </a:rPr>
              <a:t>are</a:t>
            </a:r>
            <a:r>
              <a:rPr sz="1181" spc="11" dirty="0">
                <a:latin typeface="Arial"/>
                <a:cs typeface="Arial"/>
              </a:rPr>
              <a:t> </a:t>
            </a:r>
            <a:r>
              <a:rPr sz="1181" spc="3" dirty="0">
                <a:latin typeface="Arial"/>
                <a:cs typeface="Arial"/>
              </a:rPr>
              <a:t>contained</a:t>
            </a:r>
            <a:r>
              <a:rPr sz="1181" spc="14" dirty="0">
                <a:latin typeface="Arial"/>
                <a:cs typeface="Arial"/>
              </a:rPr>
              <a:t> </a:t>
            </a:r>
            <a:r>
              <a:rPr sz="1181" dirty="0">
                <a:latin typeface="Arial"/>
                <a:cs typeface="Arial"/>
              </a:rPr>
              <a:t>in</a:t>
            </a:r>
            <a:r>
              <a:rPr sz="1181" spc="11" dirty="0">
                <a:latin typeface="Arial"/>
                <a:cs typeface="Arial"/>
              </a:rPr>
              <a:t> </a:t>
            </a:r>
            <a:r>
              <a:rPr sz="1181" dirty="0">
                <a:latin typeface="Arial"/>
                <a:cs typeface="Arial"/>
              </a:rPr>
              <a:t>a</a:t>
            </a:r>
            <a:r>
              <a:rPr sz="1181" spc="11" dirty="0">
                <a:latin typeface="Arial"/>
                <a:cs typeface="Arial"/>
              </a:rPr>
              <a:t> </a:t>
            </a:r>
            <a:r>
              <a:rPr sz="1181" spc="3" dirty="0">
                <a:latin typeface="Arial"/>
                <a:cs typeface="Arial"/>
              </a:rPr>
              <a:t>fluid</a:t>
            </a:r>
            <a:r>
              <a:rPr sz="1181" spc="11" dirty="0">
                <a:latin typeface="Arial"/>
                <a:cs typeface="Arial"/>
              </a:rPr>
              <a:t> </a:t>
            </a:r>
            <a:r>
              <a:rPr sz="1181" spc="5" dirty="0">
                <a:latin typeface="Arial"/>
                <a:cs typeface="Arial"/>
              </a:rPr>
              <a:t>filled </a:t>
            </a:r>
            <a:r>
              <a:rPr sz="1181" spc="8" dirty="0">
                <a:latin typeface="Arial"/>
                <a:cs typeface="Arial"/>
              </a:rPr>
              <a:t> </a:t>
            </a:r>
            <a:r>
              <a:rPr sz="1181" spc="5" dirty="0">
                <a:latin typeface="Arial"/>
                <a:cs typeface="Arial"/>
              </a:rPr>
              <a:t>coupler.</a:t>
            </a:r>
            <a:endParaRPr sz="1181" dirty="0">
              <a:latin typeface="Arial"/>
              <a:cs typeface="Arial"/>
            </a:endParaRPr>
          </a:p>
        </p:txBody>
      </p:sp>
      <p:sp>
        <p:nvSpPr>
          <p:cNvPr id="9" name="object 9">
            <a:extLst>
              <a:ext uri="{FF2B5EF4-FFF2-40B4-BE49-F238E27FC236}">
                <a16:creationId xmlns:a16="http://schemas.microsoft.com/office/drawing/2014/main" id="{ACD17D31-7DF3-3D4E-AF78-7E071762A699}"/>
              </a:ext>
            </a:extLst>
          </p:cNvPr>
          <p:cNvSpPr/>
          <p:nvPr/>
        </p:nvSpPr>
        <p:spPr>
          <a:xfrm>
            <a:off x="818588" y="1329723"/>
            <a:ext cx="0" cy="583945"/>
          </a:xfrm>
          <a:custGeom>
            <a:avLst/>
            <a:gdLst/>
            <a:ahLst/>
            <a:cxnLst/>
            <a:rect l="l" t="t" r="r" b="b"/>
            <a:pathLst>
              <a:path h="1038225">
                <a:moveTo>
                  <a:pt x="0" y="1038148"/>
                </a:moveTo>
                <a:lnTo>
                  <a:pt x="0" y="0"/>
                </a:lnTo>
              </a:path>
            </a:pathLst>
          </a:custGeom>
          <a:ln w="19050">
            <a:solidFill>
              <a:srgbClr val="00ACEE"/>
            </a:solidFill>
          </a:ln>
        </p:spPr>
        <p:txBody>
          <a:bodyPr wrap="square" lIns="0" tIns="0" rIns="0" bIns="0" rtlCol="0"/>
          <a:lstStyle/>
          <a:p>
            <a:endParaRPr sz="1350" dirty="0"/>
          </a:p>
        </p:txBody>
      </p:sp>
      <p:sp>
        <p:nvSpPr>
          <p:cNvPr id="10" name="object 10">
            <a:extLst>
              <a:ext uri="{FF2B5EF4-FFF2-40B4-BE49-F238E27FC236}">
                <a16:creationId xmlns:a16="http://schemas.microsoft.com/office/drawing/2014/main" id="{355C1B2A-942F-A545-BC3C-844A029C32F8}"/>
              </a:ext>
            </a:extLst>
          </p:cNvPr>
          <p:cNvSpPr txBox="1"/>
          <p:nvPr/>
        </p:nvSpPr>
        <p:spPr>
          <a:xfrm>
            <a:off x="4506213" y="1380077"/>
            <a:ext cx="202148" cy="415922"/>
          </a:xfrm>
          <a:prstGeom prst="rect">
            <a:avLst/>
          </a:prstGeom>
        </p:spPr>
        <p:txBody>
          <a:bodyPr vert="horz" wrap="square" lIns="0" tIns="8929" rIns="0" bIns="0" rtlCol="0">
            <a:spAutoFit/>
          </a:bodyPr>
          <a:lstStyle/>
          <a:p>
            <a:pPr marL="7143">
              <a:spcBef>
                <a:spcPts val="71"/>
              </a:spcBef>
            </a:pPr>
            <a:r>
              <a:rPr sz="2644" b="1" spc="8" dirty="0">
                <a:solidFill>
                  <a:srgbClr val="00ACEE"/>
                </a:solidFill>
                <a:latin typeface="Arial"/>
                <a:cs typeface="Arial"/>
              </a:rPr>
              <a:t>2</a:t>
            </a:r>
            <a:endParaRPr sz="2644" dirty="0">
              <a:latin typeface="Arial"/>
              <a:cs typeface="Arial"/>
            </a:endParaRPr>
          </a:p>
        </p:txBody>
      </p:sp>
      <p:sp>
        <p:nvSpPr>
          <p:cNvPr id="11" name="object 11">
            <a:extLst>
              <a:ext uri="{FF2B5EF4-FFF2-40B4-BE49-F238E27FC236}">
                <a16:creationId xmlns:a16="http://schemas.microsoft.com/office/drawing/2014/main" id="{19DA85F2-0D7D-9B44-A97C-C5ACF8BF396B}"/>
              </a:ext>
            </a:extLst>
          </p:cNvPr>
          <p:cNvSpPr txBox="1"/>
          <p:nvPr/>
        </p:nvSpPr>
        <p:spPr>
          <a:xfrm>
            <a:off x="4877227" y="1344910"/>
            <a:ext cx="3157229" cy="552362"/>
          </a:xfrm>
          <a:prstGeom prst="rect">
            <a:avLst/>
          </a:prstGeom>
        </p:spPr>
        <p:txBody>
          <a:bodyPr vert="horz" wrap="square" lIns="0" tIns="7143" rIns="0" bIns="0" rtlCol="0">
            <a:spAutoFit/>
          </a:bodyPr>
          <a:lstStyle/>
          <a:p>
            <a:pPr marL="7143" marR="243926">
              <a:spcBef>
                <a:spcPts val="56"/>
              </a:spcBef>
            </a:pPr>
            <a:r>
              <a:rPr sz="1181" spc="3" dirty="0">
                <a:latin typeface="Arial"/>
                <a:cs typeface="Arial"/>
              </a:rPr>
              <a:t>Electrical</a:t>
            </a:r>
            <a:r>
              <a:rPr sz="1181" spc="11" dirty="0">
                <a:latin typeface="Arial"/>
                <a:cs typeface="Arial"/>
              </a:rPr>
              <a:t> </a:t>
            </a:r>
            <a:r>
              <a:rPr sz="1181" dirty="0">
                <a:latin typeface="Arial"/>
                <a:cs typeface="Arial"/>
              </a:rPr>
              <a:t>energy</a:t>
            </a:r>
            <a:r>
              <a:rPr sz="1181" spc="11" dirty="0">
                <a:latin typeface="Arial"/>
                <a:cs typeface="Arial"/>
              </a:rPr>
              <a:t> </a:t>
            </a:r>
            <a:r>
              <a:rPr sz="1181" dirty="0">
                <a:latin typeface="Arial"/>
                <a:cs typeface="Arial"/>
              </a:rPr>
              <a:t>is</a:t>
            </a:r>
            <a:r>
              <a:rPr sz="1181" spc="14" dirty="0">
                <a:latin typeface="Arial"/>
                <a:cs typeface="Arial"/>
              </a:rPr>
              <a:t> </a:t>
            </a:r>
            <a:r>
              <a:rPr sz="1181" dirty="0">
                <a:latin typeface="Arial"/>
                <a:cs typeface="Arial"/>
              </a:rPr>
              <a:t>delivered</a:t>
            </a:r>
            <a:r>
              <a:rPr sz="1181" spc="11" dirty="0">
                <a:latin typeface="Arial"/>
                <a:cs typeface="Arial"/>
              </a:rPr>
              <a:t> </a:t>
            </a:r>
            <a:r>
              <a:rPr sz="1181" spc="3" dirty="0">
                <a:latin typeface="Arial"/>
                <a:cs typeface="Arial"/>
              </a:rPr>
              <a:t>to</a:t>
            </a:r>
            <a:r>
              <a:rPr sz="1181" spc="14" dirty="0">
                <a:latin typeface="Arial"/>
                <a:cs typeface="Arial"/>
              </a:rPr>
              <a:t> </a:t>
            </a:r>
            <a:r>
              <a:rPr sz="1181" spc="3" dirty="0">
                <a:latin typeface="Arial"/>
                <a:cs typeface="Arial"/>
              </a:rPr>
              <a:t>the</a:t>
            </a:r>
            <a:r>
              <a:rPr sz="1181" spc="11" dirty="0">
                <a:latin typeface="Arial"/>
                <a:cs typeface="Arial"/>
              </a:rPr>
              <a:t> </a:t>
            </a:r>
            <a:r>
              <a:rPr sz="1181" spc="3" dirty="0">
                <a:latin typeface="Arial"/>
                <a:cs typeface="Arial"/>
              </a:rPr>
              <a:t>emitter, </a:t>
            </a:r>
            <a:r>
              <a:rPr sz="1181" spc="-318" dirty="0">
                <a:latin typeface="Arial"/>
                <a:cs typeface="Arial"/>
              </a:rPr>
              <a:t> </a:t>
            </a:r>
            <a:r>
              <a:rPr sz="1181" dirty="0">
                <a:latin typeface="Arial"/>
                <a:cs typeface="Arial"/>
              </a:rPr>
              <a:t>initiating</a:t>
            </a:r>
            <a:r>
              <a:rPr sz="1181" spc="11" dirty="0">
                <a:latin typeface="Arial"/>
                <a:cs typeface="Arial"/>
              </a:rPr>
              <a:t> </a:t>
            </a:r>
            <a:r>
              <a:rPr sz="1181" spc="3" dirty="0">
                <a:latin typeface="Arial"/>
                <a:cs typeface="Arial"/>
              </a:rPr>
              <a:t>the</a:t>
            </a:r>
            <a:r>
              <a:rPr sz="1181" spc="14" dirty="0">
                <a:latin typeface="Arial"/>
                <a:cs typeface="Arial"/>
              </a:rPr>
              <a:t> </a:t>
            </a:r>
            <a:r>
              <a:rPr sz="1181" spc="3" dirty="0">
                <a:latin typeface="Arial"/>
                <a:cs typeface="Arial"/>
              </a:rPr>
              <a:t>vapour</a:t>
            </a:r>
            <a:r>
              <a:rPr sz="1181" spc="14" dirty="0">
                <a:latin typeface="Arial"/>
                <a:cs typeface="Arial"/>
              </a:rPr>
              <a:t> </a:t>
            </a:r>
            <a:r>
              <a:rPr sz="1181" dirty="0">
                <a:latin typeface="Arial"/>
                <a:cs typeface="Arial"/>
              </a:rPr>
              <a:t>bubble,</a:t>
            </a:r>
            <a:r>
              <a:rPr sz="1181" spc="14" dirty="0">
                <a:latin typeface="Arial"/>
                <a:cs typeface="Arial"/>
              </a:rPr>
              <a:t> </a:t>
            </a:r>
            <a:r>
              <a:rPr sz="1181" dirty="0">
                <a:latin typeface="Arial"/>
                <a:cs typeface="Arial"/>
              </a:rPr>
              <a:t>which</a:t>
            </a:r>
            <a:r>
              <a:rPr sz="1181" spc="11" dirty="0">
                <a:latin typeface="Arial"/>
                <a:cs typeface="Arial"/>
              </a:rPr>
              <a:t> </a:t>
            </a:r>
            <a:r>
              <a:rPr sz="1181" spc="5" dirty="0">
                <a:latin typeface="Arial"/>
                <a:cs typeface="Arial"/>
              </a:rPr>
              <a:t>expands</a:t>
            </a:r>
            <a:endParaRPr sz="1181" dirty="0">
              <a:latin typeface="Arial"/>
              <a:cs typeface="Arial"/>
            </a:endParaRPr>
          </a:p>
          <a:p>
            <a:pPr marL="7143"/>
            <a:r>
              <a:rPr sz="1181" dirty="0">
                <a:latin typeface="Arial"/>
                <a:cs typeface="Arial"/>
              </a:rPr>
              <a:t>&amp;</a:t>
            </a:r>
            <a:r>
              <a:rPr sz="1181" spc="14" dirty="0">
                <a:latin typeface="Arial"/>
                <a:cs typeface="Arial"/>
              </a:rPr>
              <a:t> </a:t>
            </a:r>
            <a:r>
              <a:rPr sz="1181" spc="3" dirty="0">
                <a:latin typeface="Arial"/>
                <a:cs typeface="Arial"/>
              </a:rPr>
              <a:t>collapses</a:t>
            </a:r>
            <a:r>
              <a:rPr sz="1181" spc="14" dirty="0">
                <a:latin typeface="Arial"/>
                <a:cs typeface="Arial"/>
              </a:rPr>
              <a:t> </a:t>
            </a:r>
            <a:r>
              <a:rPr sz="1181" dirty="0">
                <a:latin typeface="Arial"/>
                <a:cs typeface="Arial"/>
              </a:rPr>
              <a:t>–</a:t>
            </a:r>
            <a:r>
              <a:rPr sz="1181" spc="14" dirty="0">
                <a:latin typeface="Arial"/>
                <a:cs typeface="Arial"/>
              </a:rPr>
              <a:t> </a:t>
            </a:r>
            <a:r>
              <a:rPr sz="1181" spc="3" dirty="0">
                <a:latin typeface="Arial"/>
                <a:cs typeface="Arial"/>
              </a:rPr>
              <a:t>creating</a:t>
            </a:r>
            <a:r>
              <a:rPr sz="1181" spc="14" dirty="0">
                <a:latin typeface="Arial"/>
                <a:cs typeface="Arial"/>
              </a:rPr>
              <a:t> </a:t>
            </a:r>
            <a:r>
              <a:rPr sz="1181" b="1" dirty="0">
                <a:solidFill>
                  <a:srgbClr val="00ACEE"/>
                </a:solidFill>
                <a:latin typeface="Arial"/>
                <a:cs typeface="Arial"/>
              </a:rPr>
              <a:t>sonic</a:t>
            </a:r>
            <a:r>
              <a:rPr sz="1181" b="1" spc="14" dirty="0">
                <a:solidFill>
                  <a:srgbClr val="00ACEE"/>
                </a:solidFill>
                <a:latin typeface="Arial"/>
                <a:cs typeface="Arial"/>
              </a:rPr>
              <a:t> </a:t>
            </a:r>
            <a:r>
              <a:rPr sz="1181" b="1" spc="3" dirty="0">
                <a:solidFill>
                  <a:srgbClr val="00ACEE"/>
                </a:solidFill>
                <a:latin typeface="Arial"/>
                <a:cs typeface="Arial"/>
              </a:rPr>
              <a:t>pressure</a:t>
            </a:r>
            <a:r>
              <a:rPr sz="1181" b="1" spc="14" dirty="0">
                <a:solidFill>
                  <a:srgbClr val="00ACEE"/>
                </a:solidFill>
                <a:latin typeface="Arial"/>
                <a:cs typeface="Arial"/>
              </a:rPr>
              <a:t> </a:t>
            </a:r>
            <a:r>
              <a:rPr sz="1181" b="1" spc="3" dirty="0">
                <a:solidFill>
                  <a:srgbClr val="00ACEE"/>
                </a:solidFill>
                <a:latin typeface="Arial"/>
                <a:cs typeface="Arial"/>
              </a:rPr>
              <a:t>waves</a:t>
            </a:r>
            <a:r>
              <a:rPr sz="1181" spc="3" dirty="0">
                <a:solidFill>
                  <a:srgbClr val="252F3B"/>
                </a:solidFill>
                <a:latin typeface="Arial"/>
                <a:cs typeface="Arial"/>
              </a:rPr>
              <a:t>.</a:t>
            </a:r>
            <a:endParaRPr sz="1181" dirty="0">
              <a:latin typeface="Arial"/>
              <a:cs typeface="Arial"/>
            </a:endParaRPr>
          </a:p>
        </p:txBody>
      </p:sp>
      <p:sp>
        <p:nvSpPr>
          <p:cNvPr id="12" name="object 12">
            <a:extLst>
              <a:ext uri="{FF2B5EF4-FFF2-40B4-BE49-F238E27FC236}">
                <a16:creationId xmlns:a16="http://schemas.microsoft.com/office/drawing/2014/main" id="{C768C3BB-4373-034A-98F7-71805DE29418}"/>
              </a:ext>
            </a:extLst>
          </p:cNvPr>
          <p:cNvSpPr/>
          <p:nvPr/>
        </p:nvSpPr>
        <p:spPr>
          <a:xfrm>
            <a:off x="4769810" y="1329723"/>
            <a:ext cx="0" cy="583945"/>
          </a:xfrm>
          <a:custGeom>
            <a:avLst/>
            <a:gdLst/>
            <a:ahLst/>
            <a:cxnLst/>
            <a:rect l="l" t="t" r="r" b="b"/>
            <a:pathLst>
              <a:path h="1038225">
                <a:moveTo>
                  <a:pt x="0" y="1038148"/>
                </a:moveTo>
                <a:lnTo>
                  <a:pt x="0" y="0"/>
                </a:lnTo>
              </a:path>
            </a:pathLst>
          </a:custGeom>
          <a:ln w="19050">
            <a:solidFill>
              <a:srgbClr val="00ACEE"/>
            </a:solidFill>
          </a:ln>
        </p:spPr>
        <p:txBody>
          <a:bodyPr wrap="square" lIns="0" tIns="0" rIns="0" bIns="0" rtlCol="0"/>
          <a:lstStyle/>
          <a:p>
            <a:endParaRPr sz="1350" dirty="0"/>
          </a:p>
        </p:txBody>
      </p:sp>
      <p:pic>
        <p:nvPicPr>
          <p:cNvPr id="13" name="object 2">
            <a:extLst>
              <a:ext uri="{FF2B5EF4-FFF2-40B4-BE49-F238E27FC236}">
                <a16:creationId xmlns:a16="http://schemas.microsoft.com/office/drawing/2014/main" id="{17147BFB-C802-724F-9E3D-A504F696F363}"/>
              </a:ext>
            </a:extLst>
          </p:cNvPr>
          <p:cNvPicPr/>
          <p:nvPr/>
        </p:nvPicPr>
        <p:blipFill rotWithShape="1">
          <a:blip r:embed="rId4" cstate="print"/>
          <a:srcRect t="301" b="-1"/>
          <a:stretch/>
        </p:blipFill>
        <p:spPr>
          <a:xfrm>
            <a:off x="4653256" y="2035965"/>
            <a:ext cx="3991216" cy="2218616"/>
          </a:xfrm>
          <a:prstGeom prst="rect">
            <a:avLst/>
          </a:prstGeom>
        </p:spPr>
      </p:pic>
      <p:sp>
        <p:nvSpPr>
          <p:cNvPr id="14" name="object 7">
            <a:extLst>
              <a:ext uri="{FF2B5EF4-FFF2-40B4-BE49-F238E27FC236}">
                <a16:creationId xmlns:a16="http://schemas.microsoft.com/office/drawing/2014/main" id="{074087C1-7D33-EF41-B71D-A4085C171DD5}"/>
              </a:ext>
            </a:extLst>
          </p:cNvPr>
          <p:cNvSpPr txBox="1"/>
          <p:nvPr/>
        </p:nvSpPr>
        <p:spPr>
          <a:xfrm>
            <a:off x="5633430" y="4086077"/>
            <a:ext cx="1926482" cy="119679"/>
          </a:xfrm>
          <a:prstGeom prst="rect">
            <a:avLst/>
          </a:prstGeom>
        </p:spPr>
        <p:txBody>
          <a:bodyPr vert="horz" wrap="square" lIns="0" tIns="7143" rIns="0" bIns="0" rtlCol="0">
            <a:spAutoFit/>
          </a:bodyPr>
          <a:lstStyle/>
          <a:p>
            <a:pPr marL="7143">
              <a:spcBef>
                <a:spcPts val="56"/>
              </a:spcBef>
            </a:pPr>
            <a:r>
              <a:rPr sz="731" b="1" dirty="0">
                <a:solidFill>
                  <a:srgbClr val="252F3B"/>
                </a:solidFill>
                <a:latin typeface="Arial"/>
                <a:cs typeface="Arial"/>
              </a:rPr>
              <a:t>Video</a:t>
            </a:r>
            <a:r>
              <a:rPr sz="731" dirty="0">
                <a:solidFill>
                  <a:srgbClr val="252F3B"/>
                </a:solidFill>
                <a:latin typeface="Arial"/>
                <a:cs typeface="Arial"/>
              </a:rPr>
              <a:t>:</a:t>
            </a:r>
            <a:r>
              <a:rPr sz="731" spc="5" dirty="0">
                <a:solidFill>
                  <a:srgbClr val="252F3B"/>
                </a:solidFill>
                <a:latin typeface="Arial"/>
                <a:cs typeface="Arial"/>
              </a:rPr>
              <a:t> </a:t>
            </a:r>
            <a:r>
              <a:rPr sz="731" dirty="0">
                <a:solidFill>
                  <a:srgbClr val="252F3B"/>
                </a:solidFill>
                <a:latin typeface="Arial"/>
                <a:cs typeface="Arial"/>
              </a:rPr>
              <a:t>Actuation</a:t>
            </a:r>
            <a:r>
              <a:rPr sz="731" spc="8" dirty="0">
                <a:solidFill>
                  <a:srgbClr val="252F3B"/>
                </a:solidFill>
                <a:latin typeface="Arial"/>
                <a:cs typeface="Arial"/>
              </a:rPr>
              <a:t> </a:t>
            </a:r>
            <a:r>
              <a:rPr sz="731" dirty="0">
                <a:solidFill>
                  <a:srgbClr val="252F3B"/>
                </a:solidFill>
                <a:latin typeface="Arial"/>
                <a:cs typeface="Arial"/>
              </a:rPr>
              <a:t>of</a:t>
            </a:r>
            <a:r>
              <a:rPr sz="731" spc="5" dirty="0">
                <a:solidFill>
                  <a:srgbClr val="252F3B"/>
                </a:solidFill>
                <a:latin typeface="Arial"/>
                <a:cs typeface="Arial"/>
              </a:rPr>
              <a:t> </a:t>
            </a:r>
            <a:r>
              <a:rPr sz="731" dirty="0">
                <a:solidFill>
                  <a:srgbClr val="252F3B"/>
                </a:solidFill>
                <a:latin typeface="Arial"/>
                <a:cs typeface="Arial"/>
              </a:rPr>
              <a:t>Single</a:t>
            </a:r>
            <a:r>
              <a:rPr sz="731" spc="8" dirty="0">
                <a:solidFill>
                  <a:srgbClr val="252F3B"/>
                </a:solidFill>
                <a:latin typeface="Arial"/>
                <a:cs typeface="Arial"/>
              </a:rPr>
              <a:t> </a:t>
            </a:r>
            <a:r>
              <a:rPr sz="731" dirty="0">
                <a:solidFill>
                  <a:srgbClr val="252F3B"/>
                </a:solidFill>
                <a:latin typeface="Arial"/>
                <a:cs typeface="Arial"/>
              </a:rPr>
              <a:t>Pulse</a:t>
            </a:r>
            <a:r>
              <a:rPr sz="731" spc="5" dirty="0">
                <a:solidFill>
                  <a:srgbClr val="252F3B"/>
                </a:solidFill>
                <a:latin typeface="Arial"/>
                <a:cs typeface="Arial"/>
              </a:rPr>
              <a:t> </a:t>
            </a:r>
            <a:r>
              <a:rPr sz="731" spc="3" dirty="0">
                <a:solidFill>
                  <a:srgbClr val="252F3B"/>
                </a:solidFill>
                <a:latin typeface="Arial"/>
                <a:cs typeface="Arial"/>
              </a:rPr>
              <a:t>(20µs/frame)</a:t>
            </a:r>
            <a:endParaRPr sz="731" dirty="0">
              <a:latin typeface="Arial"/>
              <a:cs typeface="Arial"/>
            </a:endParaRPr>
          </a:p>
        </p:txBody>
      </p:sp>
      <p:pic>
        <p:nvPicPr>
          <p:cNvPr id="15" name="Slide 19">
            <a:hlinkClick r:id="" action="ppaction://media"/>
            <a:extLst>
              <a:ext uri="{FF2B5EF4-FFF2-40B4-BE49-F238E27FC236}">
                <a16:creationId xmlns:a16="http://schemas.microsoft.com/office/drawing/2014/main" id="{451DF2B5-0389-F14D-A8F3-E79C3D01E9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82076" y="2148767"/>
            <a:ext cx="3733576" cy="1633439"/>
          </a:xfrm>
          <a:prstGeom prst="rect">
            <a:avLst/>
          </a:prstGeom>
        </p:spPr>
      </p:pic>
      <p:grpSp>
        <p:nvGrpSpPr>
          <p:cNvPr id="17" name="object 14">
            <a:extLst>
              <a:ext uri="{FF2B5EF4-FFF2-40B4-BE49-F238E27FC236}">
                <a16:creationId xmlns:a16="http://schemas.microsoft.com/office/drawing/2014/main" id="{1E33516F-FA4C-3849-A4FF-DA28D6FD3609}"/>
              </a:ext>
            </a:extLst>
          </p:cNvPr>
          <p:cNvGrpSpPr/>
          <p:nvPr/>
        </p:nvGrpSpPr>
        <p:grpSpPr>
          <a:xfrm>
            <a:off x="1258576" y="2520905"/>
            <a:ext cx="1335415" cy="1335408"/>
            <a:chOff x="1829422" y="4481601"/>
            <a:chExt cx="2374302" cy="2374290"/>
          </a:xfrm>
        </p:grpSpPr>
        <p:pic>
          <p:nvPicPr>
            <p:cNvPr id="18" name="object 15">
              <a:extLst>
                <a:ext uri="{FF2B5EF4-FFF2-40B4-BE49-F238E27FC236}">
                  <a16:creationId xmlns:a16="http://schemas.microsoft.com/office/drawing/2014/main" id="{2AF5C0B7-BF67-A54C-94FA-E654680B1878}"/>
                </a:ext>
              </a:extLst>
            </p:cNvPr>
            <p:cNvPicPr/>
            <p:nvPr/>
          </p:nvPicPr>
          <p:blipFill>
            <a:blip r:embed="rId6" cstate="print"/>
            <a:stretch>
              <a:fillRect/>
            </a:stretch>
          </p:blipFill>
          <p:spPr>
            <a:xfrm>
              <a:off x="1829422" y="4481601"/>
              <a:ext cx="2374302" cy="2374290"/>
            </a:xfrm>
            <a:prstGeom prst="rect">
              <a:avLst/>
            </a:prstGeom>
          </p:spPr>
        </p:pic>
        <p:pic>
          <p:nvPicPr>
            <p:cNvPr id="20" name="object 17">
              <a:extLst>
                <a:ext uri="{FF2B5EF4-FFF2-40B4-BE49-F238E27FC236}">
                  <a16:creationId xmlns:a16="http://schemas.microsoft.com/office/drawing/2014/main" id="{EDBA0879-2789-EF46-8F3C-C0D2CA2191E5}"/>
                </a:ext>
              </a:extLst>
            </p:cNvPr>
            <p:cNvPicPr/>
            <p:nvPr/>
          </p:nvPicPr>
          <p:blipFill>
            <a:blip r:embed="rId7" cstate="print"/>
            <a:stretch>
              <a:fillRect/>
            </a:stretch>
          </p:blipFill>
          <p:spPr>
            <a:xfrm>
              <a:off x="2006942" y="4659122"/>
              <a:ext cx="2019261" cy="2019261"/>
            </a:xfrm>
            <a:prstGeom prst="rect">
              <a:avLst/>
            </a:prstGeom>
          </p:spPr>
        </p:pic>
      </p:grpSp>
      <p:grpSp>
        <p:nvGrpSpPr>
          <p:cNvPr id="25" name="object 24">
            <a:extLst>
              <a:ext uri="{FF2B5EF4-FFF2-40B4-BE49-F238E27FC236}">
                <a16:creationId xmlns:a16="http://schemas.microsoft.com/office/drawing/2014/main" id="{3583DB63-642F-C84D-B363-EDA49B75D70A}"/>
              </a:ext>
            </a:extLst>
          </p:cNvPr>
          <p:cNvGrpSpPr/>
          <p:nvPr/>
        </p:nvGrpSpPr>
        <p:grpSpPr>
          <a:xfrm>
            <a:off x="2905179" y="2520906"/>
            <a:ext cx="1335751" cy="1335751"/>
            <a:chOff x="4757001" y="4481601"/>
            <a:chExt cx="2374900" cy="2374900"/>
          </a:xfrm>
        </p:grpSpPr>
        <p:pic>
          <p:nvPicPr>
            <p:cNvPr id="26" name="object 25">
              <a:extLst>
                <a:ext uri="{FF2B5EF4-FFF2-40B4-BE49-F238E27FC236}">
                  <a16:creationId xmlns:a16="http://schemas.microsoft.com/office/drawing/2014/main" id="{32AC7D26-09B9-7248-96B7-A0B0B346DF4D}"/>
                </a:ext>
              </a:extLst>
            </p:cNvPr>
            <p:cNvPicPr/>
            <p:nvPr/>
          </p:nvPicPr>
          <p:blipFill>
            <a:blip r:embed="rId8" cstate="print"/>
            <a:stretch>
              <a:fillRect/>
            </a:stretch>
          </p:blipFill>
          <p:spPr>
            <a:xfrm>
              <a:off x="4757001" y="4481601"/>
              <a:ext cx="2374302" cy="2374290"/>
            </a:xfrm>
            <a:prstGeom prst="rect">
              <a:avLst/>
            </a:prstGeom>
          </p:spPr>
        </p:pic>
        <p:pic>
          <p:nvPicPr>
            <p:cNvPr id="27" name="object 26">
              <a:extLst>
                <a:ext uri="{FF2B5EF4-FFF2-40B4-BE49-F238E27FC236}">
                  <a16:creationId xmlns:a16="http://schemas.microsoft.com/office/drawing/2014/main" id="{8625DEB7-97C4-2749-95B9-274055A35920}"/>
                </a:ext>
              </a:extLst>
            </p:cNvPr>
            <p:cNvPicPr/>
            <p:nvPr/>
          </p:nvPicPr>
          <p:blipFill>
            <a:blip r:embed="rId9" cstate="print"/>
            <a:stretch>
              <a:fillRect/>
            </a:stretch>
          </p:blipFill>
          <p:spPr>
            <a:xfrm>
              <a:off x="4881892" y="4608233"/>
              <a:ext cx="2176271" cy="2173223"/>
            </a:xfrm>
            <a:prstGeom prst="rect">
              <a:avLst/>
            </a:prstGeom>
          </p:spPr>
        </p:pic>
        <p:pic>
          <p:nvPicPr>
            <p:cNvPr id="28" name="object 27">
              <a:extLst>
                <a:ext uri="{FF2B5EF4-FFF2-40B4-BE49-F238E27FC236}">
                  <a16:creationId xmlns:a16="http://schemas.microsoft.com/office/drawing/2014/main" id="{F1411884-24E1-854B-8A44-2722ABC161D5}"/>
                </a:ext>
              </a:extLst>
            </p:cNvPr>
            <p:cNvPicPr/>
            <p:nvPr/>
          </p:nvPicPr>
          <p:blipFill>
            <a:blip r:embed="rId10" cstate="print"/>
            <a:stretch>
              <a:fillRect/>
            </a:stretch>
          </p:blipFill>
          <p:spPr>
            <a:xfrm>
              <a:off x="4934521" y="4659121"/>
              <a:ext cx="2019261" cy="2019261"/>
            </a:xfrm>
            <a:prstGeom prst="rect">
              <a:avLst/>
            </a:prstGeom>
          </p:spPr>
        </p:pic>
      </p:grpSp>
      <p:pic>
        <p:nvPicPr>
          <p:cNvPr id="29" name="Picture 28" descr="A white letter on a black background&#10;&#10;Description automatically generated with medium confidence">
            <a:extLst>
              <a:ext uri="{FF2B5EF4-FFF2-40B4-BE49-F238E27FC236}">
                <a16:creationId xmlns:a16="http://schemas.microsoft.com/office/drawing/2014/main" id="{F10DF7A2-8796-2544-AD53-0951AE8C02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1554" y="2659950"/>
            <a:ext cx="990993" cy="806045"/>
          </a:xfrm>
          <a:prstGeom prst="rect">
            <a:avLst/>
          </a:prstGeom>
        </p:spPr>
      </p:pic>
      <p:pic>
        <p:nvPicPr>
          <p:cNvPr id="30" name="object 18">
            <a:extLst>
              <a:ext uri="{FF2B5EF4-FFF2-40B4-BE49-F238E27FC236}">
                <a16:creationId xmlns:a16="http://schemas.microsoft.com/office/drawing/2014/main" id="{970019EB-5F37-574B-B094-BDB9EABE0C1B}"/>
              </a:ext>
            </a:extLst>
          </p:cNvPr>
          <p:cNvPicPr/>
          <p:nvPr/>
        </p:nvPicPr>
        <p:blipFill>
          <a:blip r:embed="rId12" cstate="print"/>
          <a:stretch>
            <a:fillRect/>
          </a:stretch>
        </p:blipFill>
        <p:spPr>
          <a:xfrm>
            <a:off x="504159" y="2525480"/>
            <a:ext cx="1383418" cy="1697337"/>
          </a:xfrm>
          <a:prstGeom prst="rect">
            <a:avLst/>
          </a:prstGeom>
        </p:spPr>
      </p:pic>
      <p:sp>
        <p:nvSpPr>
          <p:cNvPr id="16" name="object 8">
            <a:extLst>
              <a:ext uri="{FF2B5EF4-FFF2-40B4-BE49-F238E27FC236}">
                <a16:creationId xmlns:a16="http://schemas.microsoft.com/office/drawing/2014/main" id="{1A60FC11-6B6B-1D48-B971-DF3E5BD08206}"/>
              </a:ext>
            </a:extLst>
          </p:cNvPr>
          <p:cNvSpPr txBox="1"/>
          <p:nvPr/>
        </p:nvSpPr>
        <p:spPr>
          <a:xfrm>
            <a:off x="1467435" y="2434694"/>
            <a:ext cx="969104" cy="267027"/>
          </a:xfrm>
          <a:prstGeom prst="rect">
            <a:avLst/>
          </a:prstGeom>
        </p:spPr>
        <p:txBody>
          <a:bodyPr vert="horz" wrap="square" lIns="0" tIns="7143" rIns="0" bIns="0" rtlCol="0">
            <a:spAutoFit/>
          </a:bodyPr>
          <a:lstStyle/>
          <a:p>
            <a:pPr marL="7143">
              <a:spcBef>
                <a:spcPts val="56"/>
              </a:spcBef>
            </a:pPr>
            <a:r>
              <a:rPr sz="844" b="1" dirty="0">
                <a:solidFill>
                  <a:srgbClr val="252F3B"/>
                </a:solidFill>
                <a:latin typeface="Arial"/>
                <a:cs typeface="Arial"/>
              </a:rPr>
              <a:t>Fluid</a:t>
            </a:r>
            <a:r>
              <a:rPr sz="844" b="1" spc="-5" dirty="0">
                <a:solidFill>
                  <a:srgbClr val="252F3B"/>
                </a:solidFill>
                <a:latin typeface="Arial"/>
                <a:cs typeface="Arial"/>
              </a:rPr>
              <a:t> </a:t>
            </a:r>
            <a:r>
              <a:rPr sz="844" b="1" dirty="0">
                <a:solidFill>
                  <a:srgbClr val="252F3B"/>
                </a:solidFill>
                <a:latin typeface="Arial"/>
                <a:cs typeface="Arial"/>
              </a:rPr>
              <a:t>filled</a:t>
            </a:r>
            <a:r>
              <a:rPr sz="844" b="1" spc="-5" dirty="0">
                <a:solidFill>
                  <a:srgbClr val="252F3B"/>
                </a:solidFill>
                <a:latin typeface="Arial"/>
                <a:cs typeface="Arial"/>
              </a:rPr>
              <a:t> </a:t>
            </a:r>
            <a:r>
              <a:rPr sz="844" b="1" spc="3" dirty="0">
                <a:solidFill>
                  <a:srgbClr val="252F3B"/>
                </a:solidFill>
                <a:latin typeface="Arial"/>
                <a:cs typeface="Arial"/>
              </a:rPr>
              <a:t>Balloon</a:t>
            </a:r>
            <a:endParaRPr sz="844" b="1" dirty="0">
              <a:latin typeface="Arial"/>
              <a:cs typeface="Arial"/>
            </a:endParaRPr>
          </a:p>
        </p:txBody>
      </p:sp>
    </p:spTree>
    <p:extLst>
      <p:ext uri="{BB962C8B-B14F-4D97-AF65-F5344CB8AC3E}">
        <p14:creationId xmlns:p14="http://schemas.microsoft.com/office/powerpoint/2010/main" val="543809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A9C6E7E8-83D8-4F77-D8BE-737068E535C2}"/>
              </a:ext>
            </a:extLst>
          </p:cNvPr>
          <p:cNvSpPr>
            <a:spLocks noGrp="1"/>
          </p:cNvSpPr>
          <p:nvPr>
            <p:ph type="title"/>
          </p:nvPr>
        </p:nvSpPr>
        <p:spPr>
          <a:xfrm>
            <a:off x="574767" y="113110"/>
            <a:ext cx="8307976" cy="1545431"/>
          </a:xfrm>
        </p:spPr>
        <p:txBody>
          <a:bodyPr/>
          <a:lstStyle/>
          <a:p>
            <a:r>
              <a:rPr lang="en-US" altLang="en-US" sz="2400" b="1" dirty="0">
                <a:solidFill>
                  <a:srgbClr val="FF0000"/>
                </a:solidFill>
              </a:rPr>
              <a:t>Case2: 86F with CAD, s/p AVR, </a:t>
            </a:r>
            <a:r>
              <a:rPr lang="en-US" altLang="en-US" sz="2400" b="1" dirty="0" err="1">
                <a:solidFill>
                  <a:srgbClr val="FF0000"/>
                </a:solidFill>
              </a:rPr>
              <a:t>Afib</a:t>
            </a:r>
            <a:r>
              <a:rPr lang="en-US" altLang="en-US" sz="2400" b="1" dirty="0">
                <a:solidFill>
                  <a:srgbClr val="FF0000"/>
                </a:solidFill>
              </a:rPr>
              <a:t>, HTN developed large and deep ulcer of the right anterior surface of the ankle and dorsum of the foot</a:t>
            </a:r>
          </a:p>
        </p:txBody>
      </p:sp>
      <p:sp>
        <p:nvSpPr>
          <p:cNvPr id="115715" name="Content Placeholder 2">
            <a:extLst>
              <a:ext uri="{FF2B5EF4-FFF2-40B4-BE49-F238E27FC236}">
                <a16:creationId xmlns:a16="http://schemas.microsoft.com/office/drawing/2014/main" id="{7E6C4F6F-CBCB-37F1-414B-609B42E3ACE6}"/>
              </a:ext>
            </a:extLst>
          </p:cNvPr>
          <p:cNvSpPr>
            <a:spLocks noGrp="1"/>
          </p:cNvSpPr>
          <p:nvPr>
            <p:ph idx="1"/>
          </p:nvPr>
        </p:nvSpPr>
        <p:spPr>
          <a:xfrm>
            <a:off x="986245" y="1658541"/>
            <a:ext cx="7805057" cy="2913459"/>
          </a:xfrm>
        </p:spPr>
        <p:txBody>
          <a:bodyPr/>
          <a:lstStyle/>
          <a:p>
            <a:r>
              <a:rPr lang="en-US" altLang="en-US" dirty="0"/>
              <a:t>Admitted initially to OH where Fem-pop bypass was done with no effect on ulcer healing or improvement in rest pain</a:t>
            </a:r>
          </a:p>
          <a:p>
            <a:r>
              <a:rPr lang="en-US" altLang="en-US" dirty="0"/>
              <a:t>Amputation was then recommended</a:t>
            </a:r>
          </a:p>
          <a:p>
            <a:r>
              <a:rPr lang="en-US" altLang="en-US" dirty="0"/>
              <a:t>Patient left hospital AMA and presented to our clinic for second opinion.</a:t>
            </a:r>
          </a:p>
          <a:p>
            <a:r>
              <a:rPr lang="en-US" altLang="en-US" dirty="0"/>
              <a:t>On exam deep ulcer, size 8x17 cm</a:t>
            </a:r>
          </a:p>
          <a:p>
            <a:endParaRPr lang="en-US" altLang="en-US"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a:extLst>
              <a:ext uri="{FF2B5EF4-FFF2-40B4-BE49-F238E27FC236}">
                <a16:creationId xmlns:a16="http://schemas.microsoft.com/office/drawing/2014/main" id="{B4F785B9-B71F-4DC0-1EC6-F122FBFFD6FF}"/>
              </a:ext>
            </a:extLst>
          </p:cNvPr>
          <p:cNvSpPr>
            <a:spLocks noGrp="1"/>
          </p:cNvSpPr>
          <p:nvPr>
            <p:ph type="title"/>
          </p:nvPr>
        </p:nvSpPr>
        <p:spPr>
          <a:xfrm>
            <a:off x="1657350" y="285750"/>
            <a:ext cx="5829300" cy="971550"/>
          </a:xfrm>
        </p:spPr>
        <p:txBody>
          <a:bodyPr/>
          <a:lstStyle/>
          <a:p>
            <a:pPr algn="ctr"/>
            <a:r>
              <a:rPr lang="en-US" altLang="en-US" sz="2700" dirty="0">
                <a:solidFill>
                  <a:srgbClr val="FF0000"/>
                </a:solidFill>
              </a:rPr>
              <a:t>Distal Angiogram Explains why Fem-Pop Bypass Did Not Work</a:t>
            </a:r>
          </a:p>
        </p:txBody>
      </p:sp>
      <p:pic>
        <p:nvPicPr>
          <p:cNvPr id="68611" name="Content Placeholder 6" descr="i-27_(15).jpg">
            <a:extLst>
              <a:ext uri="{FF2B5EF4-FFF2-40B4-BE49-F238E27FC236}">
                <a16:creationId xmlns:a16="http://schemas.microsoft.com/office/drawing/2014/main" id="{517B9141-4A56-2B14-6F25-9B33443426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28750" y="1314450"/>
            <a:ext cx="3086100" cy="3600450"/>
          </a:xfrm>
        </p:spPr>
      </p:pic>
      <p:pic>
        <p:nvPicPr>
          <p:cNvPr id="68612" name="Content Placeholder 7" descr="Image-8_(10).jpg">
            <a:extLst>
              <a:ext uri="{FF2B5EF4-FFF2-40B4-BE49-F238E27FC236}">
                <a16:creationId xmlns:a16="http://schemas.microsoft.com/office/drawing/2014/main" id="{D8E1C7E9-D5D3-7F9F-E5A0-7E65A4C169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29150" y="1314450"/>
            <a:ext cx="3257550" cy="36004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03D2-EA87-F5E6-9819-5430A25A6263}"/>
              </a:ext>
            </a:extLst>
          </p:cNvPr>
          <p:cNvSpPr>
            <a:spLocks noGrp="1"/>
          </p:cNvSpPr>
          <p:nvPr>
            <p:ph type="title"/>
          </p:nvPr>
        </p:nvSpPr>
        <p:spPr>
          <a:xfrm>
            <a:off x="640800" y="187200"/>
            <a:ext cx="7874550" cy="928800"/>
          </a:xfrm>
        </p:spPr>
        <p:txBody>
          <a:bodyPr/>
          <a:lstStyle/>
          <a:p>
            <a:pPr>
              <a:defRPr/>
            </a:pPr>
            <a:r>
              <a:rPr lang="en-US" sz="2400" dirty="0">
                <a:latin typeface="+mn-lt"/>
                <a:ea typeface="ＭＳ Ｐゴシック" pitchFamily="-111" charset="-128"/>
              </a:rPr>
              <a:t>Foot </a:t>
            </a:r>
            <a:r>
              <a:rPr lang="en-US" sz="2400" dirty="0" err="1">
                <a:latin typeface="+mn-lt"/>
                <a:ea typeface="ＭＳ Ｐゴシック" pitchFamily="-111" charset="-128"/>
              </a:rPr>
              <a:t>angio</a:t>
            </a:r>
            <a:r>
              <a:rPr lang="en-US" sz="2400" dirty="0">
                <a:latin typeface="+mn-lt"/>
                <a:ea typeface="ＭＳ Ｐゴシック" pitchFamily="-111" charset="-128"/>
              </a:rPr>
              <a:t> difficult to perform, pt was moving due to rest pain despite sedatives and analgesics</a:t>
            </a:r>
          </a:p>
        </p:txBody>
      </p:sp>
      <p:pic>
        <p:nvPicPr>
          <p:cNvPr id="69635" name="Content Placeholder 5" descr="i-427_(15).jpg">
            <a:extLst>
              <a:ext uri="{FF2B5EF4-FFF2-40B4-BE49-F238E27FC236}">
                <a16:creationId xmlns:a16="http://schemas.microsoft.com/office/drawing/2014/main" id="{BA1195A2-C824-7932-F893-10C1A1B32B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8800" y="1116000"/>
            <a:ext cx="4665600" cy="3753655"/>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8F3BA-24F7-9E20-5B43-6837143783CC}"/>
              </a:ext>
            </a:extLst>
          </p:cNvPr>
          <p:cNvSpPr>
            <a:spLocks noGrp="1"/>
          </p:cNvSpPr>
          <p:nvPr>
            <p:ph type="title"/>
          </p:nvPr>
        </p:nvSpPr>
        <p:spPr>
          <a:xfrm>
            <a:off x="1657350" y="285750"/>
            <a:ext cx="5829300" cy="742950"/>
          </a:xfrm>
        </p:spPr>
        <p:txBody>
          <a:bodyPr>
            <a:normAutofit fontScale="90000"/>
          </a:bodyPr>
          <a:lstStyle/>
          <a:p>
            <a:pPr>
              <a:defRPr/>
            </a:pPr>
            <a:r>
              <a:rPr lang="en-US" sz="2700" dirty="0">
                <a:latin typeface="+mn-lt"/>
                <a:ea typeface="ＭＳ Ｐゴシック" pitchFamily="-111" charset="-128"/>
              </a:rPr>
              <a:t>Using US and </a:t>
            </a:r>
            <a:r>
              <a:rPr lang="en-US" sz="2700" dirty="0" err="1">
                <a:latin typeface="+mn-lt"/>
                <a:ea typeface="ＭＳ Ｐゴシック" pitchFamily="-111" charset="-128"/>
              </a:rPr>
              <a:t>angio</a:t>
            </a:r>
            <a:r>
              <a:rPr lang="en-US" sz="2700" dirty="0">
                <a:latin typeface="+mn-lt"/>
                <a:ea typeface="ＭＳ Ｐゴシック" pitchFamily="-111" charset="-128"/>
              </a:rPr>
              <a:t> DP access was obtained</a:t>
            </a:r>
          </a:p>
        </p:txBody>
      </p:sp>
      <p:pic>
        <p:nvPicPr>
          <p:cNvPr id="4" name="i-628.avi">
            <a:hlinkClick r:id="" action="ppaction://media"/>
            <a:extLst>
              <a:ext uri="{FF2B5EF4-FFF2-40B4-BE49-F238E27FC236}">
                <a16:creationId xmlns:a16="http://schemas.microsoft.com/office/drawing/2014/main" id="{08DED9AD-FBA6-7027-F646-0E26845A236D}"/>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2743200" y="1200150"/>
            <a:ext cx="3657600" cy="3657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D543B-66BB-07AB-B376-0222E44155E0}"/>
              </a:ext>
            </a:extLst>
          </p:cNvPr>
          <p:cNvSpPr>
            <a:spLocks noGrp="1"/>
          </p:cNvSpPr>
          <p:nvPr>
            <p:ph type="title"/>
          </p:nvPr>
        </p:nvSpPr>
        <p:spPr>
          <a:xfrm>
            <a:off x="1657350" y="97631"/>
            <a:ext cx="5829300" cy="1176338"/>
          </a:xfrm>
        </p:spPr>
        <p:txBody>
          <a:bodyPr/>
          <a:lstStyle/>
          <a:p>
            <a:pPr>
              <a:defRPr/>
            </a:pPr>
            <a:r>
              <a:rPr lang="en-US" sz="2400" dirty="0">
                <a:latin typeface="+mn-lt"/>
                <a:ea typeface="ＭＳ Ｐゴシック" pitchFamily="-111" charset="-128"/>
              </a:rPr>
              <a:t>Wire crossed CTO retrograde and was externalized, PTA/stenting performed with restoration of the </a:t>
            </a:r>
            <a:r>
              <a:rPr lang="en-US" sz="2400" dirty="0" err="1">
                <a:latin typeface="+mn-lt"/>
                <a:ea typeface="ＭＳ Ｐゴシック" pitchFamily="-111" charset="-128"/>
              </a:rPr>
              <a:t>antegrade</a:t>
            </a:r>
            <a:r>
              <a:rPr lang="en-US" sz="2400" dirty="0">
                <a:latin typeface="+mn-lt"/>
                <a:ea typeface="ＭＳ Ｐゴシック" pitchFamily="-111" charset="-128"/>
              </a:rPr>
              <a:t> flow</a:t>
            </a:r>
          </a:p>
        </p:txBody>
      </p:sp>
      <p:pic>
        <p:nvPicPr>
          <p:cNvPr id="72707" name="Content Placeholder 6" descr="i-932_(1).jpg">
            <a:extLst>
              <a:ext uri="{FF2B5EF4-FFF2-40B4-BE49-F238E27FC236}">
                <a16:creationId xmlns:a16="http://schemas.microsoft.com/office/drawing/2014/main" id="{7791231D-623B-FF2B-CF91-8CC6FB24599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57350" y="1600200"/>
            <a:ext cx="2857500" cy="2857500"/>
          </a:xfrm>
        </p:spPr>
      </p:pic>
      <p:pic>
        <p:nvPicPr>
          <p:cNvPr id="72708" name="Content Placeholder 7" descr="i-1045_(11).jpg">
            <a:extLst>
              <a:ext uri="{FF2B5EF4-FFF2-40B4-BE49-F238E27FC236}">
                <a16:creationId xmlns:a16="http://schemas.microsoft.com/office/drawing/2014/main" id="{408BD5D1-69DA-0F0F-F38C-131ED9F03A6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29150" y="1600200"/>
            <a:ext cx="2857500" cy="28575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4">
            <a:extLst>
              <a:ext uri="{FF2B5EF4-FFF2-40B4-BE49-F238E27FC236}">
                <a16:creationId xmlns:a16="http://schemas.microsoft.com/office/drawing/2014/main" id="{8B929F69-B6A2-C694-1B5C-4B2A8AB9D2EE}"/>
              </a:ext>
            </a:extLst>
          </p:cNvPr>
          <p:cNvSpPr>
            <a:spLocks noGrp="1"/>
          </p:cNvSpPr>
          <p:nvPr>
            <p:ph type="title"/>
          </p:nvPr>
        </p:nvSpPr>
        <p:spPr>
          <a:xfrm>
            <a:off x="1657350" y="597694"/>
            <a:ext cx="5829300" cy="576263"/>
          </a:xfrm>
        </p:spPr>
        <p:txBody>
          <a:bodyPr/>
          <a:lstStyle/>
          <a:p>
            <a:pPr algn="ctr"/>
            <a:r>
              <a:rPr lang="en-US" altLang="en-US" b="1" dirty="0">
                <a:solidFill>
                  <a:srgbClr val="FF0000"/>
                </a:solidFill>
              </a:rPr>
              <a:t>Outcome</a:t>
            </a:r>
          </a:p>
        </p:txBody>
      </p:sp>
      <p:sp>
        <p:nvSpPr>
          <p:cNvPr id="107522" name="Content Placeholder 5">
            <a:extLst>
              <a:ext uri="{FF2B5EF4-FFF2-40B4-BE49-F238E27FC236}">
                <a16:creationId xmlns:a16="http://schemas.microsoft.com/office/drawing/2014/main" id="{EEFAAC4E-F421-844D-7A38-D838C1454506}"/>
              </a:ext>
            </a:extLst>
          </p:cNvPr>
          <p:cNvSpPr>
            <a:spLocks noGrp="1"/>
          </p:cNvSpPr>
          <p:nvPr>
            <p:ph idx="1"/>
          </p:nvPr>
        </p:nvSpPr>
        <p:spPr>
          <a:xfrm>
            <a:off x="628650" y="1463041"/>
            <a:ext cx="7886700" cy="3169682"/>
          </a:xfrm>
        </p:spPr>
        <p:txBody>
          <a:bodyPr/>
          <a:lstStyle/>
          <a:p>
            <a:pPr>
              <a:defRPr/>
            </a:pPr>
            <a:r>
              <a:rPr lang="en-US" dirty="0">
                <a:ea typeface="ＭＳ Ｐゴシック" charset="0"/>
              </a:rPr>
              <a:t>After procedure rest pain completely resolved</a:t>
            </a:r>
          </a:p>
          <a:p>
            <a:pPr>
              <a:defRPr/>
            </a:pPr>
            <a:endParaRPr lang="en-US" dirty="0">
              <a:ea typeface="ＭＳ Ｐゴシック" charset="0"/>
            </a:endParaRPr>
          </a:p>
          <a:p>
            <a:pPr>
              <a:defRPr/>
            </a:pPr>
            <a:r>
              <a:rPr lang="en-US" dirty="0">
                <a:ea typeface="ＭＳ Ｐゴシック" charset="0"/>
              </a:rPr>
              <a:t>ABI index 1.12</a:t>
            </a:r>
          </a:p>
          <a:p>
            <a:pPr>
              <a:defRPr/>
            </a:pPr>
            <a:endParaRPr lang="en-US" dirty="0">
              <a:ea typeface="ＭＳ Ｐゴシック" charset="0"/>
            </a:endParaRPr>
          </a:p>
          <a:p>
            <a:pPr>
              <a:defRPr/>
            </a:pPr>
            <a:r>
              <a:rPr lang="en-US" dirty="0">
                <a:ea typeface="ＭＳ Ｐゴシック" charset="0"/>
              </a:rPr>
              <a:t>Ulcer completely healed with skin graft used</a:t>
            </a:r>
          </a:p>
          <a:p>
            <a:pPr marL="0" indent="0">
              <a:buNone/>
              <a:defRPr/>
            </a:pPr>
            <a:endParaRPr lang="en-US" dirty="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2F98-1E47-40FA-86E9-47843E04C647}"/>
              </a:ext>
            </a:extLst>
          </p:cNvPr>
          <p:cNvSpPr>
            <a:spLocks noGrp="1"/>
          </p:cNvSpPr>
          <p:nvPr>
            <p:ph type="title"/>
          </p:nvPr>
        </p:nvSpPr>
        <p:spPr>
          <a:xfrm>
            <a:off x="628650" y="102393"/>
            <a:ext cx="7886700" cy="1053307"/>
          </a:xfrm>
        </p:spPr>
        <p:txBody>
          <a:bodyPr>
            <a:normAutofit fontScale="90000"/>
          </a:bodyPr>
          <a:lstStyle/>
          <a:p>
            <a:r>
              <a:rPr lang="en-US" sz="3200" b="1" dirty="0">
                <a:latin typeface="Times New Roman" panose="02020603050405020304" pitchFamily="18" charset="0"/>
                <a:cs typeface="Times New Roman" panose="02020603050405020304" pitchFamily="18" charset="0"/>
              </a:rPr>
              <a:t>Case 1</a:t>
            </a:r>
            <a:r>
              <a:rPr lang="en-US" sz="3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74F w CAD RF referred for cardiac </a:t>
            </a:r>
            <a:r>
              <a:rPr lang="en-US" sz="2200" dirty="0" err="1">
                <a:latin typeface="Times New Roman" panose="02020603050405020304" pitchFamily="18" charset="0"/>
                <a:cs typeface="Times New Roman" panose="02020603050405020304" pitchFamily="18" charset="0"/>
              </a:rPr>
              <a:t>cath</a:t>
            </a:r>
            <a:r>
              <a:rPr lang="en-US" sz="2200" dirty="0">
                <a:latin typeface="Times New Roman" panose="02020603050405020304" pitchFamily="18" charset="0"/>
                <a:cs typeface="Times New Roman" panose="02020603050405020304" pitchFamily="18" charset="0"/>
              </a:rPr>
              <a:t> due to </a:t>
            </a:r>
            <a:r>
              <a:rPr lang="en-US" sz="2200" dirty="0" err="1">
                <a:latin typeface="Times New Roman" panose="02020603050405020304" pitchFamily="18" charset="0"/>
                <a:cs typeface="Times New Roman" panose="02020603050405020304" pitchFamily="18" charset="0"/>
              </a:rPr>
              <a:t>abnl</a:t>
            </a:r>
            <a:r>
              <a:rPr lang="en-US" sz="2200" dirty="0">
                <a:latin typeface="Times New Roman" panose="02020603050405020304" pitchFamily="18" charset="0"/>
                <a:cs typeface="Times New Roman" panose="02020603050405020304" pitchFamily="18" charset="0"/>
              </a:rPr>
              <a:t> stress. She was scheduled for right knee replacement surgery due to right leg pain on walking </a:t>
            </a:r>
          </a:p>
        </p:txBody>
      </p:sp>
      <p:pic>
        <p:nvPicPr>
          <p:cNvPr id="9" name="Content Placeholder 8">
            <a:extLst>
              <a:ext uri="{FF2B5EF4-FFF2-40B4-BE49-F238E27FC236}">
                <a16:creationId xmlns:a16="http://schemas.microsoft.com/office/drawing/2014/main" id="{401C2187-1F6D-4B02-8079-A332C43648C9}"/>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a:stretch/>
        </p:blipFill>
        <p:spPr>
          <a:xfrm>
            <a:off x="628651" y="1116156"/>
            <a:ext cx="3174422" cy="3462771"/>
          </a:xfrm>
        </p:spPr>
      </p:pic>
      <p:pic>
        <p:nvPicPr>
          <p:cNvPr id="10" name="clip-12-1.3.12.2.1107.5.4.5.111119.30000022122911154769100000163.512">
            <a:hlinkClick r:id="" action="ppaction://media"/>
            <a:extLst>
              <a:ext uri="{FF2B5EF4-FFF2-40B4-BE49-F238E27FC236}">
                <a16:creationId xmlns:a16="http://schemas.microsoft.com/office/drawing/2014/main" id="{CF4CDC6A-36DF-4A2F-AD76-5176AE6B0B2A}"/>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737100" y="1116156"/>
            <a:ext cx="3665682" cy="3516169"/>
          </a:xfrm>
        </p:spPr>
      </p:pic>
      <p:sp>
        <p:nvSpPr>
          <p:cNvPr id="4" name="Footer Placeholder 3">
            <a:extLst>
              <a:ext uri="{FF2B5EF4-FFF2-40B4-BE49-F238E27FC236}">
                <a16:creationId xmlns:a16="http://schemas.microsoft.com/office/drawing/2014/main" id="{4AE0737F-5969-41C5-AA65-BF7D1F6C4982}"/>
              </a:ext>
            </a:extLst>
          </p:cNvPr>
          <p:cNvSpPr>
            <a:spLocks noGrp="1"/>
          </p:cNvSpPr>
          <p:nvPr>
            <p:ph type="ftr" sz="quarter" idx="11"/>
          </p:nvPr>
        </p:nvSpPr>
        <p:spPr/>
        <p:txBody>
          <a:bodyPr/>
          <a:lstStyle/>
          <a:p>
            <a:r>
              <a:rPr lang="en-US"/>
              <a:t>Division/Department</a:t>
            </a:r>
            <a:endParaRPr lang="en-US" dirty="0"/>
          </a:p>
        </p:txBody>
      </p:sp>
      <p:sp>
        <p:nvSpPr>
          <p:cNvPr id="5" name="Slide Number Placeholder 4">
            <a:extLst>
              <a:ext uri="{FF2B5EF4-FFF2-40B4-BE49-F238E27FC236}">
                <a16:creationId xmlns:a16="http://schemas.microsoft.com/office/drawing/2014/main" id="{C836BFF6-CD9D-4AC8-87CC-B457D64F4C7E}"/>
              </a:ext>
            </a:extLst>
          </p:cNvPr>
          <p:cNvSpPr>
            <a:spLocks noGrp="1"/>
          </p:cNvSpPr>
          <p:nvPr>
            <p:ph type="sldNum" sz="quarter" idx="12"/>
          </p:nvPr>
        </p:nvSpPr>
        <p:spPr/>
        <p:txBody>
          <a:bodyPr/>
          <a:lstStyle/>
          <a:p>
            <a:fld id="{2441C0E6-2A71-4EB3-9E92-A3D15D26B6CA}" type="slidenum">
              <a:rPr lang="en-US" smtClean="0"/>
              <a:pPr/>
              <a:t>3</a:t>
            </a:fld>
            <a:endParaRPr lang="en-US" dirty="0"/>
          </a:p>
        </p:txBody>
      </p:sp>
      <p:sp>
        <p:nvSpPr>
          <p:cNvPr id="7" name="Arrow: Right 6">
            <a:extLst>
              <a:ext uri="{FF2B5EF4-FFF2-40B4-BE49-F238E27FC236}">
                <a16:creationId xmlns:a16="http://schemas.microsoft.com/office/drawing/2014/main" id="{0495F26F-6252-4716-9734-B7A3DD39209C}"/>
              </a:ext>
            </a:extLst>
          </p:cNvPr>
          <p:cNvSpPr/>
          <p:nvPr/>
        </p:nvSpPr>
        <p:spPr>
          <a:xfrm>
            <a:off x="6045200" y="3295650"/>
            <a:ext cx="412750" cy="139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25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a:extLst>
              <a:ext uri="{FF2B5EF4-FFF2-40B4-BE49-F238E27FC236}">
                <a16:creationId xmlns:a16="http://schemas.microsoft.com/office/drawing/2014/main" id="{E568A1B8-6028-17DC-F09D-EC67C5921E90}"/>
              </a:ext>
            </a:extLst>
          </p:cNvPr>
          <p:cNvSpPr>
            <a:spLocks noGrp="1"/>
          </p:cNvSpPr>
          <p:nvPr>
            <p:ph type="title"/>
          </p:nvPr>
        </p:nvSpPr>
        <p:spPr>
          <a:xfrm>
            <a:off x="1657350" y="597694"/>
            <a:ext cx="5829300" cy="576263"/>
          </a:xfrm>
        </p:spPr>
        <p:txBody>
          <a:bodyPr/>
          <a:lstStyle/>
          <a:p>
            <a:pPr algn="ctr"/>
            <a:r>
              <a:rPr lang="en-US" altLang="en-US" b="1" dirty="0"/>
              <a:t>5 years later</a:t>
            </a:r>
          </a:p>
        </p:txBody>
      </p:sp>
      <p:pic>
        <p:nvPicPr>
          <p:cNvPr id="74755" name="Content Placeholder 6" descr="ozo111_(11).jpg">
            <a:extLst>
              <a:ext uri="{FF2B5EF4-FFF2-40B4-BE49-F238E27FC236}">
                <a16:creationId xmlns:a16="http://schemas.microsoft.com/office/drawing/2014/main" id="{A29E06AE-34C7-C7F6-5E1C-68D70BA63E6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57350" y="1600200"/>
            <a:ext cx="2857500" cy="2857500"/>
          </a:xfrm>
        </p:spPr>
      </p:pic>
      <p:pic>
        <p:nvPicPr>
          <p:cNvPr id="74756" name="Content Placeholder 7" descr="ozo27_(8).jpg">
            <a:extLst>
              <a:ext uri="{FF2B5EF4-FFF2-40B4-BE49-F238E27FC236}">
                <a16:creationId xmlns:a16="http://schemas.microsoft.com/office/drawing/2014/main" id="{E359653F-56C9-DF90-66C9-5B0D6126854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29150" y="1600200"/>
            <a:ext cx="2857500" cy="28575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E8F931C-6C83-47B7-8DD5-256CD8969CAE}"/>
              </a:ext>
            </a:extLst>
          </p:cNvPr>
          <p:cNvSpPr>
            <a:spLocks noGrp="1" noChangeArrowheads="1"/>
          </p:cNvSpPr>
          <p:nvPr>
            <p:ph type="title"/>
          </p:nvPr>
        </p:nvSpPr>
        <p:spPr/>
        <p:txBody>
          <a:bodyPr/>
          <a:lstStyle/>
          <a:p>
            <a:pPr eaLnBrk="1" hangingPunct="1"/>
            <a:r>
              <a:rPr lang="en-US" altLang="en-US" b="1" dirty="0"/>
              <a:t>Case 3:</a:t>
            </a:r>
          </a:p>
        </p:txBody>
      </p:sp>
      <p:sp>
        <p:nvSpPr>
          <p:cNvPr id="124931" name="Rectangle 3">
            <a:extLst>
              <a:ext uri="{FF2B5EF4-FFF2-40B4-BE49-F238E27FC236}">
                <a16:creationId xmlns:a16="http://schemas.microsoft.com/office/drawing/2014/main" id="{DAED1073-5372-4084-95D0-43B3A11C3A61}"/>
              </a:ext>
            </a:extLst>
          </p:cNvPr>
          <p:cNvSpPr>
            <a:spLocks noGrp="1" noChangeArrowheads="1"/>
          </p:cNvSpPr>
          <p:nvPr>
            <p:ph type="body" sz="half" idx="1"/>
          </p:nvPr>
        </p:nvSpPr>
        <p:spPr>
          <a:xfrm>
            <a:off x="685801" y="1309255"/>
            <a:ext cx="3314700" cy="3075709"/>
          </a:xfrm>
        </p:spPr>
        <p:txBody>
          <a:bodyPr>
            <a:normAutofit/>
          </a:bodyPr>
          <a:lstStyle/>
          <a:p>
            <a:pPr eaLnBrk="1" hangingPunct="1">
              <a:buClr>
                <a:schemeClr val="tx2"/>
              </a:buClr>
              <a:buSzPct val="35000"/>
              <a:buFont typeface="Marlett" pitchFamily="2" charset="2"/>
              <a:buChar char="g"/>
            </a:pPr>
            <a:r>
              <a:rPr lang="en-US" altLang="en-US" sz="2000" b="1" dirty="0"/>
              <a:t>45 year old female</a:t>
            </a:r>
          </a:p>
          <a:p>
            <a:pPr eaLnBrk="1" hangingPunct="1">
              <a:buClr>
                <a:schemeClr val="tx2"/>
              </a:buClr>
              <a:buSzPct val="35000"/>
              <a:buFont typeface="Marlett" pitchFamily="2" charset="2"/>
              <a:buChar char="g"/>
            </a:pPr>
            <a:r>
              <a:rPr lang="en-US" altLang="en-US" sz="2000" b="1" dirty="0"/>
              <a:t>Diabetes mellitus, morbid obesity</a:t>
            </a:r>
          </a:p>
          <a:p>
            <a:pPr eaLnBrk="1" hangingPunct="1">
              <a:buClr>
                <a:schemeClr val="tx2"/>
              </a:buClr>
              <a:buSzPct val="35000"/>
              <a:buFont typeface="Marlett" pitchFamily="2" charset="2"/>
              <a:buChar char="g"/>
            </a:pPr>
            <a:r>
              <a:rPr lang="en-US" altLang="en-US" sz="2000" b="1" dirty="0"/>
              <a:t>Distal popliteal occlusion, tibial disease</a:t>
            </a:r>
          </a:p>
          <a:p>
            <a:pPr eaLnBrk="1" hangingPunct="1">
              <a:buClr>
                <a:schemeClr val="tx2"/>
              </a:buClr>
              <a:buSzPct val="35000"/>
              <a:buFont typeface="Marlett" pitchFamily="2" charset="2"/>
              <a:buChar char="g"/>
            </a:pPr>
            <a:r>
              <a:rPr lang="en-US" altLang="en-US" sz="2000" b="1" dirty="0"/>
              <a:t>Painful, ischemic 2</a:t>
            </a:r>
            <a:r>
              <a:rPr lang="en-US" altLang="en-US" sz="2000" b="1" baseline="30000" dirty="0"/>
              <a:t>nd</a:t>
            </a:r>
            <a:r>
              <a:rPr lang="en-US" altLang="en-US" sz="2000" b="1" dirty="0"/>
              <a:t> toe</a:t>
            </a:r>
          </a:p>
        </p:txBody>
      </p:sp>
      <p:pic>
        <p:nvPicPr>
          <p:cNvPr id="124932" name="Picture 4" descr="P0000354">
            <a:extLst>
              <a:ext uri="{FF2B5EF4-FFF2-40B4-BE49-F238E27FC236}">
                <a16:creationId xmlns:a16="http://schemas.microsoft.com/office/drawing/2014/main" id="{BC089C87-57DB-49EE-88B2-E21C7FBD3E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309255"/>
            <a:ext cx="4114800" cy="307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A38B1DCA-25EF-4376-BFE1-B3617EEC5676}"/>
              </a:ext>
            </a:extLst>
          </p:cNvPr>
          <p:cNvSpPr>
            <a:spLocks noGrp="1" noChangeArrowheads="1"/>
          </p:cNvSpPr>
          <p:nvPr>
            <p:ph type="title"/>
          </p:nvPr>
        </p:nvSpPr>
        <p:spPr/>
        <p:txBody>
          <a:bodyPr/>
          <a:lstStyle/>
          <a:p>
            <a:pPr eaLnBrk="1" hangingPunct="1"/>
            <a:endParaRPr lang="ru-RU" altLang="en-US"/>
          </a:p>
        </p:txBody>
      </p:sp>
      <p:pic>
        <p:nvPicPr>
          <p:cNvPr id="410627" name="Picture 1027" descr="distalpoppre">
            <a:extLst>
              <a:ext uri="{FF2B5EF4-FFF2-40B4-BE49-F238E27FC236}">
                <a16:creationId xmlns:a16="http://schemas.microsoft.com/office/drawing/2014/main" id="{6898FDB5-B95E-47BF-A8F6-B9C1F78EB1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97" y="0"/>
            <a:ext cx="262175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8" name="Picture 1028" descr="distalpop2pre">
            <a:extLst>
              <a:ext uri="{FF2B5EF4-FFF2-40B4-BE49-F238E27FC236}">
                <a16:creationId xmlns:a16="http://schemas.microsoft.com/office/drawing/2014/main" id="{E25868B4-02B8-4AB2-8BBC-A41BEA5C3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1" y="0"/>
            <a:ext cx="22609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9" name="Picture 1029" descr="distalpoppost">
            <a:extLst>
              <a:ext uri="{FF2B5EF4-FFF2-40B4-BE49-F238E27FC236}">
                <a16:creationId xmlns:a16="http://schemas.microsoft.com/office/drawing/2014/main" id="{7A17C569-3971-49E5-833B-12CA4BE36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0"/>
            <a:ext cx="2514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30" name="Line 1030">
            <a:extLst>
              <a:ext uri="{FF2B5EF4-FFF2-40B4-BE49-F238E27FC236}">
                <a16:creationId xmlns:a16="http://schemas.microsoft.com/office/drawing/2014/main" id="{300A15BF-F1DC-45A9-BE73-53220261F3F6}"/>
              </a:ext>
            </a:extLst>
          </p:cNvPr>
          <p:cNvSpPr>
            <a:spLocks noChangeShapeType="1"/>
          </p:cNvSpPr>
          <p:nvPr/>
        </p:nvSpPr>
        <p:spPr bwMode="auto">
          <a:xfrm flipV="1">
            <a:off x="2209800" y="3671888"/>
            <a:ext cx="457200" cy="85725"/>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lIns="67866" tIns="33338" rIns="67866" bIns="33338" anchor="ctr"/>
          <a:lstStyle/>
          <a:p>
            <a:endParaRPr lang="en-US" sz="1350"/>
          </a:p>
        </p:txBody>
      </p:sp>
      <p:sp>
        <p:nvSpPr>
          <p:cNvPr id="410631" name="Line 1031">
            <a:extLst>
              <a:ext uri="{FF2B5EF4-FFF2-40B4-BE49-F238E27FC236}">
                <a16:creationId xmlns:a16="http://schemas.microsoft.com/office/drawing/2014/main" id="{948238BB-BE76-423A-90C8-3BBB9FFC01C0}"/>
              </a:ext>
            </a:extLst>
          </p:cNvPr>
          <p:cNvSpPr>
            <a:spLocks noChangeShapeType="1"/>
          </p:cNvSpPr>
          <p:nvPr/>
        </p:nvSpPr>
        <p:spPr bwMode="auto">
          <a:xfrm flipV="1">
            <a:off x="4000500" y="1057275"/>
            <a:ext cx="457200" cy="85725"/>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lIns="67866" tIns="33338" rIns="67866" bIns="33338" anchor="ctr"/>
          <a:lstStyle/>
          <a:p>
            <a:endParaRPr lang="en-US" sz="1350"/>
          </a:p>
        </p:txBody>
      </p:sp>
      <p:sp>
        <p:nvSpPr>
          <p:cNvPr id="410632" name="Line 1032">
            <a:extLst>
              <a:ext uri="{FF2B5EF4-FFF2-40B4-BE49-F238E27FC236}">
                <a16:creationId xmlns:a16="http://schemas.microsoft.com/office/drawing/2014/main" id="{EAE8A500-9F90-441A-9BEB-D9468883EAFA}"/>
              </a:ext>
            </a:extLst>
          </p:cNvPr>
          <p:cNvSpPr>
            <a:spLocks noChangeShapeType="1"/>
          </p:cNvSpPr>
          <p:nvPr/>
        </p:nvSpPr>
        <p:spPr bwMode="auto">
          <a:xfrm flipV="1">
            <a:off x="4051697" y="1985963"/>
            <a:ext cx="457200" cy="85725"/>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lIns="67866" tIns="33338" rIns="67866" bIns="33338" anchor="ctr"/>
          <a:lstStyle/>
          <a:p>
            <a:endParaRPr lang="en-US" sz="1350"/>
          </a:p>
        </p:txBody>
      </p:sp>
      <p:sp>
        <p:nvSpPr>
          <p:cNvPr id="410633" name="Line 1033">
            <a:extLst>
              <a:ext uri="{FF2B5EF4-FFF2-40B4-BE49-F238E27FC236}">
                <a16:creationId xmlns:a16="http://schemas.microsoft.com/office/drawing/2014/main" id="{BB626193-410D-4F9A-B9B1-44E64CAC8A45}"/>
              </a:ext>
            </a:extLst>
          </p:cNvPr>
          <p:cNvSpPr>
            <a:spLocks noChangeShapeType="1"/>
          </p:cNvSpPr>
          <p:nvPr/>
        </p:nvSpPr>
        <p:spPr bwMode="auto">
          <a:xfrm flipH="1">
            <a:off x="4953001" y="885825"/>
            <a:ext cx="317897" cy="4572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lIns="67866" tIns="33338" rIns="67866" bIns="33338" anchor="ctr"/>
          <a:lstStyle/>
          <a:p>
            <a:endParaRPr 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10627"/>
                                        </p:tgtEl>
                                        <p:attrNameLst>
                                          <p:attrName>style.visibility</p:attrName>
                                        </p:attrNameLst>
                                      </p:cBhvr>
                                      <p:to>
                                        <p:strVal val="visible"/>
                                      </p:to>
                                    </p:set>
                                    <p:anim calcmode="lin" valueType="num">
                                      <p:cBhvr additive="base">
                                        <p:cTn id="7" dur="500" fill="hold"/>
                                        <p:tgtEl>
                                          <p:spTgt spid="410627"/>
                                        </p:tgtEl>
                                        <p:attrNameLst>
                                          <p:attrName>ppt_x</p:attrName>
                                        </p:attrNameLst>
                                      </p:cBhvr>
                                      <p:tavLst>
                                        <p:tav tm="0">
                                          <p:val>
                                            <p:strVal val="0-#ppt_w/2"/>
                                          </p:val>
                                        </p:tav>
                                        <p:tav tm="100000">
                                          <p:val>
                                            <p:strVal val="#ppt_x"/>
                                          </p:val>
                                        </p:tav>
                                      </p:tavLst>
                                    </p:anim>
                                    <p:anim calcmode="lin" valueType="num">
                                      <p:cBhvr additive="base">
                                        <p:cTn id="8" dur="500" fill="hold"/>
                                        <p:tgtEl>
                                          <p:spTgt spid="4106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0"/>
                                  </p:stCondLst>
                                  <p:childTnLst>
                                    <p:set>
                                      <p:cBhvr>
                                        <p:cTn id="11" dur="1" fill="hold">
                                          <p:stCondLst>
                                            <p:cond delay="0"/>
                                          </p:stCondLst>
                                        </p:cTn>
                                        <p:tgtEl>
                                          <p:spTgt spid="410630"/>
                                        </p:tgtEl>
                                        <p:attrNameLst>
                                          <p:attrName>style.visibility</p:attrName>
                                        </p:attrNameLst>
                                      </p:cBhvr>
                                      <p:to>
                                        <p:strVal val="visible"/>
                                      </p:to>
                                    </p:set>
                                    <p:anim calcmode="lin" valueType="num">
                                      <p:cBhvr additive="base">
                                        <p:cTn id="12" dur="500" fill="hold"/>
                                        <p:tgtEl>
                                          <p:spTgt spid="410630"/>
                                        </p:tgtEl>
                                        <p:attrNameLst>
                                          <p:attrName>ppt_x</p:attrName>
                                        </p:attrNameLst>
                                      </p:cBhvr>
                                      <p:tavLst>
                                        <p:tav tm="0">
                                          <p:val>
                                            <p:strVal val="0-#ppt_w/2"/>
                                          </p:val>
                                        </p:tav>
                                        <p:tav tm="100000">
                                          <p:val>
                                            <p:strVal val="#ppt_x"/>
                                          </p:val>
                                        </p:tav>
                                      </p:tavLst>
                                    </p:anim>
                                    <p:anim calcmode="lin" valueType="num">
                                      <p:cBhvr additive="base">
                                        <p:cTn id="13" dur="500" fill="hold"/>
                                        <p:tgtEl>
                                          <p:spTgt spid="41063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410628"/>
                                        </p:tgtEl>
                                        <p:attrNameLst>
                                          <p:attrName>style.visibility</p:attrName>
                                        </p:attrNameLst>
                                      </p:cBhvr>
                                      <p:to>
                                        <p:strVal val="visible"/>
                                      </p:to>
                                    </p:set>
                                    <p:anim calcmode="lin" valueType="num">
                                      <p:cBhvr additive="base">
                                        <p:cTn id="17" dur="500" fill="hold"/>
                                        <p:tgtEl>
                                          <p:spTgt spid="410628"/>
                                        </p:tgtEl>
                                        <p:attrNameLst>
                                          <p:attrName>ppt_x</p:attrName>
                                        </p:attrNameLst>
                                      </p:cBhvr>
                                      <p:tavLst>
                                        <p:tav tm="0">
                                          <p:val>
                                            <p:strVal val="0-#ppt_w/2"/>
                                          </p:val>
                                        </p:tav>
                                        <p:tav tm="100000">
                                          <p:val>
                                            <p:strVal val="#ppt_x"/>
                                          </p:val>
                                        </p:tav>
                                      </p:tavLst>
                                    </p:anim>
                                    <p:anim calcmode="lin" valueType="num">
                                      <p:cBhvr additive="base">
                                        <p:cTn id="18" dur="500" fill="hold"/>
                                        <p:tgtEl>
                                          <p:spTgt spid="410628"/>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410631"/>
                                        </p:tgtEl>
                                        <p:attrNameLst>
                                          <p:attrName>style.visibility</p:attrName>
                                        </p:attrNameLst>
                                      </p:cBhvr>
                                      <p:to>
                                        <p:strVal val="visible"/>
                                      </p:to>
                                    </p:set>
                                    <p:anim calcmode="lin" valueType="num">
                                      <p:cBhvr additive="base">
                                        <p:cTn id="22" dur="500" fill="hold"/>
                                        <p:tgtEl>
                                          <p:spTgt spid="410631"/>
                                        </p:tgtEl>
                                        <p:attrNameLst>
                                          <p:attrName>ppt_x</p:attrName>
                                        </p:attrNameLst>
                                      </p:cBhvr>
                                      <p:tavLst>
                                        <p:tav tm="0">
                                          <p:val>
                                            <p:strVal val="0-#ppt_w/2"/>
                                          </p:val>
                                        </p:tav>
                                        <p:tav tm="100000">
                                          <p:val>
                                            <p:strVal val="#ppt_x"/>
                                          </p:val>
                                        </p:tav>
                                      </p:tavLst>
                                    </p:anim>
                                    <p:anim calcmode="lin" valueType="num">
                                      <p:cBhvr additive="base">
                                        <p:cTn id="23" dur="500" fill="hold"/>
                                        <p:tgtEl>
                                          <p:spTgt spid="410631"/>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0"/>
                            </p:stCondLst>
                            <p:childTnLst>
                              <p:par>
                                <p:cTn id="25" presetID="2" presetClass="entr" presetSubtype="8" fill="hold" nodeType="afterEffect">
                                  <p:stCondLst>
                                    <p:cond delay="1000"/>
                                  </p:stCondLst>
                                  <p:childTnLst>
                                    <p:set>
                                      <p:cBhvr>
                                        <p:cTn id="26" dur="1" fill="hold">
                                          <p:stCondLst>
                                            <p:cond delay="0"/>
                                          </p:stCondLst>
                                        </p:cTn>
                                        <p:tgtEl>
                                          <p:spTgt spid="410632"/>
                                        </p:tgtEl>
                                        <p:attrNameLst>
                                          <p:attrName>style.visibility</p:attrName>
                                        </p:attrNameLst>
                                      </p:cBhvr>
                                      <p:to>
                                        <p:strVal val="visible"/>
                                      </p:to>
                                    </p:set>
                                    <p:anim calcmode="lin" valueType="num">
                                      <p:cBhvr additive="base">
                                        <p:cTn id="27" dur="500" fill="hold"/>
                                        <p:tgtEl>
                                          <p:spTgt spid="410632"/>
                                        </p:tgtEl>
                                        <p:attrNameLst>
                                          <p:attrName>ppt_x</p:attrName>
                                        </p:attrNameLst>
                                      </p:cBhvr>
                                      <p:tavLst>
                                        <p:tav tm="0">
                                          <p:val>
                                            <p:strVal val="0-#ppt_w/2"/>
                                          </p:val>
                                        </p:tav>
                                        <p:tav tm="100000">
                                          <p:val>
                                            <p:strVal val="#ppt_x"/>
                                          </p:val>
                                        </p:tav>
                                      </p:tavLst>
                                    </p:anim>
                                    <p:anim calcmode="lin" valueType="num">
                                      <p:cBhvr additive="base">
                                        <p:cTn id="28" dur="500" fill="hold"/>
                                        <p:tgtEl>
                                          <p:spTgt spid="410632"/>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6500"/>
                            </p:stCondLst>
                            <p:childTnLst>
                              <p:par>
                                <p:cTn id="30" presetID="2" presetClass="entr" presetSubtype="3" fill="hold" nodeType="afterEffect">
                                  <p:stCondLst>
                                    <p:cond delay="1000"/>
                                  </p:stCondLst>
                                  <p:childTnLst>
                                    <p:set>
                                      <p:cBhvr>
                                        <p:cTn id="31" dur="1" fill="hold">
                                          <p:stCondLst>
                                            <p:cond delay="0"/>
                                          </p:stCondLst>
                                        </p:cTn>
                                        <p:tgtEl>
                                          <p:spTgt spid="410633"/>
                                        </p:tgtEl>
                                        <p:attrNameLst>
                                          <p:attrName>style.visibility</p:attrName>
                                        </p:attrNameLst>
                                      </p:cBhvr>
                                      <p:to>
                                        <p:strVal val="visible"/>
                                      </p:to>
                                    </p:set>
                                    <p:anim calcmode="lin" valueType="num">
                                      <p:cBhvr additive="base">
                                        <p:cTn id="32" dur="500" fill="hold"/>
                                        <p:tgtEl>
                                          <p:spTgt spid="410633"/>
                                        </p:tgtEl>
                                        <p:attrNameLst>
                                          <p:attrName>ppt_x</p:attrName>
                                        </p:attrNameLst>
                                      </p:cBhvr>
                                      <p:tavLst>
                                        <p:tav tm="0">
                                          <p:val>
                                            <p:strVal val="1+#ppt_w/2"/>
                                          </p:val>
                                        </p:tav>
                                        <p:tav tm="100000">
                                          <p:val>
                                            <p:strVal val="#ppt_x"/>
                                          </p:val>
                                        </p:tav>
                                      </p:tavLst>
                                    </p:anim>
                                    <p:anim calcmode="lin" valueType="num">
                                      <p:cBhvr additive="base">
                                        <p:cTn id="33" dur="500" fill="hold"/>
                                        <p:tgtEl>
                                          <p:spTgt spid="410633"/>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8000"/>
                            </p:stCondLst>
                            <p:childTnLst>
                              <p:par>
                                <p:cTn id="35" presetID="2" presetClass="entr" presetSubtype="2" fill="hold" nodeType="afterEffect">
                                  <p:stCondLst>
                                    <p:cond delay="1000"/>
                                  </p:stCondLst>
                                  <p:childTnLst>
                                    <p:set>
                                      <p:cBhvr>
                                        <p:cTn id="36" dur="1" fill="hold">
                                          <p:stCondLst>
                                            <p:cond delay="0"/>
                                          </p:stCondLst>
                                        </p:cTn>
                                        <p:tgtEl>
                                          <p:spTgt spid="410629"/>
                                        </p:tgtEl>
                                        <p:attrNameLst>
                                          <p:attrName>style.visibility</p:attrName>
                                        </p:attrNameLst>
                                      </p:cBhvr>
                                      <p:to>
                                        <p:strVal val="visible"/>
                                      </p:to>
                                    </p:set>
                                    <p:anim calcmode="lin" valueType="num">
                                      <p:cBhvr additive="base">
                                        <p:cTn id="37" dur="500" fill="hold"/>
                                        <p:tgtEl>
                                          <p:spTgt spid="410629"/>
                                        </p:tgtEl>
                                        <p:attrNameLst>
                                          <p:attrName>ppt_x</p:attrName>
                                        </p:attrNameLst>
                                      </p:cBhvr>
                                      <p:tavLst>
                                        <p:tav tm="0">
                                          <p:val>
                                            <p:strVal val="1+#ppt_w/2"/>
                                          </p:val>
                                        </p:tav>
                                        <p:tav tm="100000">
                                          <p:val>
                                            <p:strVal val="#ppt_x"/>
                                          </p:val>
                                        </p:tav>
                                      </p:tavLst>
                                    </p:anim>
                                    <p:anim calcmode="lin" valueType="num">
                                      <p:cBhvr additive="base">
                                        <p:cTn id="38" dur="500" fill="hold"/>
                                        <p:tgtEl>
                                          <p:spTgt spid="4106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pic>
        <p:nvPicPr>
          <p:cNvPr id="126978" name="Picture 2" descr="3 mo B">
            <a:extLst>
              <a:ext uri="{FF2B5EF4-FFF2-40B4-BE49-F238E27FC236}">
                <a16:creationId xmlns:a16="http://schemas.microsoft.com/office/drawing/2014/main" id="{C1DFF1EA-6CB6-4B7C-B8E7-29B2E2CB155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43000" y="171450"/>
            <a:ext cx="3592116" cy="2333625"/>
          </a:xfrm>
          <a:noFill/>
        </p:spPr>
      </p:pic>
      <p:pic>
        <p:nvPicPr>
          <p:cNvPr id="126979" name="Picture 3" descr="P0000425">
            <a:extLst>
              <a:ext uri="{FF2B5EF4-FFF2-40B4-BE49-F238E27FC236}">
                <a16:creationId xmlns:a16="http://schemas.microsoft.com/office/drawing/2014/main" id="{95AEF50E-8204-44AE-82CE-303ECC7887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943100"/>
            <a:ext cx="3724275" cy="261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4">
            <a:extLst>
              <a:ext uri="{FF2B5EF4-FFF2-40B4-BE49-F238E27FC236}">
                <a16:creationId xmlns:a16="http://schemas.microsoft.com/office/drawing/2014/main" id="{7CE0EEE2-FE0F-4D20-A90B-B4350E3A6FFA}"/>
              </a:ext>
            </a:extLst>
          </p:cNvPr>
          <p:cNvSpPr>
            <a:spLocks noChangeArrowheads="1"/>
          </p:cNvSpPr>
          <p:nvPr/>
        </p:nvSpPr>
        <p:spPr bwMode="auto">
          <a:xfrm>
            <a:off x="4114800" y="2112635"/>
            <a:ext cx="139525" cy="34673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nchor="ctr">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126981" name="Rectangle 5">
            <a:extLst>
              <a:ext uri="{FF2B5EF4-FFF2-40B4-BE49-F238E27FC236}">
                <a16:creationId xmlns:a16="http://schemas.microsoft.com/office/drawing/2014/main" id="{C2940F48-A170-4D74-A0BB-62016790BF53}"/>
              </a:ext>
            </a:extLst>
          </p:cNvPr>
          <p:cNvSpPr>
            <a:spLocks noChangeArrowheads="1"/>
          </p:cNvSpPr>
          <p:nvPr/>
        </p:nvSpPr>
        <p:spPr bwMode="auto">
          <a:xfrm>
            <a:off x="2228850" y="1998335"/>
            <a:ext cx="139525" cy="346731"/>
          </a:xfrm>
          <a:prstGeom prst="rect">
            <a:avLst/>
          </a:prstGeom>
          <a:solidFill>
            <a:srgbClr val="8256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nchor="ctr">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en-US" altLang="en-US" sz="1800">
              <a:latin typeface="Times New Roman" panose="02020603050405020304" pitchFamily="18" charset="0"/>
            </a:endParaRPr>
          </a:p>
        </p:txBody>
      </p:sp>
      <p:sp>
        <p:nvSpPr>
          <p:cNvPr id="126982" name="Text Box 6">
            <a:extLst>
              <a:ext uri="{FF2B5EF4-FFF2-40B4-BE49-F238E27FC236}">
                <a16:creationId xmlns:a16="http://schemas.microsoft.com/office/drawing/2014/main" id="{9B3D8A11-3A1B-46A8-AE99-D667EA511416}"/>
              </a:ext>
            </a:extLst>
          </p:cNvPr>
          <p:cNvSpPr txBox="1">
            <a:spLocks noChangeArrowheads="1"/>
          </p:cNvSpPr>
          <p:nvPr/>
        </p:nvSpPr>
        <p:spPr bwMode="auto">
          <a:xfrm>
            <a:off x="4629150" y="4572000"/>
            <a:ext cx="2571750" cy="3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SzTx/>
              <a:buFontTx/>
              <a:buNone/>
            </a:pPr>
            <a:r>
              <a:rPr lang="en-US" altLang="en-US" sz="1800" b="1">
                <a:solidFill>
                  <a:schemeClr val="tx2"/>
                </a:solidFill>
              </a:rPr>
              <a:t>6-month Follow-Up</a:t>
            </a:r>
          </a:p>
        </p:txBody>
      </p:sp>
      <p:sp>
        <p:nvSpPr>
          <p:cNvPr id="126983" name="Text Box 7">
            <a:extLst>
              <a:ext uri="{FF2B5EF4-FFF2-40B4-BE49-F238E27FC236}">
                <a16:creationId xmlns:a16="http://schemas.microsoft.com/office/drawing/2014/main" id="{65878686-04A9-4FAE-8CFF-02E4EAF17CDB}"/>
              </a:ext>
            </a:extLst>
          </p:cNvPr>
          <p:cNvSpPr txBox="1">
            <a:spLocks noChangeArrowheads="1"/>
          </p:cNvSpPr>
          <p:nvPr/>
        </p:nvSpPr>
        <p:spPr bwMode="auto">
          <a:xfrm>
            <a:off x="1371600" y="2628900"/>
            <a:ext cx="2571750" cy="3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SzPct val="85000"/>
              <a:buBlip>
                <a:blip r:embed="rId4"/>
              </a:buBlip>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SzTx/>
              <a:buFontTx/>
              <a:buNone/>
            </a:pPr>
            <a:r>
              <a:rPr lang="en-US" altLang="en-US" sz="1800" b="1">
                <a:solidFill>
                  <a:schemeClr val="tx2"/>
                </a:solidFill>
              </a:rPr>
              <a:t>3-month Follow-Up</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pic>
        <p:nvPicPr>
          <p:cNvPr id="12" name="Picture Placeholder 12">
            <a:extLst>
              <a:ext uri="{FF2B5EF4-FFF2-40B4-BE49-F238E27FC236}">
                <a16:creationId xmlns:a16="http://schemas.microsoft.com/office/drawing/2014/main" id="{A5C17695-8FEE-6090-CC53-A9079975796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1FF207DE-A976-5556-9FE4-B654CEDB7AB1}"/>
              </a:ext>
            </a:extLst>
          </p:cNvPr>
          <p:cNvSpPr>
            <a:spLocks noGrp="1"/>
          </p:cNvSpPr>
          <p:nvPr>
            <p:ph type="title"/>
          </p:nvPr>
        </p:nvSpPr>
        <p:spPr>
          <a:xfrm>
            <a:off x="429491" y="568036"/>
            <a:ext cx="8085859" cy="2431473"/>
          </a:xfrm>
        </p:spPr>
        <p:txBody>
          <a:bodyPr>
            <a:normAutofit fontScale="90000"/>
          </a:bodyPr>
          <a:lstStyle/>
          <a:p>
            <a:pPr algn="ctr"/>
            <a:r>
              <a:rPr lang="en-US" altLang="en-US" sz="4000" dirty="0">
                <a:solidFill>
                  <a:srgbClr val="FF0000"/>
                </a:solidFill>
                <a:latin typeface="+mn-lt"/>
                <a:cs typeface="Times New Roman" panose="02020603050405020304" pitchFamily="18" charset="0"/>
              </a:rPr>
              <a:t>“Peripheral Arterial Disease is Equally Important to American Health as Heart Disease Itself”</a:t>
            </a:r>
            <a:br>
              <a:rPr lang="en-US" altLang="en-US" sz="4000" dirty="0">
                <a:solidFill>
                  <a:srgbClr val="FF0000"/>
                </a:solidFill>
                <a:latin typeface="+mn-lt"/>
                <a:cs typeface="Times New Roman" panose="02020603050405020304" pitchFamily="18" charset="0"/>
              </a:rPr>
            </a:br>
            <a:br>
              <a:rPr lang="en-US" altLang="en-US" dirty="0"/>
            </a:br>
            <a:endParaRPr lang="en-US" dirty="0"/>
          </a:p>
        </p:txBody>
      </p:sp>
      <p:sp>
        <p:nvSpPr>
          <p:cNvPr id="9" name="Slide Number Placeholder 8">
            <a:extLst>
              <a:ext uri="{FF2B5EF4-FFF2-40B4-BE49-F238E27FC236}">
                <a16:creationId xmlns:a16="http://schemas.microsoft.com/office/drawing/2014/main" id="{7814EACD-FB0E-9D29-BB8B-DAC50EB85F05}"/>
              </a:ext>
            </a:extLst>
          </p:cNvPr>
          <p:cNvSpPr>
            <a:spLocks noGrp="1"/>
          </p:cNvSpPr>
          <p:nvPr>
            <p:ph type="sldNum" sz="quarter" idx="4"/>
          </p:nvPr>
        </p:nvSpPr>
        <p:spPr/>
        <p:txBody>
          <a:bodyPr/>
          <a:lstStyle/>
          <a:p>
            <a:fld id="{2441C0E6-2A71-4EB3-9E92-A3D15D26B6CA}" type="slidenum">
              <a:rPr lang="en-US" smtClean="0"/>
              <a:pPr/>
              <a:t>34</a:t>
            </a:fld>
            <a:endParaRPr lang="en-US" dirty="0"/>
          </a:p>
        </p:txBody>
      </p:sp>
      <p:sp>
        <p:nvSpPr>
          <p:cNvPr id="8" name="Footer Placeholder 7">
            <a:extLst>
              <a:ext uri="{FF2B5EF4-FFF2-40B4-BE49-F238E27FC236}">
                <a16:creationId xmlns:a16="http://schemas.microsoft.com/office/drawing/2014/main" id="{BA25474B-B178-C2F0-EDBD-6C840E9B6F64}"/>
              </a:ext>
            </a:extLst>
          </p:cNvPr>
          <p:cNvSpPr>
            <a:spLocks noGrp="1"/>
          </p:cNvSpPr>
          <p:nvPr>
            <p:ph type="ftr" sz="quarter" idx="3"/>
          </p:nvPr>
        </p:nvSpPr>
        <p:spPr/>
        <p:txBody>
          <a:bodyPr/>
          <a:lstStyle/>
          <a:p>
            <a:r>
              <a:rPr lang="en-US" dirty="0"/>
              <a:t>Division of Cardiology</a:t>
            </a:r>
          </a:p>
        </p:txBody>
      </p:sp>
      <p:sp>
        <p:nvSpPr>
          <p:cNvPr id="6" name="Content Placeholder 5">
            <a:extLst>
              <a:ext uri="{FF2B5EF4-FFF2-40B4-BE49-F238E27FC236}">
                <a16:creationId xmlns:a16="http://schemas.microsoft.com/office/drawing/2014/main" id="{EF375F79-4A92-AA63-E9C5-4B462B3C38F0}"/>
              </a:ext>
            </a:extLst>
          </p:cNvPr>
          <p:cNvSpPr>
            <a:spLocks noGrp="1"/>
          </p:cNvSpPr>
          <p:nvPr>
            <p:ph sz="quarter" idx="11"/>
          </p:nvPr>
        </p:nvSpPr>
        <p:spPr>
          <a:xfrm>
            <a:off x="628650" y="3082637"/>
            <a:ext cx="7621732" cy="529622"/>
          </a:xfrm>
        </p:spPr>
        <p:txBody>
          <a:bodyPr>
            <a:normAutofit/>
          </a:bodyPr>
          <a:lstStyle/>
          <a:p>
            <a:r>
              <a:rPr lang="en-US" altLang="en-US" sz="2400" i="1" dirty="0"/>
              <a:t>Alan Hirsh, MD., NY Times</a:t>
            </a:r>
            <a:endParaRPr lang="en-US" dirty="0"/>
          </a:p>
        </p:txBody>
      </p:sp>
      <p:grpSp>
        <p:nvGrpSpPr>
          <p:cNvPr id="23" name="Group 22">
            <a:extLst>
              <a:ext uri="{FF2B5EF4-FFF2-40B4-BE49-F238E27FC236}">
                <a16:creationId xmlns:a16="http://schemas.microsoft.com/office/drawing/2014/main" id="{CE34B793-E885-BBDF-FA84-1C4E11601D36}"/>
              </a:ext>
            </a:extLst>
          </p:cNvPr>
          <p:cNvGrpSpPr>
            <a:grpSpLocks noChangeAspect="1"/>
          </p:cNvGrpSpPr>
          <p:nvPr/>
        </p:nvGrpSpPr>
        <p:grpSpPr>
          <a:xfrm>
            <a:off x="274396" y="4552949"/>
            <a:ext cx="823087" cy="357189"/>
            <a:chOff x="2138363" y="5326063"/>
            <a:chExt cx="1935162" cy="839788"/>
          </a:xfrm>
          <a:solidFill>
            <a:schemeClr val="bg1"/>
          </a:solidFill>
        </p:grpSpPr>
        <p:sp>
          <p:nvSpPr>
            <p:cNvPr id="24" name="Freeform 5">
              <a:extLst>
                <a:ext uri="{FF2B5EF4-FFF2-40B4-BE49-F238E27FC236}">
                  <a16:creationId xmlns:a16="http://schemas.microsoft.com/office/drawing/2014/main" id="{E92C660D-2408-64BB-DCC7-7BCD6807955A}"/>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0F8A47AB-678D-90ED-7A60-43D7C8B84EDC}"/>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40598E8C-B000-0D44-E807-E9C3EEB62693}"/>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5240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3EA7-5CDF-655B-3424-AFC62AE028B6}"/>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629606EE-A00E-DE34-3FA6-FDA2416AAAAD}"/>
              </a:ext>
            </a:extLst>
          </p:cNvPr>
          <p:cNvSpPr>
            <a:spLocks noGrp="1"/>
          </p:cNvSpPr>
          <p:nvPr>
            <p:ph type="subTitle" idx="1"/>
          </p:nvPr>
        </p:nvSpPr>
        <p:spPr/>
        <p:txBody>
          <a:bodyPr/>
          <a:lstStyle/>
          <a:p>
            <a:r>
              <a:rPr lang="en-US" dirty="0"/>
              <a:t>Anvar Babaev, MD, PHD</a:t>
            </a:r>
          </a:p>
        </p:txBody>
      </p:sp>
      <p:pic>
        <p:nvPicPr>
          <p:cNvPr id="7" name="Picture Placeholder 8">
            <a:extLst>
              <a:ext uri="{FF2B5EF4-FFF2-40B4-BE49-F238E27FC236}">
                <a16:creationId xmlns:a16="http://schemas.microsoft.com/office/drawing/2014/main" id="{7F3F7AFF-804C-4F8E-F5C0-CAB2600AAFA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a:stretch/>
        </p:blipFill>
        <p:spPr/>
      </p:pic>
      <p:sp>
        <p:nvSpPr>
          <p:cNvPr id="5" name="Footer Placeholder 4">
            <a:extLst>
              <a:ext uri="{FF2B5EF4-FFF2-40B4-BE49-F238E27FC236}">
                <a16:creationId xmlns:a16="http://schemas.microsoft.com/office/drawing/2014/main" id="{B40B946F-E09F-FA7D-8AD6-F7E52564BBAE}"/>
              </a:ext>
            </a:extLst>
          </p:cNvPr>
          <p:cNvSpPr>
            <a:spLocks noGrp="1"/>
          </p:cNvSpPr>
          <p:nvPr>
            <p:ph type="ftr" sz="quarter" idx="3"/>
          </p:nvPr>
        </p:nvSpPr>
        <p:spPr/>
        <p:txBody>
          <a:bodyPr/>
          <a:lstStyle/>
          <a:p>
            <a:r>
              <a:rPr lang="en-US" dirty="0"/>
              <a:t>Division of Cardiology</a:t>
            </a:r>
          </a:p>
        </p:txBody>
      </p:sp>
    </p:spTree>
    <p:extLst>
      <p:ext uri="{BB962C8B-B14F-4D97-AF65-F5344CB8AC3E}">
        <p14:creationId xmlns:p14="http://schemas.microsoft.com/office/powerpoint/2010/main" val="162184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10D9-A6AB-4FE0-884B-823DD4CA903C}"/>
              </a:ext>
            </a:extLst>
          </p:cNvPr>
          <p:cNvSpPr>
            <a:spLocks noGrp="1"/>
          </p:cNvSpPr>
          <p:nvPr>
            <p:ph type="title"/>
          </p:nvPr>
        </p:nvSpPr>
        <p:spPr>
          <a:xfrm>
            <a:off x="401781" y="273844"/>
            <a:ext cx="8527473" cy="702901"/>
          </a:xfrm>
        </p:spPr>
        <p:txBody>
          <a:bodyPr>
            <a:normAutofit fontScale="90000"/>
          </a:bodyPr>
          <a:lstStyle/>
          <a:p>
            <a:r>
              <a:rPr lang="en-US" dirty="0"/>
              <a:t>Contralateral access was obtained and angiogram performed</a:t>
            </a:r>
          </a:p>
        </p:txBody>
      </p:sp>
      <p:pic>
        <p:nvPicPr>
          <p:cNvPr id="8" name="Content Placeholder 7">
            <a:extLst>
              <a:ext uri="{FF2B5EF4-FFF2-40B4-BE49-F238E27FC236}">
                <a16:creationId xmlns:a16="http://schemas.microsoft.com/office/drawing/2014/main" id="{5F8658F6-F831-4B37-A513-340F2788167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a:stretch/>
        </p:blipFill>
        <p:spPr>
          <a:xfrm>
            <a:off x="1149349" y="1035050"/>
            <a:ext cx="3886201" cy="3625850"/>
          </a:xfrm>
        </p:spPr>
      </p:pic>
      <p:sp>
        <p:nvSpPr>
          <p:cNvPr id="4" name="Content Placeholder 3">
            <a:extLst>
              <a:ext uri="{FF2B5EF4-FFF2-40B4-BE49-F238E27FC236}">
                <a16:creationId xmlns:a16="http://schemas.microsoft.com/office/drawing/2014/main" id="{B030CBA8-7039-4FED-9718-3329DF3E96EA}"/>
              </a:ext>
            </a:extLst>
          </p:cNvPr>
          <p:cNvSpPr>
            <a:spLocks noGrp="1"/>
          </p:cNvSpPr>
          <p:nvPr>
            <p:ph sz="half" idx="2"/>
          </p:nvPr>
        </p:nvSpPr>
        <p:spPr>
          <a:xfrm>
            <a:off x="5624944" y="1482436"/>
            <a:ext cx="2890405" cy="2770910"/>
          </a:xfrm>
        </p:spPr>
        <p:txBody>
          <a:bodyPr/>
          <a:lstStyle/>
          <a:p>
            <a:r>
              <a:rPr lang="en-US" dirty="0"/>
              <a:t>Right iliac is occluded at the ostium</a:t>
            </a:r>
          </a:p>
          <a:p>
            <a:endParaRPr lang="en-US" dirty="0"/>
          </a:p>
          <a:p>
            <a:r>
              <a:rPr lang="en-US" dirty="0"/>
              <a:t>Coronary angiogram revealed severe LAD stenosis – successfully stented</a:t>
            </a:r>
          </a:p>
          <a:p>
            <a:endParaRPr lang="en-US" dirty="0"/>
          </a:p>
          <a:p>
            <a:endParaRPr lang="en-US" dirty="0"/>
          </a:p>
          <a:p>
            <a:endParaRPr lang="en-US" dirty="0"/>
          </a:p>
        </p:txBody>
      </p:sp>
      <p:sp>
        <p:nvSpPr>
          <p:cNvPr id="5" name="Footer Placeholder 4">
            <a:extLst>
              <a:ext uri="{FF2B5EF4-FFF2-40B4-BE49-F238E27FC236}">
                <a16:creationId xmlns:a16="http://schemas.microsoft.com/office/drawing/2014/main" id="{59955599-FB1D-468C-B8E8-6F0B3858DC9A}"/>
              </a:ext>
            </a:extLst>
          </p:cNvPr>
          <p:cNvSpPr>
            <a:spLocks noGrp="1"/>
          </p:cNvSpPr>
          <p:nvPr>
            <p:ph type="ftr" sz="quarter" idx="11"/>
          </p:nvPr>
        </p:nvSpPr>
        <p:spPr/>
        <p:txBody>
          <a:bodyPr/>
          <a:lstStyle/>
          <a:p>
            <a:r>
              <a:rPr lang="en-US" dirty="0"/>
              <a:t>Division of Cardiology</a:t>
            </a:r>
          </a:p>
        </p:txBody>
      </p:sp>
      <p:sp>
        <p:nvSpPr>
          <p:cNvPr id="6" name="Slide Number Placeholder 5">
            <a:extLst>
              <a:ext uri="{FF2B5EF4-FFF2-40B4-BE49-F238E27FC236}">
                <a16:creationId xmlns:a16="http://schemas.microsoft.com/office/drawing/2014/main" id="{0AD552BD-CDC0-4A5B-95BD-99E9CB1EFB4D}"/>
              </a:ext>
            </a:extLst>
          </p:cNvPr>
          <p:cNvSpPr>
            <a:spLocks noGrp="1"/>
          </p:cNvSpPr>
          <p:nvPr>
            <p:ph type="sldNum" sz="quarter" idx="12"/>
          </p:nvPr>
        </p:nvSpPr>
        <p:spPr/>
        <p:txBody>
          <a:bodyPr/>
          <a:lstStyle/>
          <a:p>
            <a:fld id="{2441C0E6-2A71-4EB3-9E92-A3D15D26B6CA}" type="slidenum">
              <a:rPr lang="en-US" smtClean="0"/>
              <a:pPr/>
              <a:t>4</a:t>
            </a:fld>
            <a:endParaRPr lang="en-US" dirty="0"/>
          </a:p>
        </p:txBody>
      </p:sp>
      <p:sp>
        <p:nvSpPr>
          <p:cNvPr id="13" name="Arrow: Right 12">
            <a:extLst>
              <a:ext uri="{FF2B5EF4-FFF2-40B4-BE49-F238E27FC236}">
                <a16:creationId xmlns:a16="http://schemas.microsoft.com/office/drawing/2014/main" id="{924C711F-2D03-423C-A09E-DDDD444E18AA}"/>
              </a:ext>
            </a:extLst>
          </p:cNvPr>
          <p:cNvSpPr/>
          <p:nvPr/>
        </p:nvSpPr>
        <p:spPr>
          <a:xfrm>
            <a:off x="2425700" y="2520950"/>
            <a:ext cx="603250" cy="15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74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04AB-C0F7-4EC0-A86B-A0B7180D3CA2}"/>
              </a:ext>
            </a:extLst>
          </p:cNvPr>
          <p:cNvSpPr>
            <a:spLocks noGrp="1"/>
          </p:cNvSpPr>
          <p:nvPr>
            <p:ph type="title"/>
          </p:nvPr>
        </p:nvSpPr>
        <p:spPr/>
        <p:txBody>
          <a:bodyPr/>
          <a:lstStyle/>
          <a:p>
            <a:pPr algn="ctr"/>
            <a:r>
              <a:rPr lang="en-US" dirty="0"/>
              <a:t>Returns for Right Iliac Revascularization </a:t>
            </a:r>
          </a:p>
        </p:txBody>
      </p:sp>
      <p:sp>
        <p:nvSpPr>
          <p:cNvPr id="11" name="Text Placeholder 10">
            <a:extLst>
              <a:ext uri="{FF2B5EF4-FFF2-40B4-BE49-F238E27FC236}">
                <a16:creationId xmlns:a16="http://schemas.microsoft.com/office/drawing/2014/main" id="{E27E5D54-1CFA-4305-9C89-C928939EDC64}"/>
              </a:ext>
            </a:extLst>
          </p:cNvPr>
          <p:cNvSpPr>
            <a:spLocks noGrp="1"/>
          </p:cNvSpPr>
          <p:nvPr>
            <p:ph type="body" idx="1"/>
          </p:nvPr>
        </p:nvSpPr>
        <p:spPr>
          <a:xfrm>
            <a:off x="629842" y="1041400"/>
            <a:ext cx="3868340" cy="352029"/>
          </a:xfrm>
        </p:spPr>
        <p:txBody>
          <a:bodyPr>
            <a:normAutofit fontScale="92500" lnSpcReduction="20000"/>
          </a:bodyPr>
          <a:lstStyle/>
          <a:p>
            <a:pPr algn="ctr"/>
            <a:r>
              <a:rPr lang="en-US" dirty="0"/>
              <a:t>Lithotripsy angioplasty and Stent</a:t>
            </a:r>
          </a:p>
        </p:txBody>
      </p:sp>
      <p:pic>
        <p:nvPicPr>
          <p:cNvPr id="8" name="Content Placeholder 7">
            <a:extLst>
              <a:ext uri="{FF2B5EF4-FFF2-40B4-BE49-F238E27FC236}">
                <a16:creationId xmlns:a16="http://schemas.microsoft.com/office/drawing/2014/main" id="{30EAC8CB-45E5-4DDA-80BF-AF7E818C289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1073727" y="1454727"/>
            <a:ext cx="3086099" cy="3187123"/>
          </a:xfrm>
        </p:spPr>
      </p:pic>
      <p:sp>
        <p:nvSpPr>
          <p:cNvPr id="12" name="Text Placeholder 11">
            <a:extLst>
              <a:ext uri="{FF2B5EF4-FFF2-40B4-BE49-F238E27FC236}">
                <a16:creationId xmlns:a16="http://schemas.microsoft.com/office/drawing/2014/main" id="{8755310B-09F7-4819-9478-62B67E4AA58A}"/>
              </a:ext>
            </a:extLst>
          </p:cNvPr>
          <p:cNvSpPr>
            <a:spLocks noGrp="1"/>
          </p:cNvSpPr>
          <p:nvPr>
            <p:ph type="body" sz="quarter" idx="3"/>
          </p:nvPr>
        </p:nvSpPr>
        <p:spPr>
          <a:xfrm>
            <a:off x="4629150" y="1041401"/>
            <a:ext cx="3887391" cy="300040"/>
          </a:xfrm>
        </p:spPr>
        <p:txBody>
          <a:bodyPr>
            <a:normAutofit fontScale="92500" lnSpcReduction="20000"/>
          </a:bodyPr>
          <a:lstStyle/>
          <a:p>
            <a:pPr algn="ctr"/>
            <a:r>
              <a:rPr lang="en-US" dirty="0"/>
              <a:t>Final Result</a:t>
            </a:r>
          </a:p>
        </p:txBody>
      </p:sp>
      <p:pic>
        <p:nvPicPr>
          <p:cNvPr id="10" name="Content Placeholder 9">
            <a:extLst>
              <a:ext uri="{FF2B5EF4-FFF2-40B4-BE49-F238E27FC236}">
                <a16:creationId xmlns:a16="http://schemas.microsoft.com/office/drawing/2014/main" id="{120260B7-D906-4679-A512-2512606F9C8D}"/>
              </a:ext>
            </a:extLst>
          </p:cNvPr>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a:stretch/>
        </p:blipFill>
        <p:spPr>
          <a:xfrm>
            <a:off x="5129645" y="1393430"/>
            <a:ext cx="3086100" cy="3248420"/>
          </a:xfrm>
        </p:spPr>
      </p:pic>
      <p:sp>
        <p:nvSpPr>
          <p:cNvPr id="5" name="Footer Placeholder 4">
            <a:extLst>
              <a:ext uri="{FF2B5EF4-FFF2-40B4-BE49-F238E27FC236}">
                <a16:creationId xmlns:a16="http://schemas.microsoft.com/office/drawing/2014/main" id="{26E91F79-6E0A-49E4-A90E-78523FAE8FEC}"/>
              </a:ext>
            </a:extLst>
          </p:cNvPr>
          <p:cNvSpPr>
            <a:spLocks noGrp="1"/>
          </p:cNvSpPr>
          <p:nvPr>
            <p:ph type="ftr" sz="quarter" idx="11"/>
          </p:nvPr>
        </p:nvSpPr>
        <p:spPr/>
        <p:txBody>
          <a:bodyPr/>
          <a:lstStyle/>
          <a:p>
            <a:r>
              <a:rPr lang="en-US" dirty="0"/>
              <a:t>Division of Cardiology</a:t>
            </a:r>
          </a:p>
        </p:txBody>
      </p:sp>
      <p:sp>
        <p:nvSpPr>
          <p:cNvPr id="6" name="Slide Number Placeholder 5">
            <a:extLst>
              <a:ext uri="{FF2B5EF4-FFF2-40B4-BE49-F238E27FC236}">
                <a16:creationId xmlns:a16="http://schemas.microsoft.com/office/drawing/2014/main" id="{60736143-663E-478D-B952-1929ECFB8EE9}"/>
              </a:ext>
            </a:extLst>
          </p:cNvPr>
          <p:cNvSpPr>
            <a:spLocks noGrp="1"/>
          </p:cNvSpPr>
          <p:nvPr>
            <p:ph type="sldNum" sz="quarter" idx="12"/>
          </p:nvPr>
        </p:nvSpPr>
        <p:spPr/>
        <p:txBody>
          <a:bodyPr/>
          <a:lstStyle/>
          <a:p>
            <a:fld id="{2441C0E6-2A71-4EB3-9E92-A3D15D26B6CA}" type="slidenum">
              <a:rPr lang="en-US" smtClean="0"/>
              <a:pPr/>
              <a:t>5</a:t>
            </a:fld>
            <a:endParaRPr lang="en-US" dirty="0"/>
          </a:p>
        </p:txBody>
      </p:sp>
    </p:spTree>
    <p:extLst>
      <p:ext uri="{BB962C8B-B14F-4D97-AF65-F5344CB8AC3E}">
        <p14:creationId xmlns:p14="http://schemas.microsoft.com/office/powerpoint/2010/main" val="113512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2B2C84-3E76-44BC-AB12-1E134A47787A}"/>
              </a:ext>
            </a:extLst>
          </p:cNvPr>
          <p:cNvSpPr>
            <a:spLocks noGrp="1"/>
          </p:cNvSpPr>
          <p:nvPr>
            <p:ph type="ctrTitle"/>
          </p:nvPr>
        </p:nvSpPr>
        <p:spPr>
          <a:xfrm>
            <a:off x="900545" y="588818"/>
            <a:ext cx="7100455" cy="1766455"/>
          </a:xfrm>
        </p:spPr>
        <p:txBody>
          <a:bodyPr>
            <a:normAutofit fontScale="90000"/>
          </a:bodyPr>
          <a:lstStyle/>
          <a:p>
            <a:r>
              <a:rPr lang="en-US" dirty="0"/>
              <a:t>When Did She Have Right Knee Surgery after this Procedure?</a:t>
            </a:r>
          </a:p>
        </p:txBody>
      </p:sp>
      <p:sp>
        <p:nvSpPr>
          <p:cNvPr id="8" name="Subtitle 7">
            <a:extLst>
              <a:ext uri="{FF2B5EF4-FFF2-40B4-BE49-F238E27FC236}">
                <a16:creationId xmlns:a16="http://schemas.microsoft.com/office/drawing/2014/main" id="{C84E0FE0-1865-4A44-8CA6-3B5569D71BC0}"/>
              </a:ext>
            </a:extLst>
          </p:cNvPr>
          <p:cNvSpPr>
            <a:spLocks noGrp="1"/>
          </p:cNvSpPr>
          <p:nvPr>
            <p:ph type="subTitle" idx="1"/>
          </p:nvPr>
        </p:nvSpPr>
        <p:spPr/>
        <p:txBody>
          <a:bodyPr>
            <a:normAutofit/>
          </a:bodyPr>
          <a:lstStyle/>
          <a:p>
            <a:r>
              <a:rPr lang="en-US" sz="6600" dirty="0"/>
              <a:t>NEVER</a:t>
            </a:r>
          </a:p>
        </p:txBody>
      </p:sp>
      <p:sp>
        <p:nvSpPr>
          <p:cNvPr id="5" name="Footer Placeholder 4">
            <a:extLst>
              <a:ext uri="{FF2B5EF4-FFF2-40B4-BE49-F238E27FC236}">
                <a16:creationId xmlns:a16="http://schemas.microsoft.com/office/drawing/2014/main" id="{10A7804D-F717-4F2C-A644-53CFA1CBC449}"/>
              </a:ext>
            </a:extLst>
          </p:cNvPr>
          <p:cNvSpPr>
            <a:spLocks noGrp="1"/>
          </p:cNvSpPr>
          <p:nvPr>
            <p:ph type="ftr" sz="quarter" idx="11"/>
          </p:nvPr>
        </p:nvSpPr>
        <p:spPr/>
        <p:txBody>
          <a:bodyPr/>
          <a:lstStyle/>
          <a:p>
            <a:r>
              <a:rPr lang="en-US" dirty="0"/>
              <a:t>Division of Cardiology</a:t>
            </a:r>
          </a:p>
        </p:txBody>
      </p:sp>
      <p:sp>
        <p:nvSpPr>
          <p:cNvPr id="6" name="Slide Number Placeholder 5">
            <a:extLst>
              <a:ext uri="{FF2B5EF4-FFF2-40B4-BE49-F238E27FC236}">
                <a16:creationId xmlns:a16="http://schemas.microsoft.com/office/drawing/2014/main" id="{AE116E75-D774-4813-BFEE-BB7B2E5892AF}"/>
              </a:ext>
            </a:extLst>
          </p:cNvPr>
          <p:cNvSpPr>
            <a:spLocks noGrp="1"/>
          </p:cNvSpPr>
          <p:nvPr>
            <p:ph type="sldNum" sz="quarter" idx="12"/>
          </p:nvPr>
        </p:nvSpPr>
        <p:spPr/>
        <p:txBody>
          <a:bodyPr/>
          <a:lstStyle/>
          <a:p>
            <a:fld id="{2441C0E6-2A71-4EB3-9E92-A3D15D26B6CA}" type="slidenum">
              <a:rPr lang="en-US" smtClean="0"/>
              <a:pPr/>
              <a:t>6</a:t>
            </a:fld>
            <a:endParaRPr lang="en-US" dirty="0"/>
          </a:p>
        </p:txBody>
      </p:sp>
    </p:spTree>
    <p:extLst>
      <p:ext uri="{BB962C8B-B14F-4D97-AF65-F5344CB8AC3E}">
        <p14:creationId xmlns:p14="http://schemas.microsoft.com/office/powerpoint/2010/main" val="412192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E1833109-A7AE-2EE5-B218-AD82FEC2F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71450"/>
            <a:ext cx="56007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1146A19-2E10-DE07-CAFC-2941314AC117}"/>
              </a:ext>
            </a:extLst>
          </p:cNvPr>
          <p:cNvSpPr>
            <a:spLocks noGrp="1" noChangeArrowheads="1"/>
          </p:cNvSpPr>
          <p:nvPr>
            <p:ph type="title"/>
          </p:nvPr>
        </p:nvSpPr>
        <p:spPr>
          <a:xfrm>
            <a:off x="1657350" y="342900"/>
            <a:ext cx="5829300" cy="1085850"/>
          </a:xfrm>
        </p:spPr>
        <p:txBody>
          <a:bodyPr/>
          <a:lstStyle/>
          <a:p>
            <a:pPr algn="ctr" eaLnBrk="1" hangingPunct="1"/>
            <a:r>
              <a:rPr lang="en-US" altLang="en-US" b="1" dirty="0">
                <a:solidFill>
                  <a:srgbClr val="FF0000"/>
                </a:solidFill>
              </a:rPr>
              <a:t>PAD is an underdiagnosed disease</a:t>
            </a:r>
          </a:p>
        </p:txBody>
      </p:sp>
      <p:pic>
        <p:nvPicPr>
          <p:cNvPr id="428035" name="Picture 3" descr="Nyt">
            <a:extLst>
              <a:ext uri="{FF2B5EF4-FFF2-40B4-BE49-F238E27FC236}">
                <a16:creationId xmlns:a16="http://schemas.microsoft.com/office/drawing/2014/main" id="{57593070-97C3-4269-87A6-B06684F7FA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400800" cy="24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1" fill="hold">
                                          <p:stCondLst>
                                            <p:cond delay="0"/>
                                          </p:stCondLst>
                                        </p:cTn>
                                        <p:tgtEl>
                                          <p:spTgt spid="428035"/>
                                        </p:tgtEl>
                                        <p:attrNameLst>
                                          <p:attrName>style.visibility</p:attrName>
                                        </p:attrNameLst>
                                      </p:cBhvr>
                                      <p:to>
                                        <p:strVal val="visible"/>
                                      </p:to>
                                    </p:set>
                                    <p:animEffect transition="in" filter="strips(upLeft)">
                                      <p:cBhvr>
                                        <p:cTn id="7" dur="500"/>
                                        <p:tgtEl>
                                          <p:spTgt spid="428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3F96358-598B-DA95-E6B6-9885BADDAE00}"/>
              </a:ext>
            </a:extLst>
          </p:cNvPr>
          <p:cNvSpPr>
            <a:spLocks noGrp="1" noChangeArrowheads="1"/>
          </p:cNvSpPr>
          <p:nvPr>
            <p:ph type="title"/>
          </p:nvPr>
        </p:nvSpPr>
        <p:spPr>
          <a:xfrm>
            <a:off x="757646" y="182880"/>
            <a:ext cx="8085908" cy="991076"/>
          </a:xfrm>
        </p:spPr>
        <p:txBody>
          <a:bodyPr/>
          <a:lstStyle/>
          <a:p>
            <a:pPr eaLnBrk="1" hangingPunct="1"/>
            <a:r>
              <a:rPr lang="en-US" altLang="en-US" sz="2400" b="1" dirty="0">
                <a:solidFill>
                  <a:srgbClr val="FF0000"/>
                </a:solidFill>
              </a:rPr>
              <a:t>Attempts to Increase Public Awareness - Not Very Successful</a:t>
            </a:r>
          </a:p>
        </p:txBody>
      </p:sp>
      <p:pic>
        <p:nvPicPr>
          <p:cNvPr id="58371" name="Picture 3" descr="PAD Article">
            <a:extLst>
              <a:ext uri="{FF2B5EF4-FFF2-40B4-BE49-F238E27FC236}">
                <a16:creationId xmlns:a16="http://schemas.microsoft.com/office/drawing/2014/main" id="{20D5CF32-6ACB-9DF7-E74C-4EDDB9C24340}"/>
              </a:ext>
            </a:extLst>
          </p:cNvPr>
          <p:cNvPicPr>
            <a:picLocks noGrp="1" noChangeAspect="1" noChangeArrowheads="1"/>
          </p:cNvPicPr>
          <p:nvPr>
            <p:ph sz="half" idx="1"/>
          </p:nvPr>
        </p:nvPicPr>
        <p:blipFill>
          <a:blip r:embed="rId2" cstate="print">
            <a:lum bright="-6000"/>
            <a:extLst>
              <a:ext uri="{28A0092B-C50C-407E-A947-70E740481C1C}">
                <a14:useLocalDpi xmlns:a14="http://schemas.microsoft.com/office/drawing/2010/main" val="0"/>
              </a:ext>
            </a:extLst>
          </a:blip>
          <a:srcRect/>
          <a:stretch>
            <a:fillRect/>
          </a:stretch>
        </p:blipFill>
        <p:spPr>
          <a:xfrm>
            <a:off x="1885950" y="1173956"/>
            <a:ext cx="5600700" cy="3672363"/>
          </a:xfrm>
          <a:noFill/>
        </p:spPr>
      </p:pic>
    </p:spTree>
  </p:cSld>
  <p:clrMapOvr>
    <a:masterClrMapping/>
  </p:clrMapOvr>
  <p:transition spd="slow">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TotalTime>
  <Words>2954</Words>
  <Application>Microsoft Office PowerPoint</Application>
  <PresentationFormat>On-screen Show (16:9)</PresentationFormat>
  <Paragraphs>327</Paragraphs>
  <Slides>35</Slides>
  <Notes>7</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35</vt:i4>
      </vt:variant>
    </vt:vector>
  </HeadingPairs>
  <TitlesOfParts>
    <vt:vector size="53" baseType="lpstr">
      <vt:lpstr>ＭＳ Ｐゴシック</vt:lpstr>
      <vt:lpstr>Arial</vt:lpstr>
      <vt:lpstr>BlinkMacSystemFont</vt:lpstr>
      <vt:lpstr>Calibri</vt:lpstr>
      <vt:lpstr>Calibri Light</vt:lpstr>
      <vt:lpstr>Century Gothic</vt:lpstr>
      <vt:lpstr>Franklin Gothic Book</vt:lpstr>
      <vt:lpstr>Helvetica</vt:lpstr>
      <vt:lpstr>Marlett</vt:lpstr>
      <vt:lpstr>Proxima Nova Semibold</vt:lpstr>
      <vt:lpstr>ProximaNova-Extrabld</vt:lpstr>
      <vt:lpstr>Times New Roman</vt:lpstr>
      <vt:lpstr>Verdana</vt:lpstr>
      <vt:lpstr>Wingdings</vt:lpstr>
      <vt:lpstr>Office Theme</vt:lpstr>
      <vt:lpstr>Chart</vt:lpstr>
      <vt:lpstr>Fotografia Photo Editor</vt:lpstr>
      <vt:lpstr>Photo Editor Photo</vt:lpstr>
      <vt:lpstr>Peripheral Arterial Disease –  Prognosis as Bad as Some Cancers</vt:lpstr>
      <vt:lpstr>Disclosures</vt:lpstr>
      <vt:lpstr>Case 1: 74F w CAD RF referred for cardiac cath due to abnl stress. She was scheduled for right knee replacement surgery due to right leg pain on walking </vt:lpstr>
      <vt:lpstr>Contralateral access was obtained and angiogram performed</vt:lpstr>
      <vt:lpstr>Returns for Right Iliac Revascularization </vt:lpstr>
      <vt:lpstr>When Did She Have Right Knee Surgery after this Procedure?</vt:lpstr>
      <vt:lpstr>PowerPoint Presentation</vt:lpstr>
      <vt:lpstr>PAD is an underdiagnosed disease</vt:lpstr>
      <vt:lpstr>Attempts to Increase Public Awareness - Not Very Successful</vt:lpstr>
      <vt:lpstr>Population-Based Care of PAD</vt:lpstr>
      <vt:lpstr>And we still see these pts presenting for the first time in the office!!!</vt:lpstr>
      <vt:lpstr>5-Year Natural History of Intermittent Claudication</vt:lpstr>
      <vt:lpstr>PAD and All-Cause Mortality*</vt:lpstr>
      <vt:lpstr>Critical Limb Ischemia</vt:lpstr>
      <vt:lpstr>Five Year Mortality Rates PVD Versus Cancer</vt:lpstr>
      <vt:lpstr>Survival and Amputation Risk </vt:lpstr>
      <vt:lpstr>Major Amputation is Expensive</vt:lpstr>
      <vt:lpstr>ACC/AHA Guidelines  Individuals at risk for LE PAD should be screened</vt:lpstr>
      <vt:lpstr>PowerPoint Presentation</vt:lpstr>
      <vt:lpstr>Trends in CLI Hospital Admissions and Outcomes</vt:lpstr>
      <vt:lpstr>Endovascular Toolbox</vt:lpstr>
      <vt:lpstr>Intravascular Lithotripsy</vt:lpstr>
      <vt:lpstr>IVL’s Unique Mechanism of Action</vt:lpstr>
      <vt:lpstr>Case2: 86F with CAD, s/p AVR, Afib, HTN developed large and deep ulcer of the right anterior surface of the ankle and dorsum of the foot</vt:lpstr>
      <vt:lpstr>Distal Angiogram Explains why Fem-Pop Bypass Did Not Work</vt:lpstr>
      <vt:lpstr>Foot angio difficult to perform, pt was moving due to rest pain despite sedatives and analgesics</vt:lpstr>
      <vt:lpstr>Using US and angio DP access was obtained</vt:lpstr>
      <vt:lpstr>Wire crossed CTO retrograde and was externalized, PTA/stenting performed with restoration of the antegrade flow</vt:lpstr>
      <vt:lpstr>Outcome</vt:lpstr>
      <vt:lpstr>5 years later</vt:lpstr>
      <vt:lpstr>Case 3:</vt:lpstr>
      <vt:lpstr>PowerPoint Presentation</vt:lpstr>
      <vt:lpstr>PowerPoint Presentation</vt:lpstr>
      <vt:lpstr>“Peripheral Arterial Disease is Equally Important to American Health as Heart Disease Itself”  </vt:lpstr>
      <vt:lpstr>Thank you</vt:lpstr>
    </vt:vector>
  </TitlesOfParts>
  <Company>NYU Langone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Arterial Disease –  Prognosis as Bad as Some Cancers</dc:title>
  <dc:creator>admin</dc:creator>
  <cp:lastModifiedBy>Babaev, Anvar</cp:lastModifiedBy>
  <cp:revision>47</cp:revision>
  <dcterms:created xsi:type="dcterms:W3CDTF">2023-09-02T15:54:09Z</dcterms:created>
  <dcterms:modified xsi:type="dcterms:W3CDTF">2025-03-28T20:51:04Z</dcterms:modified>
</cp:coreProperties>
</file>