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5" r:id="rId2"/>
  </p:sldMasterIdLst>
  <p:notesMasterIdLst>
    <p:notesMasterId r:id="rId4"/>
  </p:notesMasterIdLst>
  <p:sldIdLst>
    <p:sldId id="270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39" d="100"/>
          <a:sy n="39" d="100"/>
        </p:scale>
        <p:origin x="8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ody Copy 1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854127" y="6644357"/>
            <a:ext cx="16493252" cy="5808796"/>
          </a:xfrm>
          <a:prstGeom prst="rect">
            <a:avLst/>
          </a:prstGeom>
        </p:spPr>
        <p:txBody>
          <a:bodyPr/>
          <a:lstStyle>
            <a:lvl1pPr marL="457200" indent="-457200" defTabSz="2438338">
              <a:lnSpc>
                <a:spcPct val="150000"/>
              </a:lnSpc>
              <a:spcBef>
                <a:spcPts val="4500"/>
              </a:spcBef>
              <a:buSzPct val="123000"/>
              <a:buChar char="•"/>
              <a:defRPr sz="4200" baseline="-22222">
                <a:solidFill>
                  <a:srgbClr val="58595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066800" indent="-457200" defTabSz="2438338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sz="3600" baseline="-22222">
                <a:solidFill>
                  <a:srgbClr val="58595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800" indent="-609600" defTabSz="2438338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sz="3600" baseline="-22222">
                <a:solidFill>
                  <a:srgbClr val="58595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400" indent="-609600" defTabSz="2438338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sz="2800" i="1" baseline="-28571">
                <a:solidFill>
                  <a:srgbClr val="58595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8000" indent="-609600" defTabSz="2438338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sz="2800" i="1" baseline="-28571">
                <a:solidFill>
                  <a:srgbClr val="58595B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rPr dirty="0"/>
              <a:t>Slide bullet text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38" name="A higher level of care"/>
          <p:cNvSpPr txBox="1"/>
          <p:nvPr/>
        </p:nvSpPr>
        <p:spPr>
          <a:xfrm rot="5400000">
            <a:off x="21062945" y="4430112"/>
            <a:ext cx="4811321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l" defTabSz="825500">
              <a:defRPr sz="1800" b="1" cap="all" spc="179">
                <a:solidFill>
                  <a:srgbClr val="58595B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A higher level of care</a:t>
            </a:r>
          </a:p>
        </p:txBody>
      </p:sp>
      <p:sp>
        <p:nvSpPr>
          <p:cNvPr id="39" name="Presentation title | MM/DD/YY"/>
          <p:cNvSpPr txBox="1">
            <a:spLocks noGrp="1"/>
          </p:cNvSpPr>
          <p:nvPr>
            <p:ph type="body" sz="quarter" idx="21"/>
          </p:nvPr>
        </p:nvSpPr>
        <p:spPr>
          <a:xfrm>
            <a:off x="983665" y="12781528"/>
            <a:ext cx="16493251" cy="636979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1800" b="1" cap="all" spc="179">
                <a:solidFill>
                  <a:srgbClr val="459BBE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Presentation title | MM/DD/YY</a:t>
            </a:r>
          </a:p>
        </p:txBody>
      </p:sp>
      <p:sp>
        <p:nvSpPr>
          <p:cNvPr id="40" name="St. Joseph’s health"/>
          <p:cNvSpPr txBox="1"/>
          <p:nvPr/>
        </p:nvSpPr>
        <p:spPr>
          <a:xfrm>
            <a:off x="17834551" y="12781528"/>
            <a:ext cx="4811321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r" defTabSz="825500">
              <a:defRPr sz="1800" b="1" cap="all" spc="179">
                <a:solidFill>
                  <a:srgbClr val="58595B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St. Joseph’s health</a:t>
            </a:r>
          </a:p>
        </p:txBody>
      </p:sp>
      <p:sp>
        <p:nvSpPr>
          <p:cNvPr id="41" name="Subtitle or big take away goes here, lorem ipsum dolor."/>
          <p:cNvSpPr txBox="1">
            <a:spLocks noGrp="1"/>
          </p:cNvSpPr>
          <p:nvPr>
            <p:ph type="body" sz="quarter" idx="22"/>
          </p:nvPr>
        </p:nvSpPr>
        <p:spPr>
          <a:xfrm>
            <a:off x="3854127" y="2767294"/>
            <a:ext cx="15602870" cy="241300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>
                <a:solidFill>
                  <a:srgbClr val="459BBE"/>
                </a:solidFill>
              </a:defRPr>
            </a:lvl1pPr>
          </a:lstStyle>
          <a:p>
            <a:r>
              <a:t>Subtitle or big take away goes here, lorem ipsum dolor.</a:t>
            </a:r>
          </a:p>
        </p:txBody>
      </p:sp>
      <p:sp>
        <p:nvSpPr>
          <p:cNvPr id="42" name="Slide Title"/>
          <p:cNvSpPr txBox="1">
            <a:spLocks noGrp="1"/>
          </p:cNvSpPr>
          <p:nvPr>
            <p:ph type="body" sz="quarter" idx="23"/>
          </p:nvPr>
        </p:nvSpPr>
        <p:spPr>
          <a:xfrm>
            <a:off x="983665" y="475461"/>
            <a:ext cx="19162012" cy="125730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>
                <a:solidFill>
                  <a:srgbClr val="58595B"/>
                </a:solidFill>
              </a:defRPr>
            </a:lvl1pPr>
          </a:lstStyle>
          <a:p>
            <a:r>
              <a:t>Slide Title</a:t>
            </a:r>
          </a:p>
        </p:txBody>
      </p:sp>
      <p:sp>
        <p:nvSpPr>
          <p:cNvPr id="43" name="Heading"/>
          <p:cNvSpPr txBox="1">
            <a:spLocks noGrp="1"/>
          </p:cNvSpPr>
          <p:nvPr>
            <p:ph type="body" sz="quarter" idx="24"/>
          </p:nvPr>
        </p:nvSpPr>
        <p:spPr>
          <a:xfrm>
            <a:off x="3854127" y="5869503"/>
            <a:ext cx="7197468" cy="636979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2400" b="1" cap="all" spc="239">
                <a:solidFill>
                  <a:srgbClr val="832435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Heading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398618" y="12777665"/>
            <a:ext cx="368574" cy="3810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"/>
          <p:cNvSpPr/>
          <p:nvPr userDrawn="1"/>
        </p:nvSpPr>
        <p:spPr>
          <a:xfrm>
            <a:off x="1436456" y="7022889"/>
            <a:ext cx="18793510" cy="4211123"/>
          </a:xfrm>
          <a:prstGeom prst="roundRect">
            <a:avLst>
              <a:gd name="adj" fmla="val 4524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3" name="A higher level of care"/>
          <p:cNvSpPr txBox="1"/>
          <p:nvPr/>
        </p:nvSpPr>
        <p:spPr>
          <a:xfrm rot="5400000">
            <a:off x="21062945" y="4430112"/>
            <a:ext cx="4811321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l" defTabSz="825500">
              <a:defRPr sz="1800" b="1" cap="all" spc="179">
                <a:solidFill>
                  <a:srgbClr val="58595B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A higher level of care</a:t>
            </a:r>
          </a:p>
        </p:txBody>
      </p:sp>
      <p:sp>
        <p:nvSpPr>
          <p:cNvPr id="4" name="St. Joseph’s health"/>
          <p:cNvSpPr txBox="1"/>
          <p:nvPr/>
        </p:nvSpPr>
        <p:spPr>
          <a:xfrm>
            <a:off x="17834551" y="12781528"/>
            <a:ext cx="4811321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r" defTabSz="825500">
              <a:defRPr sz="1800" b="1" cap="all" spc="179">
                <a:solidFill>
                  <a:srgbClr val="58595B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St. Joseph’s health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411318" y="12791653"/>
            <a:ext cx="368574" cy="3810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 b="1">
                <a:solidFill>
                  <a:srgbClr val="459BBE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rPr dirty="0"/>
              <a:t>Section Title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7781990"/>
            <a:ext cx="21971000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dirty="0"/>
              <a:t>Slide Subtitle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1" i="0" u="none" strike="noStrike" cap="all" spc="215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1" i="0" u="none" strike="noStrike" cap="all" spc="215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1" i="0" u="none" strike="noStrike" cap="all" spc="215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1" i="0" u="none" strike="noStrike" cap="all" spc="215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1" i="0" u="none" strike="noStrike" cap="all" spc="215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1" i="0" u="none" strike="noStrike" cap="all" spc="215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1" i="0" u="none" strike="noStrike" cap="all" spc="215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1" i="0" u="none" strike="noStrike" cap="all" spc="215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1" i="0" u="none" strike="noStrike" cap="all" spc="215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9144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1371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18288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22860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2743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32004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3657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9088" y="921707"/>
            <a:ext cx="21945600" cy="132975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049088" y="2664149"/>
            <a:ext cx="21945600" cy="9680254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088" y="12497516"/>
            <a:ext cx="2883472" cy="887224"/>
          </a:xfrm>
          <a:prstGeom prst="rect">
            <a:avLst/>
          </a:prstGeom>
        </p:spPr>
      </p:pic>
      <p:sp>
        <p:nvSpPr>
          <p:cNvPr id="1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8535651" y="12947213"/>
            <a:ext cx="4691066" cy="498402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3140862" y="12831289"/>
            <a:ext cx="720176" cy="7302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Base Page Opt 2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441634"/>
            <a:ext cx="24384000" cy="32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398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7466" b="1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761980" indent="-761980" algn="l" defTabSz="1219170" rtl="0" eaLnBrk="1" latinLnBrk="0" hangingPunct="1">
        <a:lnSpc>
          <a:spcPct val="100000"/>
        </a:lnSpc>
        <a:spcBef>
          <a:spcPts val="0"/>
        </a:spcBef>
        <a:spcAft>
          <a:spcPts val="1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519730" indent="-601118" algn="l" defTabSz="1219170" rtl="0" eaLnBrk="1" latinLnBrk="0" hangingPunct="1">
        <a:lnSpc>
          <a:spcPct val="100000"/>
        </a:lnSpc>
        <a:spcBef>
          <a:spcPts val="0"/>
        </a:spcBef>
        <a:spcAft>
          <a:spcPts val="1600"/>
        </a:spcAft>
        <a:buClr>
          <a:schemeClr val="tx2"/>
        </a:buClr>
        <a:buSzPct val="100000"/>
        <a:buFont typeface="Arial" pitchFamily="34" charset="0"/>
        <a:buChar char="­"/>
        <a:defRPr sz="6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2137782" indent="-465656" algn="l" defTabSz="1219170" rtl="0" eaLnBrk="1" latinLnBrk="0" hangingPunct="1">
        <a:lnSpc>
          <a:spcPct val="100000"/>
        </a:lnSpc>
        <a:spcBef>
          <a:spcPts val="0"/>
        </a:spcBef>
        <a:spcAft>
          <a:spcPts val="1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5334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438340" indent="-444490" algn="l" defTabSz="1219170" rtl="0" eaLnBrk="1" latinLnBrk="0" hangingPunct="1">
        <a:lnSpc>
          <a:spcPct val="100000"/>
        </a:lnSpc>
        <a:spcBef>
          <a:spcPts val="0"/>
        </a:spcBef>
        <a:spcAft>
          <a:spcPts val="2134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4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2887062" indent="-448722" algn="l" defTabSz="1219170" rtl="0" eaLnBrk="1" latinLnBrk="0" hangingPunct="1">
        <a:lnSpc>
          <a:spcPct val="100000"/>
        </a:lnSpc>
        <a:spcBef>
          <a:spcPts val="0"/>
        </a:spcBef>
        <a:spcAft>
          <a:spcPts val="2134"/>
        </a:spcAft>
        <a:buClr>
          <a:schemeClr val="bg1">
            <a:lumMod val="65000"/>
          </a:schemeClr>
        </a:buClr>
        <a:buFont typeface="Arial"/>
        <a:buChar char="•"/>
        <a:defRPr sz="4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6705432" indent="-609584" algn="l" defTabSz="1219170" rtl="0" eaLnBrk="1" latinLnBrk="0" hangingPunct="1">
        <a:lnSpc>
          <a:spcPct val="100000"/>
        </a:lnSpc>
        <a:spcBef>
          <a:spcPts val="0"/>
        </a:spcBef>
        <a:spcAft>
          <a:spcPts val="2134"/>
        </a:spcAft>
        <a:buFont typeface="Arial"/>
        <a:buChar char="•"/>
        <a:defRPr sz="4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6718134" indent="0" algn="l" defTabSz="1219170" rtl="0" eaLnBrk="1" latinLnBrk="0" hangingPunct="1">
        <a:lnSpc>
          <a:spcPct val="100000"/>
        </a:lnSpc>
        <a:spcBef>
          <a:spcPts val="0"/>
        </a:spcBef>
        <a:spcAft>
          <a:spcPts val="2134"/>
        </a:spcAft>
        <a:buFont typeface="Arial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6718134" indent="0" algn="l" defTabSz="1219170" rtl="0" eaLnBrk="1" latinLnBrk="0" hangingPunct="1">
        <a:lnSpc>
          <a:spcPct val="100000"/>
        </a:lnSpc>
        <a:spcBef>
          <a:spcPts val="0"/>
        </a:spcBef>
        <a:spcAft>
          <a:spcPts val="2134"/>
        </a:spcAft>
        <a:buFontTx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6718134" indent="0" algn="l" defTabSz="1219170" rtl="0" eaLnBrk="1" latinLnBrk="0" hangingPunct="1">
        <a:lnSpc>
          <a:spcPct val="100000"/>
        </a:lnSpc>
        <a:spcBef>
          <a:spcPts val="0"/>
        </a:spcBef>
        <a:spcAft>
          <a:spcPts val="2134"/>
        </a:spcAft>
        <a:buFontTx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19170" algn="l" defTabSz="121917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38340" algn="l" defTabSz="121917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508" algn="l" defTabSz="121917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76678" algn="l" defTabSz="121917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95848" algn="l" defTabSz="121917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15018" algn="l" defTabSz="121917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34186" algn="l" defTabSz="121917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53356" algn="l" defTabSz="121917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ubtitle or big take away goes here, lorem ipsum dolor."/>
          <p:cNvSpPr txBox="1">
            <a:spLocks noGrp="1"/>
          </p:cNvSpPr>
          <p:nvPr>
            <p:ph type="body" idx="22"/>
          </p:nvPr>
        </p:nvSpPr>
        <p:spPr>
          <a:xfrm>
            <a:off x="1204920" y="1262252"/>
            <a:ext cx="15602870" cy="1930908"/>
          </a:xfrm>
          <a:prstGeom prst="rect">
            <a:avLst/>
          </a:prstGeom>
        </p:spPr>
        <p:txBody>
          <a:bodyPr/>
          <a:lstStyle/>
          <a:p>
            <a:r>
              <a:rPr lang="en-US" sz="4800" dirty="0"/>
              <a:t>A Roswell Park Cancer Care Site</a:t>
            </a:r>
            <a:endParaRPr sz="4800" dirty="0"/>
          </a:p>
        </p:txBody>
      </p:sp>
      <p:sp>
        <p:nvSpPr>
          <p:cNvPr id="153" name="Slide title goes here."/>
          <p:cNvSpPr txBox="1">
            <a:spLocks noGrp="1"/>
          </p:cNvSpPr>
          <p:nvPr>
            <p:ph type="body" idx="2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St. Joseph’s Health Cancer Care</a:t>
            </a:r>
            <a:endParaRPr dirty="0"/>
          </a:p>
        </p:txBody>
      </p:sp>
      <p:sp>
        <p:nvSpPr>
          <p:cNvPr id="1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1</a:t>
            </a:fld>
            <a:endParaRPr/>
          </a:p>
        </p:txBody>
      </p:sp>
      <p:pic>
        <p:nvPicPr>
          <p:cNvPr id="1026" name="Picture 7">
            <a:extLst>
              <a:ext uri="{FF2B5EF4-FFF2-40B4-BE49-F238E27FC236}">
                <a16:creationId xmlns:a16="http://schemas.microsoft.com/office/drawing/2014/main" id="{1309060F-FE03-7D2A-3BB7-09D5F7123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571" y="3744184"/>
            <a:ext cx="10809429" cy="6961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hort Heading goes here lore ipsum dolor">
            <a:extLst>
              <a:ext uri="{FF2B5EF4-FFF2-40B4-BE49-F238E27FC236}">
                <a16:creationId xmlns:a16="http://schemas.microsoft.com/office/drawing/2014/main" id="{F62540CA-2E4C-52E9-0B03-A5F793FF1E16}"/>
              </a:ext>
            </a:extLst>
          </p:cNvPr>
          <p:cNvSpPr txBox="1">
            <a:spLocks/>
          </p:cNvSpPr>
          <p:nvPr/>
        </p:nvSpPr>
        <p:spPr>
          <a:xfrm>
            <a:off x="1382571" y="2864178"/>
            <a:ext cx="16493252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tIns="45719" rIns="45719" bIns="45719">
            <a:normAutofit fontScale="92500" lnSpcReduction="20000"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all" spc="239" baseline="0">
                <a:solidFill>
                  <a:srgbClr val="832435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1pPr>
            <a:lvl2pPr marL="0" marR="0" indent="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600" b="0" i="0" u="none" strike="noStrike" cap="none" spc="0" baseline="0"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marR="0" indent="9144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600" b="0" i="0" u="none" strike="noStrike" cap="none" spc="0" baseline="0"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marR="0" indent="13716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600" b="0" i="0" u="none" strike="noStrike" cap="none" spc="0" baseline="0"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marR="0" indent="18288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600" b="0" i="0" u="none" strike="noStrike" cap="none" spc="0" baseline="0"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5pPr>
            <a:lvl6pPr marL="0" marR="0" indent="22860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600" b="0" i="0" u="none" strike="noStrike" cap="none" spc="0" baseline="0"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0" marR="0" indent="2743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600" b="0" i="0" u="none" strike="noStrike" cap="none" spc="0" baseline="0"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0" marR="0" indent="32004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600" b="0" i="0" u="none" strike="noStrike" cap="none" spc="0" baseline="0"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0" marR="0" indent="36576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600" b="0" i="0" u="none" strike="noStrike" cap="none" spc="0" baseline="0"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hangingPunct="1"/>
            <a:r>
              <a:rPr lang="en-US" dirty="0"/>
              <a:t>Referrals are entered into epic: </a:t>
            </a:r>
            <a:r>
              <a:rPr lang="en-US" dirty="0" err="1">
                <a:highlight>
                  <a:srgbClr val="FFFF00"/>
                </a:highlight>
              </a:rPr>
              <a:t>sjsy</a:t>
            </a:r>
            <a:r>
              <a:rPr lang="en-US" dirty="0">
                <a:highlight>
                  <a:srgbClr val="FFFF00"/>
                </a:highlight>
              </a:rPr>
              <a:t> medical oncology</a:t>
            </a:r>
          </a:p>
          <a:p>
            <a:pPr hangingPunct="1"/>
            <a:r>
              <a:rPr lang="en-US" dirty="0"/>
              <a:t>To Dept: Must be filled for it to go to the work que</a:t>
            </a:r>
          </a:p>
          <a:p>
            <a:pPr hangingPunct="1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DD3FC3-6307-1FFB-4A02-F54C12FDFB8D}"/>
              </a:ext>
            </a:extLst>
          </p:cNvPr>
          <p:cNvSpPr txBox="1"/>
          <p:nvPr/>
        </p:nvSpPr>
        <p:spPr>
          <a:xfrm>
            <a:off x="1382571" y="10948678"/>
            <a:ext cx="11730702" cy="22467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sz="2800" b="1" i="0" dirty="0">
                <a:solidFill>
                  <a:srgbClr val="7030A0"/>
                </a:solidFill>
                <a:effectLst/>
                <a:latin typeface="Open Sans" panose="020B0606030504020204" pitchFamily="34" charset="0"/>
              </a:rPr>
              <a:t>St. Joseph’s Health Cancer Care &amp;  Infusion Center</a:t>
            </a:r>
            <a:br>
              <a:rPr lang="en-US" sz="2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</a:br>
            <a:r>
              <a:rPr lang="en-US" sz="2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301 Prospect Avenue</a:t>
            </a:r>
            <a:br>
              <a:rPr lang="en-US" sz="2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</a:br>
            <a:r>
              <a:rPr lang="en-US" sz="2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Syracuse, NY 13203</a:t>
            </a:r>
            <a:br>
              <a:rPr lang="en-US" sz="2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</a:br>
            <a:r>
              <a:rPr lang="en-US" sz="2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(P) 315.448.6188  |</a:t>
            </a:r>
          </a:p>
          <a:p>
            <a:pPr algn="l"/>
            <a:r>
              <a:rPr lang="en-US" sz="2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(F) 315.703.2403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ADB7F8-4DFF-3DF8-5FAB-F2EB4700C2DD}"/>
              </a:ext>
            </a:extLst>
          </p:cNvPr>
          <p:cNvSpPr txBox="1"/>
          <p:nvPr/>
        </p:nvSpPr>
        <p:spPr>
          <a:xfrm>
            <a:off x="11731336" y="6400800"/>
            <a:ext cx="914400" cy="91440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SJH Extended Palette">
      <a:dk1>
        <a:srgbClr val="57595B"/>
      </a:dk1>
      <a:lt1>
        <a:srgbClr val="FFFFFF"/>
      </a:lt1>
      <a:dk2>
        <a:srgbClr val="686F75"/>
      </a:dk2>
      <a:lt2>
        <a:srgbClr val="FFFFFF"/>
      </a:lt2>
      <a:accent1>
        <a:srgbClr val="8E1733"/>
      </a:accent1>
      <a:accent2>
        <a:srgbClr val="009DC1"/>
      </a:accent2>
      <a:accent3>
        <a:srgbClr val="75BA43"/>
      </a:accent3>
      <a:accent4>
        <a:srgbClr val="ED4F96"/>
      </a:accent4>
      <a:accent5>
        <a:srgbClr val="0E2849"/>
      </a:accent5>
      <a:accent6>
        <a:srgbClr val="A9C5C8"/>
      </a:accent6>
      <a:hlink>
        <a:srgbClr val="009DC1"/>
      </a:hlink>
      <a:folHlink>
        <a:srgbClr val="ED4F96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5_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Helvetica</vt:lpstr>
      <vt:lpstr>Helvetica Light</vt:lpstr>
      <vt:lpstr>Helvetica Neue</vt:lpstr>
      <vt:lpstr>Helvetica Neue Medium</vt:lpstr>
      <vt:lpstr>Open Sans</vt:lpstr>
      <vt:lpstr>21_BasicWhite</vt:lpstr>
      <vt:lpstr>5_Main Content Slide Layout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Arnold</dc:creator>
  <cp:lastModifiedBy>Amanda Slifka</cp:lastModifiedBy>
  <cp:revision>13</cp:revision>
  <dcterms:modified xsi:type="dcterms:W3CDTF">2024-01-05T15:32:06Z</dcterms:modified>
</cp:coreProperties>
</file>