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2"/>
  </p:sldMasterIdLst>
  <p:notesMasterIdLst>
    <p:notesMasterId r:id="rId15"/>
  </p:notesMasterIdLst>
  <p:sldIdLst>
    <p:sldId id="256" r:id="rId3"/>
    <p:sldId id="264" r:id="rId4"/>
    <p:sldId id="270" r:id="rId5"/>
    <p:sldId id="271" r:id="rId6"/>
    <p:sldId id="272" r:id="rId7"/>
    <p:sldId id="269" r:id="rId8"/>
    <p:sldId id="273" r:id="rId9"/>
    <p:sldId id="276" r:id="rId10"/>
    <p:sldId id="277" r:id="rId11"/>
    <p:sldId id="278" r:id="rId12"/>
    <p:sldId id="274" r:id="rId13"/>
    <p:sldId id="275"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52" d="100"/>
          <a:sy n="52" d="100"/>
        </p:scale>
        <p:origin x="15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5" name="Shape 85"/>
          <p:cNvSpPr>
            <a:spLocks noGrp="1" noRot="1" noChangeAspect="1"/>
          </p:cNvSpPr>
          <p:nvPr>
            <p:ph type="sldImg"/>
          </p:nvPr>
        </p:nvSpPr>
        <p:spPr>
          <a:xfrm>
            <a:off x="1143000" y="685800"/>
            <a:ext cx="4572000" cy="3429000"/>
          </a:xfrm>
          <a:prstGeom prst="rect">
            <a:avLst/>
          </a:prstGeom>
        </p:spPr>
        <p:txBody>
          <a:bodyPr/>
          <a:lstStyle/>
          <a:p>
            <a:endParaRPr/>
          </a:p>
        </p:txBody>
      </p:sp>
      <p:sp>
        <p:nvSpPr>
          <p:cNvPr id="86" name="Shape 8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4" name="Presentation Title"/>
          <p:cNvSpPr txBox="1">
            <a:spLocks noGrp="1"/>
          </p:cNvSpPr>
          <p:nvPr>
            <p:ph type="title" hasCustomPrompt="1"/>
          </p:nvPr>
        </p:nvSpPr>
        <p:spPr>
          <a:xfrm>
            <a:off x="2499652" y="4784472"/>
            <a:ext cx="15537070" cy="4648201"/>
          </a:xfrm>
          <a:prstGeom prst="rect">
            <a:avLst/>
          </a:prstGeom>
        </p:spPr>
        <p:txBody>
          <a:bodyPr anchor="b"/>
          <a:lstStyle/>
          <a:p>
            <a:r>
              <a:t>Presentation Title</a:t>
            </a:r>
          </a:p>
        </p:txBody>
      </p:sp>
      <p:sp>
        <p:nvSpPr>
          <p:cNvPr id="15" name="Subtitle"/>
          <p:cNvSpPr txBox="1">
            <a:spLocks noGrp="1"/>
          </p:cNvSpPr>
          <p:nvPr>
            <p:ph type="body" sz="quarter" idx="21"/>
          </p:nvPr>
        </p:nvSpPr>
        <p:spPr>
          <a:xfrm>
            <a:off x="2512352" y="9460029"/>
            <a:ext cx="21150196" cy="1956406"/>
          </a:xfrm>
          <a:prstGeom prst="rect">
            <a:avLst/>
          </a:prstGeom>
        </p:spPr>
        <p:txBody>
          <a:bodyPr lIns="45719" tIns="45719" rIns="45719" bIns="45719"/>
          <a:lstStyle/>
          <a:p>
            <a:r>
              <a:t>Subtitle</a:t>
            </a:r>
          </a:p>
        </p:txBody>
      </p:sp>
      <p:pic>
        <p:nvPicPr>
          <p:cNvPr id="16" name="Logo.png" descr="Logo.png"/>
          <p:cNvPicPr>
            <a:picLocks noChangeAspect="1"/>
          </p:cNvPicPr>
          <p:nvPr/>
        </p:nvPicPr>
        <p:blipFill>
          <a:blip r:embed="rId2"/>
          <a:stretch>
            <a:fillRect/>
          </a:stretch>
        </p:blipFill>
        <p:spPr>
          <a:xfrm>
            <a:off x="18526821" y="10190033"/>
            <a:ext cx="5072477" cy="2606868"/>
          </a:xfrm>
          <a:prstGeom prst="rect">
            <a:avLst/>
          </a:prstGeom>
          <a:ln w="12700">
            <a:miter lim="400000"/>
          </a:ln>
        </p:spPr>
      </p:pic>
      <p:sp>
        <p:nvSpPr>
          <p:cNvPr id="17" name="A higher level of care"/>
          <p:cNvSpPr txBox="1"/>
          <p:nvPr/>
        </p:nvSpPr>
        <p:spPr>
          <a:xfrm rot="5400000">
            <a:off x="21062945" y="2740377"/>
            <a:ext cx="4811321" cy="63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l" defTabSz="825500">
              <a:defRPr sz="1800" b="1" cap="all" spc="179">
                <a:solidFill>
                  <a:srgbClr val="FFFFFF"/>
                </a:solidFill>
                <a:latin typeface="+mn-lt"/>
                <a:ea typeface="+mn-ea"/>
                <a:cs typeface="+mn-cs"/>
                <a:sym typeface="Helvetica"/>
              </a:defRPr>
            </a:lvl1pPr>
          </a:lstStyle>
          <a:p>
            <a:r>
              <a:t>A higher level of care</a:t>
            </a:r>
          </a:p>
        </p:txBody>
      </p:sp>
      <p:sp>
        <p:nvSpPr>
          <p:cNvPr id="18" name="Presentation title | MM/DD/YY"/>
          <p:cNvSpPr txBox="1">
            <a:spLocks noGrp="1"/>
          </p:cNvSpPr>
          <p:nvPr>
            <p:ph type="body" sz="quarter" idx="22"/>
          </p:nvPr>
        </p:nvSpPr>
        <p:spPr>
          <a:xfrm>
            <a:off x="983665" y="12781528"/>
            <a:ext cx="4811320" cy="636979"/>
          </a:xfrm>
          <a:prstGeom prst="rect">
            <a:avLst/>
          </a:prstGeom>
        </p:spPr>
        <p:txBody>
          <a:bodyPr lIns="45719" tIns="45719" rIns="45719" bIns="45719"/>
          <a:lstStyle>
            <a:lvl1pPr>
              <a:defRPr sz="1800" b="1" cap="all" spc="179">
                <a:latin typeface="+mn-lt"/>
                <a:ea typeface="+mn-ea"/>
                <a:cs typeface="+mn-cs"/>
                <a:sym typeface="Helvetica"/>
              </a:defRPr>
            </a:lvl1pPr>
          </a:lstStyle>
          <a:p>
            <a:r>
              <a:t>Presentation title | MM/DD/YY</a:t>
            </a:r>
          </a:p>
        </p:txBody>
      </p:sp>
      <p:sp>
        <p:nvSpPr>
          <p:cNvPr id="19" name="© 2022 St. Joseph’s Health"/>
          <p:cNvSpPr txBox="1"/>
          <p:nvPr/>
        </p:nvSpPr>
        <p:spPr>
          <a:xfrm>
            <a:off x="10681789" y="12781528"/>
            <a:ext cx="4811321" cy="63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l" defTabSz="825500">
              <a:defRPr sz="1800" spc="18">
                <a:solidFill>
                  <a:srgbClr val="FFFFFF"/>
                </a:solidFill>
                <a:latin typeface="Helvetica Light"/>
                <a:ea typeface="Helvetica Light"/>
                <a:cs typeface="Helvetica Light"/>
                <a:sym typeface="Helvetica Light"/>
              </a:defRPr>
            </a:lvl1pPr>
          </a:lstStyle>
          <a:p>
            <a:r>
              <a:t>© 2022 St. Joseph’s Health</a:t>
            </a:r>
          </a:p>
        </p:txBody>
      </p:sp>
      <p:sp>
        <p:nvSpPr>
          <p:cNvPr id="20" name="Slide Number"/>
          <p:cNvSpPr txBox="1">
            <a:spLocks noGrp="1"/>
          </p:cNvSpPr>
          <p:nvPr>
            <p:ph type="sldNum" sz="quarter" idx="2"/>
          </p:nvPr>
        </p:nvSpPr>
        <p:spPr>
          <a:xfrm>
            <a:off x="12001465" y="13074598"/>
            <a:ext cx="368573" cy="381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Divider">
    <p:spTree>
      <p:nvGrpSpPr>
        <p:cNvPr id="1" name=""/>
        <p:cNvGrpSpPr/>
        <p:nvPr/>
      </p:nvGrpSpPr>
      <p:grpSpPr>
        <a:xfrm>
          <a:off x="0" y="0"/>
          <a:ext cx="0" cy="0"/>
          <a:chOff x="0" y="0"/>
          <a:chExt cx="0" cy="0"/>
        </a:xfrm>
      </p:grpSpPr>
      <p:sp>
        <p:nvSpPr>
          <p:cNvPr id="27" name="Presentation title | MM/DD/YY"/>
          <p:cNvSpPr txBox="1">
            <a:spLocks noGrp="1"/>
          </p:cNvSpPr>
          <p:nvPr>
            <p:ph type="body" sz="quarter" idx="21"/>
          </p:nvPr>
        </p:nvSpPr>
        <p:spPr>
          <a:xfrm>
            <a:off x="983665" y="12781528"/>
            <a:ext cx="17888347" cy="636979"/>
          </a:xfrm>
          <a:prstGeom prst="rect">
            <a:avLst/>
          </a:prstGeom>
        </p:spPr>
        <p:txBody>
          <a:bodyPr lIns="45719" tIns="45719" rIns="45719" bIns="45719"/>
          <a:lstStyle>
            <a:lvl1pPr>
              <a:defRPr sz="1800" b="1" cap="all" spc="179">
                <a:latin typeface="+mn-lt"/>
                <a:ea typeface="+mn-ea"/>
                <a:cs typeface="+mn-cs"/>
                <a:sym typeface="Helvetica"/>
              </a:defRPr>
            </a:lvl1pPr>
          </a:lstStyle>
          <a:p>
            <a:r>
              <a:t>Presentation title | MM/DD/YY</a:t>
            </a:r>
          </a:p>
        </p:txBody>
      </p:sp>
      <p:sp>
        <p:nvSpPr>
          <p:cNvPr id="28" name="Subtitle"/>
          <p:cNvSpPr txBox="1">
            <a:spLocks noGrp="1"/>
          </p:cNvSpPr>
          <p:nvPr>
            <p:ph type="body" sz="quarter" idx="22"/>
          </p:nvPr>
        </p:nvSpPr>
        <p:spPr>
          <a:xfrm>
            <a:off x="2512352" y="9511372"/>
            <a:ext cx="14649667" cy="1956406"/>
          </a:xfrm>
          <a:prstGeom prst="rect">
            <a:avLst/>
          </a:prstGeom>
        </p:spPr>
        <p:txBody>
          <a:bodyPr lIns="45719" tIns="45719" rIns="45719" bIns="45719"/>
          <a:lstStyle>
            <a:lvl1pPr>
              <a:defRPr sz="5500">
                <a:solidFill>
                  <a:srgbClr val="58595B"/>
                </a:solidFill>
              </a:defRPr>
            </a:lvl1pPr>
          </a:lstStyle>
          <a:p>
            <a:r>
              <a:t>Subtitle</a:t>
            </a:r>
          </a:p>
        </p:txBody>
      </p:sp>
      <p:sp>
        <p:nvSpPr>
          <p:cNvPr id="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0" name="Section Divider"/>
          <p:cNvSpPr txBox="1">
            <a:spLocks noGrp="1"/>
          </p:cNvSpPr>
          <p:nvPr>
            <p:ph type="body" sz="half" idx="23"/>
          </p:nvPr>
        </p:nvSpPr>
        <p:spPr>
          <a:xfrm>
            <a:off x="2499652" y="4607257"/>
            <a:ext cx="19384696" cy="4648201"/>
          </a:xfrm>
          <a:prstGeom prst="rect">
            <a:avLst/>
          </a:prstGeom>
        </p:spPr>
        <p:txBody>
          <a:bodyPr anchor="b"/>
          <a:lstStyle>
            <a:lvl1pPr defTabSz="2438338">
              <a:lnSpc>
                <a:spcPct val="80000"/>
              </a:lnSpc>
              <a:defRPr sz="8500" b="1" cap="all" spc="170">
                <a:solidFill>
                  <a:srgbClr val="459BBE"/>
                </a:solidFill>
                <a:latin typeface="+mn-lt"/>
                <a:ea typeface="+mn-ea"/>
                <a:cs typeface="+mn-cs"/>
                <a:sym typeface="Helvetica"/>
              </a:defRPr>
            </a:lvl1pPr>
          </a:lstStyle>
          <a:p>
            <a:r>
              <a:t>Section Divider</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ody Copy 1">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 name="Body Level One…"/>
          <p:cNvSpPr txBox="1">
            <a:spLocks noGrp="1"/>
          </p:cNvSpPr>
          <p:nvPr>
            <p:ph type="body" sz="half" idx="1" hasCustomPrompt="1"/>
          </p:nvPr>
        </p:nvSpPr>
        <p:spPr>
          <a:xfrm>
            <a:off x="3854127" y="6644357"/>
            <a:ext cx="16493252" cy="5808796"/>
          </a:xfrm>
          <a:prstGeom prst="rect">
            <a:avLst/>
          </a:prstGeom>
        </p:spPr>
        <p:txBody>
          <a:bodyPr/>
          <a:lstStyle>
            <a:lvl1pPr marL="457200" indent="-457200" defTabSz="2438338">
              <a:lnSpc>
                <a:spcPct val="150000"/>
              </a:lnSpc>
              <a:spcBef>
                <a:spcPts val="4500"/>
              </a:spcBef>
              <a:buSzPct val="123000"/>
              <a:buChar char="•"/>
              <a:defRPr sz="4200" baseline="-22222">
                <a:solidFill>
                  <a:srgbClr val="58595B"/>
                </a:solidFill>
                <a:latin typeface="Arial"/>
                <a:ea typeface="Arial"/>
                <a:cs typeface="Arial"/>
                <a:sym typeface="Arial"/>
              </a:defRPr>
            </a:lvl1pPr>
            <a:lvl2pPr marL="1066800" indent="-457200" defTabSz="2438338">
              <a:lnSpc>
                <a:spcPct val="90000"/>
              </a:lnSpc>
              <a:spcBef>
                <a:spcPts val="4500"/>
              </a:spcBef>
              <a:buSzPct val="123000"/>
              <a:buChar char="•"/>
              <a:defRPr sz="3600" baseline="-22222">
                <a:solidFill>
                  <a:srgbClr val="58595B"/>
                </a:solidFill>
                <a:latin typeface="Arial"/>
                <a:ea typeface="Arial"/>
                <a:cs typeface="Arial"/>
                <a:sym typeface="Arial"/>
              </a:defRPr>
            </a:lvl2pPr>
            <a:lvl3pPr marL="1828800" indent="-609600" defTabSz="2438338">
              <a:lnSpc>
                <a:spcPct val="90000"/>
              </a:lnSpc>
              <a:spcBef>
                <a:spcPts val="4500"/>
              </a:spcBef>
              <a:buSzPct val="123000"/>
              <a:buChar char="•"/>
              <a:defRPr sz="3600" baseline="-22222">
                <a:solidFill>
                  <a:srgbClr val="58595B"/>
                </a:solidFill>
                <a:latin typeface="Arial"/>
                <a:ea typeface="Arial"/>
                <a:cs typeface="Arial"/>
                <a:sym typeface="Arial"/>
              </a:defRPr>
            </a:lvl3pPr>
            <a:lvl4pPr marL="2438400" indent="-609600" defTabSz="2438338">
              <a:lnSpc>
                <a:spcPct val="90000"/>
              </a:lnSpc>
              <a:spcBef>
                <a:spcPts val="4500"/>
              </a:spcBef>
              <a:buSzPct val="123000"/>
              <a:buChar char="•"/>
              <a:defRPr sz="2800" i="1" baseline="-28571">
                <a:solidFill>
                  <a:srgbClr val="58595B"/>
                </a:solidFill>
                <a:latin typeface="Arial"/>
                <a:ea typeface="Arial"/>
                <a:cs typeface="Arial"/>
                <a:sym typeface="Arial"/>
              </a:defRPr>
            </a:lvl4pPr>
            <a:lvl5pPr marL="3048000" indent="-609600" defTabSz="2438338">
              <a:lnSpc>
                <a:spcPct val="90000"/>
              </a:lnSpc>
              <a:spcBef>
                <a:spcPts val="4500"/>
              </a:spcBef>
              <a:buSzPct val="123000"/>
              <a:buChar char="•"/>
              <a:defRPr sz="2800" i="1" baseline="-28571">
                <a:solidFill>
                  <a:srgbClr val="58595B"/>
                </a:solidFill>
                <a:latin typeface="Arial"/>
                <a:ea typeface="Arial"/>
                <a:cs typeface="Arial"/>
                <a:sym typeface="Arial"/>
              </a:defRPr>
            </a:lvl5pPr>
          </a:lstStyle>
          <a:p>
            <a:r>
              <a:rPr dirty="0"/>
              <a:t>Slide bullet text</a:t>
            </a:r>
          </a:p>
          <a:p>
            <a:pPr lvl="1"/>
            <a:endParaRPr dirty="0"/>
          </a:p>
          <a:p>
            <a:pPr lvl="2"/>
            <a:endParaRPr dirty="0"/>
          </a:p>
          <a:p>
            <a:pPr lvl="3"/>
            <a:endParaRPr dirty="0"/>
          </a:p>
          <a:p>
            <a:pPr lvl="4"/>
            <a:endParaRPr dirty="0"/>
          </a:p>
        </p:txBody>
      </p:sp>
      <p:sp>
        <p:nvSpPr>
          <p:cNvPr id="38" name="A higher level of care"/>
          <p:cNvSpPr txBox="1"/>
          <p:nvPr/>
        </p:nvSpPr>
        <p:spPr>
          <a:xfrm rot="5400000">
            <a:off x="21062945" y="4430112"/>
            <a:ext cx="4811321" cy="63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l" defTabSz="825500">
              <a:defRPr sz="1800" b="1" cap="all" spc="179">
                <a:solidFill>
                  <a:srgbClr val="58595B"/>
                </a:solidFill>
                <a:latin typeface="+mn-lt"/>
                <a:ea typeface="+mn-ea"/>
                <a:cs typeface="+mn-cs"/>
                <a:sym typeface="Helvetica"/>
              </a:defRPr>
            </a:lvl1pPr>
          </a:lstStyle>
          <a:p>
            <a:r>
              <a:t>A higher level of care</a:t>
            </a:r>
          </a:p>
        </p:txBody>
      </p:sp>
      <p:sp>
        <p:nvSpPr>
          <p:cNvPr id="39" name="Presentation title | MM/DD/YY"/>
          <p:cNvSpPr txBox="1">
            <a:spLocks noGrp="1"/>
          </p:cNvSpPr>
          <p:nvPr>
            <p:ph type="body" sz="quarter" idx="21"/>
          </p:nvPr>
        </p:nvSpPr>
        <p:spPr>
          <a:xfrm>
            <a:off x="983665" y="12781528"/>
            <a:ext cx="16493251" cy="636979"/>
          </a:xfrm>
          <a:prstGeom prst="rect">
            <a:avLst/>
          </a:prstGeom>
        </p:spPr>
        <p:txBody>
          <a:bodyPr lIns="45719" tIns="45719" rIns="45719" bIns="45719"/>
          <a:lstStyle>
            <a:lvl1pPr>
              <a:defRPr sz="1800" b="1" cap="all" spc="179">
                <a:solidFill>
                  <a:srgbClr val="459BBE"/>
                </a:solidFill>
                <a:latin typeface="+mn-lt"/>
                <a:ea typeface="+mn-ea"/>
                <a:cs typeface="+mn-cs"/>
                <a:sym typeface="Helvetica"/>
              </a:defRPr>
            </a:lvl1pPr>
          </a:lstStyle>
          <a:p>
            <a:r>
              <a:t>Presentation title | MM/DD/YY</a:t>
            </a:r>
          </a:p>
        </p:txBody>
      </p:sp>
      <p:sp>
        <p:nvSpPr>
          <p:cNvPr id="40" name="St. Joseph’s health"/>
          <p:cNvSpPr txBox="1"/>
          <p:nvPr/>
        </p:nvSpPr>
        <p:spPr>
          <a:xfrm>
            <a:off x="17834551" y="12781528"/>
            <a:ext cx="4811321" cy="63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r" defTabSz="825500">
              <a:defRPr sz="1800" b="1" cap="all" spc="179">
                <a:solidFill>
                  <a:srgbClr val="58595B"/>
                </a:solidFill>
                <a:latin typeface="+mn-lt"/>
                <a:ea typeface="+mn-ea"/>
                <a:cs typeface="+mn-cs"/>
                <a:sym typeface="Helvetica"/>
              </a:defRPr>
            </a:lvl1pPr>
          </a:lstStyle>
          <a:p>
            <a:r>
              <a:t>St. Joseph’s health</a:t>
            </a:r>
          </a:p>
        </p:txBody>
      </p:sp>
      <p:sp>
        <p:nvSpPr>
          <p:cNvPr id="41" name="Subtitle or big take away goes here, lorem ipsum dolor."/>
          <p:cNvSpPr txBox="1">
            <a:spLocks noGrp="1"/>
          </p:cNvSpPr>
          <p:nvPr>
            <p:ph type="body" sz="quarter" idx="22"/>
          </p:nvPr>
        </p:nvSpPr>
        <p:spPr>
          <a:xfrm>
            <a:off x="3854127" y="2767294"/>
            <a:ext cx="15602870" cy="2413001"/>
          </a:xfrm>
          <a:prstGeom prst="rect">
            <a:avLst/>
          </a:prstGeom>
        </p:spPr>
        <p:txBody>
          <a:bodyPr anchor="ctr">
            <a:noAutofit/>
          </a:bodyPr>
          <a:lstStyle>
            <a:lvl1pPr>
              <a:defRPr>
                <a:solidFill>
                  <a:srgbClr val="459BBE"/>
                </a:solidFill>
              </a:defRPr>
            </a:lvl1pPr>
          </a:lstStyle>
          <a:p>
            <a:r>
              <a:t>Subtitle or big take away goes here, lorem ipsum dolor.</a:t>
            </a:r>
          </a:p>
        </p:txBody>
      </p:sp>
      <p:sp>
        <p:nvSpPr>
          <p:cNvPr id="42" name="Slide Title"/>
          <p:cNvSpPr txBox="1">
            <a:spLocks noGrp="1"/>
          </p:cNvSpPr>
          <p:nvPr>
            <p:ph type="body" sz="quarter" idx="23"/>
          </p:nvPr>
        </p:nvSpPr>
        <p:spPr>
          <a:xfrm>
            <a:off x="983665" y="475461"/>
            <a:ext cx="19162012" cy="1257301"/>
          </a:xfrm>
          <a:prstGeom prst="rect">
            <a:avLst/>
          </a:prstGeom>
        </p:spPr>
        <p:txBody>
          <a:bodyPr anchor="ctr">
            <a:noAutofit/>
          </a:bodyPr>
          <a:lstStyle>
            <a:lvl1pPr>
              <a:defRPr>
                <a:solidFill>
                  <a:srgbClr val="58595B"/>
                </a:solidFill>
              </a:defRPr>
            </a:lvl1pPr>
          </a:lstStyle>
          <a:p>
            <a:r>
              <a:t>Slide Title</a:t>
            </a:r>
          </a:p>
        </p:txBody>
      </p:sp>
      <p:sp>
        <p:nvSpPr>
          <p:cNvPr id="43" name="Heading"/>
          <p:cNvSpPr txBox="1">
            <a:spLocks noGrp="1"/>
          </p:cNvSpPr>
          <p:nvPr>
            <p:ph type="body" sz="quarter" idx="24"/>
          </p:nvPr>
        </p:nvSpPr>
        <p:spPr>
          <a:xfrm>
            <a:off x="3854127" y="5869503"/>
            <a:ext cx="7197468" cy="636979"/>
          </a:xfrm>
          <a:prstGeom prst="rect">
            <a:avLst/>
          </a:prstGeom>
        </p:spPr>
        <p:txBody>
          <a:bodyPr lIns="45719" tIns="45719" rIns="45719" bIns="45719"/>
          <a:lstStyle>
            <a:lvl1pPr>
              <a:defRPr sz="2400" b="1" cap="all" spc="239">
                <a:solidFill>
                  <a:srgbClr val="832435"/>
                </a:solidFill>
                <a:latin typeface="+mn-lt"/>
                <a:ea typeface="+mn-ea"/>
                <a:cs typeface="+mn-cs"/>
                <a:sym typeface="Helvetica"/>
              </a:defRPr>
            </a:lvl1pPr>
          </a:lstStyle>
          <a:p>
            <a:r>
              <a:t>Heading</a:t>
            </a:r>
          </a:p>
        </p:txBody>
      </p:sp>
      <p:sp>
        <p:nvSpPr>
          <p:cNvPr id="44" name="Slide Number"/>
          <p:cNvSpPr txBox="1">
            <a:spLocks noGrp="1"/>
          </p:cNvSpPr>
          <p:nvPr>
            <p:ph type="sldNum" sz="quarter" idx="2"/>
          </p:nvPr>
        </p:nvSpPr>
        <p:spPr>
          <a:xfrm>
            <a:off x="23398618" y="12777665"/>
            <a:ext cx="368574" cy="381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ody Copy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 name="A higher level of care"/>
          <p:cNvSpPr txBox="1"/>
          <p:nvPr/>
        </p:nvSpPr>
        <p:spPr>
          <a:xfrm rot="5400000">
            <a:off x="21062945" y="4430112"/>
            <a:ext cx="4811321" cy="63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l" defTabSz="825500">
              <a:defRPr sz="1800" b="1" cap="all" spc="179">
                <a:solidFill>
                  <a:srgbClr val="58595B"/>
                </a:solidFill>
                <a:latin typeface="+mn-lt"/>
                <a:ea typeface="+mn-ea"/>
                <a:cs typeface="+mn-cs"/>
                <a:sym typeface="Helvetica"/>
              </a:defRPr>
            </a:lvl1pPr>
          </a:lstStyle>
          <a:p>
            <a:r>
              <a:t>A higher level of care</a:t>
            </a:r>
          </a:p>
        </p:txBody>
      </p:sp>
      <p:sp>
        <p:nvSpPr>
          <p:cNvPr id="52" name="Presentation title | MM/DD/YY"/>
          <p:cNvSpPr txBox="1">
            <a:spLocks noGrp="1"/>
          </p:cNvSpPr>
          <p:nvPr>
            <p:ph type="body" sz="quarter" idx="21"/>
          </p:nvPr>
        </p:nvSpPr>
        <p:spPr>
          <a:xfrm>
            <a:off x="983665" y="12781528"/>
            <a:ext cx="16796927" cy="636979"/>
          </a:xfrm>
          <a:prstGeom prst="rect">
            <a:avLst/>
          </a:prstGeom>
        </p:spPr>
        <p:txBody>
          <a:bodyPr lIns="45719" tIns="45719" rIns="45719" bIns="45719"/>
          <a:lstStyle>
            <a:lvl1pPr>
              <a:defRPr sz="1800" b="1" cap="all" spc="179">
                <a:solidFill>
                  <a:srgbClr val="459BBE"/>
                </a:solidFill>
                <a:latin typeface="+mn-lt"/>
                <a:ea typeface="+mn-ea"/>
                <a:cs typeface="+mn-cs"/>
                <a:sym typeface="Helvetica"/>
              </a:defRPr>
            </a:lvl1pPr>
          </a:lstStyle>
          <a:p>
            <a:r>
              <a:t>Presentation title | MM/DD/YY</a:t>
            </a:r>
          </a:p>
        </p:txBody>
      </p:sp>
      <p:sp>
        <p:nvSpPr>
          <p:cNvPr id="53" name="St. Joseph’s health"/>
          <p:cNvSpPr txBox="1"/>
          <p:nvPr/>
        </p:nvSpPr>
        <p:spPr>
          <a:xfrm>
            <a:off x="17834551" y="12781528"/>
            <a:ext cx="4811321" cy="63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r" defTabSz="825500">
              <a:defRPr sz="1800" b="1" cap="all" spc="179">
                <a:solidFill>
                  <a:srgbClr val="58595B"/>
                </a:solidFill>
                <a:latin typeface="+mn-lt"/>
                <a:ea typeface="+mn-ea"/>
                <a:cs typeface="+mn-cs"/>
                <a:sym typeface="Helvetica"/>
              </a:defRPr>
            </a:lvl1pPr>
          </a:lstStyle>
          <a:p>
            <a:r>
              <a:t>St. Joseph’s health</a:t>
            </a:r>
          </a:p>
        </p:txBody>
      </p:sp>
      <p:sp>
        <p:nvSpPr>
          <p:cNvPr id="54" name="Slide Title"/>
          <p:cNvSpPr txBox="1">
            <a:spLocks noGrp="1"/>
          </p:cNvSpPr>
          <p:nvPr>
            <p:ph type="body" sz="quarter" idx="22"/>
          </p:nvPr>
        </p:nvSpPr>
        <p:spPr>
          <a:xfrm>
            <a:off x="983665" y="475461"/>
            <a:ext cx="19162012" cy="1257301"/>
          </a:xfrm>
          <a:prstGeom prst="rect">
            <a:avLst/>
          </a:prstGeom>
        </p:spPr>
        <p:txBody>
          <a:bodyPr anchor="ctr">
            <a:noAutofit/>
          </a:bodyPr>
          <a:lstStyle>
            <a:lvl1pPr>
              <a:defRPr>
                <a:solidFill>
                  <a:srgbClr val="58595B"/>
                </a:solidFill>
              </a:defRPr>
            </a:lvl1pPr>
          </a:lstStyle>
          <a:p>
            <a:r>
              <a:t>Slide Title</a:t>
            </a:r>
          </a:p>
        </p:txBody>
      </p:sp>
      <p:sp>
        <p:nvSpPr>
          <p:cNvPr id="55" name="Slide Number"/>
          <p:cNvSpPr txBox="1">
            <a:spLocks noGrp="1"/>
          </p:cNvSpPr>
          <p:nvPr>
            <p:ph type="sldNum" sz="quarter" idx="2"/>
          </p:nvPr>
        </p:nvSpPr>
        <p:spPr>
          <a:xfrm>
            <a:off x="23398618" y="12777665"/>
            <a:ext cx="368574" cy="381001"/>
          </a:xfrm>
          <a:prstGeom prst="rect">
            <a:avLst/>
          </a:prstGeom>
        </p:spPr>
        <p:txBody>
          <a:bodyPr/>
          <a:lstStyle/>
          <a:p>
            <a:fld id="{86CB4B4D-7CA3-9044-876B-883B54F8677D}" type="slidenum">
              <a:t>‹#›</a:t>
            </a:fld>
            <a:endParaRPr/>
          </a:p>
        </p:txBody>
      </p:sp>
      <p:sp>
        <p:nvSpPr>
          <p:cNvPr id="56" name="Heading"/>
          <p:cNvSpPr txBox="1">
            <a:spLocks noGrp="1"/>
          </p:cNvSpPr>
          <p:nvPr>
            <p:ph type="body" sz="quarter" idx="23"/>
          </p:nvPr>
        </p:nvSpPr>
        <p:spPr>
          <a:xfrm>
            <a:off x="3854127" y="2930031"/>
            <a:ext cx="7197468" cy="636979"/>
          </a:xfrm>
          <a:prstGeom prst="rect">
            <a:avLst/>
          </a:prstGeom>
        </p:spPr>
        <p:txBody>
          <a:bodyPr lIns="45719" tIns="45719" rIns="45719" bIns="45719"/>
          <a:lstStyle>
            <a:lvl1pPr>
              <a:defRPr sz="2400" b="1" cap="all" spc="239">
                <a:solidFill>
                  <a:srgbClr val="832435"/>
                </a:solidFill>
                <a:latin typeface="+mn-lt"/>
                <a:ea typeface="+mn-ea"/>
                <a:cs typeface="+mn-cs"/>
                <a:sym typeface="Helvetica"/>
              </a:defRPr>
            </a:lvl1pPr>
          </a:lstStyle>
          <a:p>
            <a:r>
              <a:t>Heading</a:t>
            </a:r>
          </a:p>
        </p:txBody>
      </p:sp>
      <p:sp>
        <p:nvSpPr>
          <p:cNvPr id="57" name="Body Level One…"/>
          <p:cNvSpPr txBox="1">
            <a:spLocks noGrp="1"/>
          </p:cNvSpPr>
          <p:nvPr>
            <p:ph type="body" sz="half" idx="24"/>
          </p:nvPr>
        </p:nvSpPr>
        <p:spPr>
          <a:xfrm>
            <a:off x="3854127" y="3704884"/>
            <a:ext cx="16493252" cy="5808796"/>
          </a:xfrm>
          <a:prstGeom prst="rect">
            <a:avLst/>
          </a:prstGeom>
        </p:spPr>
        <p:txBody>
          <a:bodyPr/>
          <a:lstStyle>
            <a:lvl1pPr marL="457200" indent="-457200" defTabSz="2438338">
              <a:lnSpc>
                <a:spcPct val="150000"/>
              </a:lnSpc>
              <a:spcBef>
                <a:spcPts val="4500"/>
              </a:spcBef>
              <a:buSzPct val="123000"/>
              <a:buChar char="•"/>
              <a:defRPr sz="4200" baseline="-22222">
                <a:solidFill>
                  <a:srgbClr val="58595B"/>
                </a:solidFill>
                <a:latin typeface="Arial"/>
                <a:ea typeface="Arial"/>
                <a:cs typeface="Arial"/>
                <a:sym typeface="Arial"/>
              </a:defRPr>
            </a:lvl1pPr>
            <a:lvl2pPr marL="1066800" indent="-457200" defTabSz="2438338">
              <a:lnSpc>
                <a:spcPct val="150000"/>
              </a:lnSpc>
              <a:spcBef>
                <a:spcPts val="4500"/>
              </a:spcBef>
              <a:buSzPct val="123000"/>
              <a:buChar char="•"/>
              <a:defRPr sz="4200" baseline="-22222">
                <a:solidFill>
                  <a:srgbClr val="58595B"/>
                </a:solidFill>
                <a:latin typeface="Arial"/>
                <a:ea typeface="Arial"/>
                <a:cs typeface="Arial"/>
                <a:sym typeface="Arial"/>
              </a:defRPr>
            </a:lvl2pPr>
            <a:lvl3pPr marL="1828800" indent="-609600" defTabSz="2438338">
              <a:lnSpc>
                <a:spcPct val="150000"/>
              </a:lnSpc>
              <a:spcBef>
                <a:spcPts val="4500"/>
              </a:spcBef>
              <a:buSzPct val="123000"/>
              <a:buChar char="•"/>
              <a:defRPr sz="4200" baseline="-22222">
                <a:solidFill>
                  <a:srgbClr val="58595B"/>
                </a:solidFill>
                <a:latin typeface="Arial"/>
                <a:ea typeface="Arial"/>
                <a:cs typeface="Arial"/>
                <a:sym typeface="Arial"/>
              </a:defRPr>
            </a:lvl3pPr>
            <a:lvl4pPr marL="2438400" indent="-609600" defTabSz="2438338">
              <a:lnSpc>
                <a:spcPct val="150000"/>
              </a:lnSpc>
              <a:spcBef>
                <a:spcPts val="4500"/>
              </a:spcBef>
              <a:buSzPct val="123000"/>
              <a:buChar char="•"/>
              <a:defRPr sz="3600" baseline="-28571">
                <a:solidFill>
                  <a:srgbClr val="58595B"/>
                </a:solidFill>
                <a:latin typeface="Arial"/>
                <a:ea typeface="Arial"/>
                <a:cs typeface="Arial"/>
                <a:sym typeface="Arial"/>
              </a:defRPr>
            </a:lvl4pPr>
            <a:lvl5pPr marL="3048000" indent="-609600" defTabSz="2438338">
              <a:lnSpc>
                <a:spcPct val="150000"/>
              </a:lnSpc>
              <a:spcBef>
                <a:spcPts val="4500"/>
              </a:spcBef>
              <a:buSzPct val="123000"/>
              <a:buChar char="•"/>
              <a:defRPr sz="3600" i="1" baseline="-28571">
                <a:solidFill>
                  <a:srgbClr val="58595B"/>
                </a:solidFill>
                <a:latin typeface="Arial"/>
                <a:ea typeface="Arial"/>
                <a:cs typeface="Arial"/>
                <a:sym typeface="Aria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4" name="A higher level of care"/>
          <p:cNvSpPr txBox="1"/>
          <p:nvPr/>
        </p:nvSpPr>
        <p:spPr>
          <a:xfrm rot="5400000">
            <a:off x="21062945" y="4430112"/>
            <a:ext cx="4811321" cy="63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l" defTabSz="825500">
              <a:defRPr sz="1800" b="1" cap="all" spc="179">
                <a:solidFill>
                  <a:srgbClr val="58595B"/>
                </a:solidFill>
                <a:latin typeface="+mn-lt"/>
                <a:ea typeface="+mn-ea"/>
                <a:cs typeface="+mn-cs"/>
                <a:sym typeface="Helvetica"/>
              </a:defRPr>
            </a:lvl1pPr>
          </a:lstStyle>
          <a:p>
            <a:r>
              <a:t>A higher level of care</a:t>
            </a:r>
          </a:p>
        </p:txBody>
      </p:sp>
      <p:sp>
        <p:nvSpPr>
          <p:cNvPr id="65" name="Presentation title | MM/DD/YY"/>
          <p:cNvSpPr txBox="1">
            <a:spLocks noGrp="1"/>
          </p:cNvSpPr>
          <p:nvPr>
            <p:ph type="body" sz="quarter" idx="21"/>
          </p:nvPr>
        </p:nvSpPr>
        <p:spPr>
          <a:xfrm>
            <a:off x="983665" y="12781528"/>
            <a:ext cx="16246697" cy="636979"/>
          </a:xfrm>
          <a:prstGeom prst="rect">
            <a:avLst/>
          </a:prstGeom>
        </p:spPr>
        <p:txBody>
          <a:bodyPr lIns="45719" tIns="45719" rIns="45719" bIns="45719"/>
          <a:lstStyle>
            <a:lvl1pPr>
              <a:defRPr sz="1800" b="1" cap="all" spc="179">
                <a:solidFill>
                  <a:srgbClr val="459BBE"/>
                </a:solidFill>
                <a:latin typeface="+mn-lt"/>
                <a:ea typeface="+mn-ea"/>
                <a:cs typeface="+mn-cs"/>
                <a:sym typeface="Helvetica"/>
              </a:defRPr>
            </a:lvl1pPr>
          </a:lstStyle>
          <a:p>
            <a:r>
              <a:t>Presentation title | MM/DD/YY</a:t>
            </a:r>
          </a:p>
        </p:txBody>
      </p:sp>
      <p:sp>
        <p:nvSpPr>
          <p:cNvPr id="66" name="St. Joseph’s health"/>
          <p:cNvSpPr txBox="1"/>
          <p:nvPr/>
        </p:nvSpPr>
        <p:spPr>
          <a:xfrm>
            <a:off x="17834551" y="12781528"/>
            <a:ext cx="4811321" cy="63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r" defTabSz="825500">
              <a:defRPr sz="1800" b="1" cap="all" spc="179">
                <a:solidFill>
                  <a:srgbClr val="58595B"/>
                </a:solidFill>
                <a:latin typeface="+mn-lt"/>
                <a:ea typeface="+mn-ea"/>
                <a:cs typeface="+mn-cs"/>
                <a:sym typeface="Helvetica"/>
              </a:defRPr>
            </a:lvl1pPr>
          </a:lstStyle>
          <a:p>
            <a:r>
              <a:t>St. Joseph’s health</a:t>
            </a:r>
          </a:p>
        </p:txBody>
      </p:sp>
      <p:sp>
        <p:nvSpPr>
          <p:cNvPr id="67" name="Slide Title"/>
          <p:cNvSpPr txBox="1">
            <a:spLocks noGrp="1"/>
          </p:cNvSpPr>
          <p:nvPr>
            <p:ph type="body" sz="quarter" idx="22"/>
          </p:nvPr>
        </p:nvSpPr>
        <p:spPr>
          <a:xfrm>
            <a:off x="983665" y="475461"/>
            <a:ext cx="19162012" cy="1257301"/>
          </a:xfrm>
          <a:prstGeom prst="rect">
            <a:avLst/>
          </a:prstGeom>
        </p:spPr>
        <p:txBody>
          <a:bodyPr anchor="ctr">
            <a:noAutofit/>
          </a:bodyPr>
          <a:lstStyle>
            <a:lvl1pPr>
              <a:defRPr>
                <a:solidFill>
                  <a:srgbClr val="58595B"/>
                </a:solidFill>
              </a:defRPr>
            </a:lvl1pPr>
          </a:lstStyle>
          <a:p>
            <a:r>
              <a:t>Slide Title</a:t>
            </a:r>
          </a:p>
        </p:txBody>
      </p:sp>
      <p:sp>
        <p:nvSpPr>
          <p:cNvPr id="68" name="Slide Number"/>
          <p:cNvSpPr txBox="1">
            <a:spLocks noGrp="1"/>
          </p:cNvSpPr>
          <p:nvPr>
            <p:ph type="sldNum" sz="quarter" idx="2"/>
          </p:nvPr>
        </p:nvSpPr>
        <p:spPr>
          <a:xfrm>
            <a:off x="23398618" y="12777665"/>
            <a:ext cx="368574" cy="381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losing">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5" name="A higher level of care"/>
          <p:cNvSpPr txBox="1"/>
          <p:nvPr/>
        </p:nvSpPr>
        <p:spPr>
          <a:xfrm rot="5400000">
            <a:off x="21062945" y="2740377"/>
            <a:ext cx="4811321" cy="63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l" defTabSz="825500">
              <a:defRPr sz="1800" b="1" cap="all" spc="179">
                <a:solidFill>
                  <a:srgbClr val="FFFFFF"/>
                </a:solidFill>
                <a:latin typeface="+mn-lt"/>
                <a:ea typeface="+mn-ea"/>
                <a:cs typeface="+mn-cs"/>
                <a:sym typeface="Helvetica"/>
              </a:defRPr>
            </a:lvl1pPr>
          </a:lstStyle>
          <a:p>
            <a:r>
              <a:t>A higher level of care</a:t>
            </a:r>
          </a:p>
        </p:txBody>
      </p:sp>
      <p:sp>
        <p:nvSpPr>
          <p:cNvPr id="76" name="© 2022 St. Joseph’s Health"/>
          <p:cNvSpPr txBox="1"/>
          <p:nvPr/>
        </p:nvSpPr>
        <p:spPr>
          <a:xfrm>
            <a:off x="983665" y="12781528"/>
            <a:ext cx="4811320" cy="63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l" defTabSz="825500">
              <a:defRPr sz="1800" spc="18">
                <a:solidFill>
                  <a:srgbClr val="FFFFFF"/>
                </a:solidFill>
                <a:latin typeface="Helvetica Light"/>
                <a:ea typeface="Helvetica Light"/>
                <a:cs typeface="Helvetica Light"/>
                <a:sym typeface="Helvetica Light"/>
              </a:defRPr>
            </a:lvl1pPr>
          </a:lstStyle>
          <a:p>
            <a:r>
              <a:t>© 2022 St. Joseph’s Health</a:t>
            </a:r>
          </a:p>
        </p:txBody>
      </p:sp>
      <p:sp>
        <p:nvSpPr>
          <p:cNvPr id="77" name="THANK YOU"/>
          <p:cNvSpPr txBox="1"/>
          <p:nvPr/>
        </p:nvSpPr>
        <p:spPr>
          <a:xfrm>
            <a:off x="2499652" y="4607257"/>
            <a:ext cx="17175958" cy="4648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lgn="l">
              <a:lnSpc>
                <a:spcPct val="80000"/>
              </a:lnSpc>
              <a:defRPr sz="8500" b="1" cap="all" spc="170">
                <a:solidFill>
                  <a:srgbClr val="FFFFFF"/>
                </a:solidFill>
                <a:latin typeface="+mn-lt"/>
                <a:ea typeface="+mn-ea"/>
                <a:cs typeface="+mn-cs"/>
                <a:sym typeface="Helvetica"/>
              </a:defRPr>
            </a:lvl1pPr>
          </a:lstStyle>
          <a:p>
            <a:r>
              <a:t>THANK YOU</a:t>
            </a:r>
          </a:p>
        </p:txBody>
      </p:sp>
      <p:pic>
        <p:nvPicPr>
          <p:cNvPr id="78" name="Logo.png" descr="Logo.png"/>
          <p:cNvPicPr>
            <a:picLocks noChangeAspect="1"/>
          </p:cNvPicPr>
          <p:nvPr/>
        </p:nvPicPr>
        <p:blipFill>
          <a:blip r:embed="rId3"/>
          <a:stretch>
            <a:fillRect/>
          </a:stretch>
        </p:blipFill>
        <p:spPr>
          <a:xfrm>
            <a:off x="18526821" y="10190033"/>
            <a:ext cx="5072477" cy="2606868"/>
          </a:xfrm>
          <a:prstGeom prst="rect">
            <a:avLst/>
          </a:prstGeom>
          <a:ln w="12700">
            <a:miter lim="400000"/>
          </a:ln>
        </p:spPr>
      </p:pic>
      <p:sp>
        <p:nvSpPr>
          <p:cNvPr id="79" name="Slide Number"/>
          <p:cNvSpPr txBox="1">
            <a:spLocks noGrp="1"/>
          </p:cNvSpPr>
          <p:nvPr>
            <p:ph type="sldNum" sz="quarter" idx="2"/>
          </p:nvPr>
        </p:nvSpPr>
        <p:spPr>
          <a:xfrm>
            <a:off x="12001465" y="13074598"/>
            <a:ext cx="368573" cy="38100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rcRect/>
          <a:stretch>
            <a:fillRect/>
          </a:stretch>
        </a:blipFill>
        <a:effectLst/>
      </p:bgPr>
    </p:bg>
    <p:spTree>
      <p:nvGrpSpPr>
        <p:cNvPr id="1" name=""/>
        <p:cNvGrpSpPr/>
        <p:nvPr/>
      </p:nvGrpSpPr>
      <p:grpSpPr>
        <a:xfrm>
          <a:off x="0" y="0"/>
          <a:ext cx="0" cy="0"/>
          <a:chOff x="0" y="0"/>
          <a:chExt cx="0" cy="0"/>
        </a:xfrm>
      </p:grpSpPr>
      <p:sp>
        <p:nvSpPr>
          <p:cNvPr id="2" name="Rounded Rectangle"/>
          <p:cNvSpPr/>
          <p:nvPr userDrawn="1"/>
        </p:nvSpPr>
        <p:spPr>
          <a:xfrm>
            <a:off x="1436456" y="7022889"/>
            <a:ext cx="18793510" cy="4211123"/>
          </a:xfrm>
          <a:prstGeom prst="roundRect">
            <a:avLst>
              <a:gd name="adj" fmla="val 4524"/>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dirty="0"/>
          </a:p>
        </p:txBody>
      </p:sp>
      <p:sp>
        <p:nvSpPr>
          <p:cNvPr id="3" name="A higher level of care"/>
          <p:cNvSpPr txBox="1"/>
          <p:nvPr/>
        </p:nvSpPr>
        <p:spPr>
          <a:xfrm rot="5400000">
            <a:off x="21062945" y="4430112"/>
            <a:ext cx="4811321" cy="63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l" defTabSz="825500">
              <a:defRPr sz="1800" b="1" cap="all" spc="179">
                <a:solidFill>
                  <a:srgbClr val="58595B"/>
                </a:solidFill>
                <a:latin typeface="+mn-lt"/>
                <a:ea typeface="+mn-ea"/>
                <a:cs typeface="+mn-cs"/>
                <a:sym typeface="Helvetica"/>
              </a:defRPr>
            </a:lvl1pPr>
          </a:lstStyle>
          <a:p>
            <a:r>
              <a:t>A higher level of care</a:t>
            </a:r>
          </a:p>
        </p:txBody>
      </p:sp>
      <p:sp>
        <p:nvSpPr>
          <p:cNvPr id="4" name="St. Joseph’s health"/>
          <p:cNvSpPr txBox="1"/>
          <p:nvPr/>
        </p:nvSpPr>
        <p:spPr>
          <a:xfrm>
            <a:off x="17834551" y="12781528"/>
            <a:ext cx="4811321" cy="63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r" defTabSz="825500">
              <a:defRPr sz="1800" b="1" cap="all" spc="179">
                <a:solidFill>
                  <a:srgbClr val="58595B"/>
                </a:solidFill>
                <a:latin typeface="+mn-lt"/>
                <a:ea typeface="+mn-ea"/>
                <a:cs typeface="+mn-cs"/>
                <a:sym typeface="Helvetica"/>
              </a:defRPr>
            </a:lvl1pPr>
          </a:lstStyle>
          <a:p>
            <a:r>
              <a:t>St. Joseph’s health</a:t>
            </a:r>
          </a:p>
        </p:txBody>
      </p:sp>
      <p:sp>
        <p:nvSpPr>
          <p:cNvPr id="5" name="Slide Number"/>
          <p:cNvSpPr txBox="1">
            <a:spLocks noGrp="1"/>
          </p:cNvSpPr>
          <p:nvPr>
            <p:ph type="sldNum" sz="quarter" idx="2"/>
          </p:nvPr>
        </p:nvSpPr>
        <p:spPr>
          <a:xfrm>
            <a:off x="23411318" y="12791653"/>
            <a:ext cx="368574" cy="381001"/>
          </a:xfrm>
          <a:prstGeom prst="rect">
            <a:avLst/>
          </a:prstGeom>
          <a:ln w="12700">
            <a:miter lim="400000"/>
          </a:ln>
        </p:spPr>
        <p:txBody>
          <a:bodyPr wrap="none" lIns="50800" tIns="50800" rIns="50800" bIns="50800" anchor="b">
            <a:spAutoFit/>
          </a:bodyPr>
          <a:lstStyle>
            <a:lvl1pPr defTabSz="584200">
              <a:defRPr sz="1800" b="1">
                <a:solidFill>
                  <a:srgbClr val="459BBE"/>
                </a:solidFill>
                <a:latin typeface="+mn-lt"/>
                <a:ea typeface="+mn-ea"/>
                <a:cs typeface="+mn-cs"/>
                <a:sym typeface="Helvetica"/>
              </a:defRPr>
            </a:lvl1pPr>
          </a:lstStyle>
          <a:p>
            <a:fld id="{86CB4B4D-7CA3-9044-876B-883B54F8677D}" type="slidenum">
              <a:t>‹#›</a:t>
            </a:fld>
            <a:endParaRPr/>
          </a:p>
        </p:txBody>
      </p:sp>
      <p:sp>
        <p:nvSpPr>
          <p:cNvPr id="6" name="Section Title"/>
          <p:cNvSpPr txBox="1">
            <a:spLocks noGrp="1"/>
          </p:cNvSpPr>
          <p:nvPr>
            <p:ph type="title" hasCustomPrompt="1"/>
          </p:nvPr>
        </p:nvSpPr>
        <p:spPr>
          <a:xfrm>
            <a:off x="1206496" y="4533900"/>
            <a:ext cx="21971004" cy="464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rPr dirty="0"/>
              <a:t>Section Title</a:t>
            </a:r>
          </a:p>
        </p:txBody>
      </p:sp>
      <p:sp>
        <p:nvSpPr>
          <p:cNvPr id="7" name="Body Level One…"/>
          <p:cNvSpPr txBox="1">
            <a:spLocks noGrp="1"/>
          </p:cNvSpPr>
          <p:nvPr>
            <p:ph type="body" idx="1" hasCustomPrompt="1"/>
          </p:nvPr>
        </p:nvSpPr>
        <p:spPr>
          <a:xfrm>
            <a:off x="1206500" y="7781990"/>
            <a:ext cx="21971000" cy="190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rPr dirty="0"/>
              <a:t>Slide Subtitle</a:t>
            </a:r>
          </a:p>
          <a:p>
            <a:pPr lvl="1"/>
            <a:endParaRPr dirty="0"/>
          </a:p>
          <a:p>
            <a:pPr lvl="2"/>
            <a:endParaRPr dirty="0"/>
          </a:p>
          <a:p>
            <a:pPr lvl="3"/>
            <a:endParaRPr dirty="0"/>
          </a:p>
          <a:p>
            <a:pPr lvl="4"/>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marL="0" marR="0" indent="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1pPr>
      <a:lvl2pPr marL="0" marR="0" indent="45720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2pPr>
      <a:lvl3pPr marL="0" marR="0" indent="91440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3pPr>
      <a:lvl4pPr marL="0" marR="0" indent="137160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4pPr>
      <a:lvl5pPr marL="0" marR="0" indent="182880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5pPr>
      <a:lvl6pPr marL="0" marR="0" indent="228600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6pPr>
      <a:lvl7pPr marL="0" marR="0" indent="274320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7pPr>
      <a:lvl8pPr marL="0" marR="0" indent="320040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8pPr>
      <a:lvl9pPr marL="0" marR="0" indent="365760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9pPr>
    </p:titleStyle>
    <p:bodyStyle>
      <a:lvl1pPr marL="0" marR="0" indent="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1pPr>
      <a:lvl2pPr marL="0" marR="0" indent="4572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2pPr>
      <a:lvl3pPr marL="0" marR="0" indent="9144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3pPr>
      <a:lvl4pPr marL="0" marR="0" indent="13716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4pPr>
      <a:lvl5pPr marL="0" marR="0" indent="18288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5pPr>
      <a:lvl6pPr marL="0" marR="0" indent="22860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6pPr>
      <a:lvl7pPr marL="0" marR="0" indent="27432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7pPr>
      <a:lvl8pPr marL="0" marR="0" indent="32004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8pPr>
      <a:lvl9pPr marL="0" marR="0" indent="36576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1pPr>
      <a:lvl2pPr marL="0" marR="0" indent="45720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2pPr>
      <a:lvl3pPr marL="0" marR="0" indent="91440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3pPr>
      <a:lvl4pPr marL="0" marR="0" indent="137160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4pPr>
      <a:lvl5pPr marL="0" marR="0" indent="182880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5pPr>
      <a:lvl6pPr marL="0" marR="0" indent="228600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6pPr>
      <a:lvl7pPr marL="0" marR="0" indent="274320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7pPr>
      <a:lvl8pPr marL="0" marR="0" indent="320040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8pPr>
      <a:lvl9pPr marL="0" marR="0" indent="365760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9088" y="921707"/>
            <a:ext cx="21945600" cy="1329750"/>
          </a:xfrm>
          <a:prstGeom prst="rect">
            <a:avLst/>
          </a:prstGeom>
        </p:spPr>
        <p:txBody>
          <a:bodyPr vert="horz" lIns="0" tIns="0" rIns="0" bIns="0" rtlCol="0" anchor="ctr" anchorCtr="0">
            <a:noAutofit/>
          </a:bodyPr>
          <a:lstStyle/>
          <a:p>
            <a:r>
              <a:rPr lang="en-US"/>
              <a:t>Click to edit Master title style</a:t>
            </a:r>
          </a:p>
        </p:txBody>
      </p:sp>
      <p:sp>
        <p:nvSpPr>
          <p:cNvPr id="8" name="Text Placeholder 7"/>
          <p:cNvSpPr>
            <a:spLocks noGrp="1"/>
          </p:cNvSpPr>
          <p:nvPr>
            <p:ph type="body" idx="1"/>
          </p:nvPr>
        </p:nvSpPr>
        <p:spPr>
          <a:xfrm>
            <a:off x="1049088" y="2664149"/>
            <a:ext cx="21945600" cy="9680254"/>
          </a:xfrm>
          <a:prstGeom prst="rect">
            <a:avLst/>
          </a:prstGeom>
        </p:spPr>
        <p:txBody>
          <a:bodyPr vert="horz" lIns="0" tIns="91440" rIns="91440" bIns="45720" rtlCol="0">
            <a:normAutofit/>
          </a:body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9088" y="12497516"/>
            <a:ext cx="2883472" cy="887224"/>
          </a:xfrm>
          <a:prstGeom prst="rect">
            <a:avLst/>
          </a:prstGeom>
        </p:spPr>
      </p:pic>
      <p:sp>
        <p:nvSpPr>
          <p:cNvPr id="16" name="Footer Placeholder 2"/>
          <p:cNvSpPr>
            <a:spLocks noGrp="1"/>
          </p:cNvSpPr>
          <p:nvPr>
            <p:ph type="ftr" sz="quarter" idx="3"/>
          </p:nvPr>
        </p:nvSpPr>
        <p:spPr>
          <a:xfrm>
            <a:off x="18535651" y="12947213"/>
            <a:ext cx="4691066" cy="498402"/>
          </a:xfrm>
          <a:prstGeom prst="rect">
            <a:avLst/>
          </a:prstGeom>
        </p:spPr>
        <p:txBody>
          <a:bodyPr anchor="ctr"/>
          <a:lstStyle>
            <a:lvl1pPr algn="r">
              <a:defRPr sz="1400">
                <a:solidFill>
                  <a:schemeClr val="tx1">
                    <a:lumMod val="50000"/>
                    <a:lumOff val="50000"/>
                  </a:schemeClr>
                </a:solidFill>
              </a:defRPr>
            </a:lvl1pPr>
          </a:lstStyle>
          <a:p>
            <a:r>
              <a:rPr lang="en-US"/>
              <a:t>©2020 Trinity Health, All Rights Reserved</a:t>
            </a:r>
          </a:p>
        </p:txBody>
      </p:sp>
      <p:sp>
        <p:nvSpPr>
          <p:cNvPr id="17" name="Slide Number Placeholder 6"/>
          <p:cNvSpPr>
            <a:spLocks noGrp="1"/>
          </p:cNvSpPr>
          <p:nvPr>
            <p:ph type="sldNum" sz="quarter" idx="4"/>
          </p:nvPr>
        </p:nvSpPr>
        <p:spPr>
          <a:xfrm>
            <a:off x="23140862" y="12831289"/>
            <a:ext cx="720176" cy="730250"/>
          </a:xfrm>
          <a:prstGeom prst="rect">
            <a:avLst/>
          </a:prstGeom>
        </p:spPr>
        <p:txBody>
          <a:bodyPr vert="horz" lIns="91440" tIns="45720" rIns="0" bIns="45720" rtlCol="0" anchor="ctr"/>
          <a:lstStyle>
            <a:lvl1pPr algn="r">
              <a:defRPr sz="1600">
                <a:solidFill>
                  <a:schemeClr val="tx1">
                    <a:lumMod val="50000"/>
                    <a:lumOff val="50000"/>
                  </a:schemeClr>
                </a:solidFill>
              </a:defRPr>
            </a:lvl1pPr>
          </a:lstStyle>
          <a:p>
            <a:fld id="{489F9553-C816-6842-8939-EE75ECF7EB2B}" type="slidenum">
              <a:rPr lang="en-US" smtClean="0"/>
              <a:pPr/>
              <a:t>‹#›</a:t>
            </a:fld>
            <a:endParaRPr lang="en-US"/>
          </a:p>
        </p:txBody>
      </p:sp>
      <p:pic>
        <p:nvPicPr>
          <p:cNvPr id="5" name="Picture 4" descr="Base Page Opt 2.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3441634"/>
            <a:ext cx="24384000" cy="325120"/>
          </a:xfrm>
          <a:prstGeom prst="rect">
            <a:avLst/>
          </a:prstGeom>
        </p:spPr>
      </p:pic>
    </p:spTree>
    <p:extLst>
      <p:ext uri="{BB962C8B-B14F-4D97-AF65-F5344CB8AC3E}">
        <p14:creationId xmlns:p14="http://schemas.microsoft.com/office/powerpoint/2010/main" val="928398717"/>
      </p:ext>
    </p:extLst>
  </p:cSld>
  <p:clrMap bg1="lt1" tx1="dk1" bg2="lt2" tx2="dk2" accent1="accent1" accent2="accent2" accent3="accent3" accent4="accent4" accent5="accent5" accent6="accent6" hlink="hlink" folHlink="folHlink"/>
  <p:hf hdr="0" ftr="0" dt="0"/>
  <p:txStyles>
    <p:titleStyle>
      <a:lvl1pPr algn="l" defTabSz="1219170" rtl="0" eaLnBrk="1" latinLnBrk="0" hangingPunct="1">
        <a:lnSpc>
          <a:spcPct val="90000"/>
        </a:lnSpc>
        <a:spcBef>
          <a:spcPct val="0"/>
        </a:spcBef>
        <a:buNone/>
        <a:defRPr sz="7466" b="1" i="0" kern="1200">
          <a:solidFill>
            <a:schemeClr val="tx2"/>
          </a:solidFill>
          <a:latin typeface="Arial" panose="020B0604020202020204" pitchFamily="34" charset="0"/>
          <a:ea typeface="+mj-ea"/>
          <a:cs typeface="Arial" panose="020B0604020202020204" pitchFamily="34" charset="0"/>
        </a:defRPr>
      </a:lvl1pPr>
    </p:titleStyle>
    <p:bodyStyle>
      <a:lvl1pPr marL="761980" indent="-761980" algn="l" defTabSz="1219170" rtl="0" eaLnBrk="1" latinLnBrk="0" hangingPunct="1">
        <a:lnSpc>
          <a:spcPct val="100000"/>
        </a:lnSpc>
        <a:spcBef>
          <a:spcPts val="0"/>
        </a:spcBef>
        <a:spcAft>
          <a:spcPts val="1600"/>
        </a:spcAft>
        <a:buClr>
          <a:srgbClr val="7030A0"/>
        </a:buClr>
        <a:buSzPct val="100000"/>
        <a:buFont typeface="Arial" panose="020B0604020202020204" pitchFamily="34" charset="0"/>
        <a:buChar char="•"/>
        <a:defRPr sz="6400" kern="1200">
          <a:solidFill>
            <a:schemeClr val="tx1"/>
          </a:solidFill>
          <a:latin typeface="Arial" panose="020B0604020202020204" pitchFamily="34" charset="0"/>
          <a:ea typeface="+mn-ea"/>
          <a:cs typeface="Arial" panose="020B0604020202020204" pitchFamily="34" charset="0"/>
        </a:defRPr>
      </a:lvl1pPr>
      <a:lvl2pPr marL="1519730" indent="-601118" algn="l" defTabSz="1219170" rtl="0" eaLnBrk="1" latinLnBrk="0" hangingPunct="1">
        <a:lnSpc>
          <a:spcPct val="100000"/>
        </a:lnSpc>
        <a:spcBef>
          <a:spcPts val="0"/>
        </a:spcBef>
        <a:spcAft>
          <a:spcPts val="1600"/>
        </a:spcAft>
        <a:buClr>
          <a:schemeClr val="tx2"/>
        </a:buClr>
        <a:buSzPct val="100000"/>
        <a:buFont typeface="Arial" pitchFamily="34" charset="0"/>
        <a:buChar char="­"/>
        <a:defRPr sz="6400" kern="1200">
          <a:solidFill>
            <a:schemeClr val="tx1"/>
          </a:solidFill>
          <a:latin typeface="Arial" panose="020B0604020202020204" pitchFamily="34" charset="0"/>
          <a:ea typeface="+mn-ea"/>
          <a:cs typeface="Arial" panose="020B0604020202020204" pitchFamily="34" charset="0"/>
        </a:defRPr>
      </a:lvl2pPr>
      <a:lvl3pPr marL="2137782" indent="-465656" algn="l" defTabSz="1219170" rtl="0" eaLnBrk="1" latinLnBrk="0" hangingPunct="1">
        <a:lnSpc>
          <a:spcPct val="100000"/>
        </a:lnSpc>
        <a:spcBef>
          <a:spcPts val="0"/>
        </a:spcBef>
        <a:spcAft>
          <a:spcPts val="1600"/>
        </a:spcAft>
        <a:buClr>
          <a:schemeClr val="tx2"/>
        </a:buClr>
        <a:buSzPct val="100000"/>
        <a:buFont typeface="Arial" panose="020B0604020202020204" pitchFamily="34" charset="0"/>
        <a:buChar char="•"/>
        <a:tabLst/>
        <a:defRPr sz="5334" kern="1200">
          <a:solidFill>
            <a:schemeClr val="tx1"/>
          </a:solidFill>
          <a:latin typeface="Arial" panose="020B0604020202020204" pitchFamily="34" charset="0"/>
          <a:ea typeface="+mn-ea"/>
          <a:cs typeface="Arial" panose="020B0604020202020204" pitchFamily="34" charset="0"/>
        </a:defRPr>
      </a:lvl3pPr>
      <a:lvl4pPr marL="2438340" indent="-444490" algn="l" defTabSz="1219170" rtl="0" eaLnBrk="1" latinLnBrk="0" hangingPunct="1">
        <a:lnSpc>
          <a:spcPct val="100000"/>
        </a:lnSpc>
        <a:spcBef>
          <a:spcPts val="0"/>
        </a:spcBef>
        <a:spcAft>
          <a:spcPts val="2134"/>
        </a:spcAft>
        <a:buClr>
          <a:schemeClr val="accent4"/>
        </a:buClr>
        <a:buSzPct val="100000"/>
        <a:buFont typeface="Arial" panose="020B0604020202020204" pitchFamily="34" charset="0"/>
        <a:buChar char="•"/>
        <a:tabLst/>
        <a:defRPr sz="4800" kern="1200">
          <a:solidFill>
            <a:schemeClr val="tx1"/>
          </a:solidFill>
          <a:latin typeface="Calibri" panose="020F0502020204030204" pitchFamily="34" charset="0"/>
          <a:ea typeface="+mn-ea"/>
          <a:cs typeface="Arial"/>
        </a:defRPr>
      </a:lvl4pPr>
      <a:lvl5pPr marL="2887062" indent="-448722" algn="l" defTabSz="1219170" rtl="0" eaLnBrk="1" latinLnBrk="0" hangingPunct="1">
        <a:lnSpc>
          <a:spcPct val="100000"/>
        </a:lnSpc>
        <a:spcBef>
          <a:spcPts val="0"/>
        </a:spcBef>
        <a:spcAft>
          <a:spcPts val="2134"/>
        </a:spcAft>
        <a:buClr>
          <a:schemeClr val="bg1">
            <a:lumMod val="65000"/>
          </a:schemeClr>
        </a:buClr>
        <a:buFont typeface="Arial"/>
        <a:buChar char="•"/>
        <a:defRPr sz="4800" kern="1200">
          <a:solidFill>
            <a:schemeClr val="tx1"/>
          </a:solidFill>
          <a:latin typeface="Calibri" panose="020F0502020204030204" pitchFamily="34" charset="0"/>
          <a:ea typeface="+mn-ea"/>
          <a:cs typeface="Arial"/>
        </a:defRPr>
      </a:lvl5pPr>
      <a:lvl6pPr marL="6705432" indent="-609584" algn="l" defTabSz="1219170" rtl="0" eaLnBrk="1" latinLnBrk="0" hangingPunct="1">
        <a:lnSpc>
          <a:spcPct val="100000"/>
        </a:lnSpc>
        <a:spcBef>
          <a:spcPts val="0"/>
        </a:spcBef>
        <a:spcAft>
          <a:spcPts val="2134"/>
        </a:spcAft>
        <a:buFont typeface="Arial"/>
        <a:buChar char="•"/>
        <a:defRPr sz="4800" kern="1200" baseline="0">
          <a:solidFill>
            <a:schemeClr val="tx1"/>
          </a:solidFill>
          <a:latin typeface="+mn-lt"/>
          <a:ea typeface="+mn-ea"/>
          <a:cs typeface="+mn-cs"/>
        </a:defRPr>
      </a:lvl6pPr>
      <a:lvl7pPr marL="6718134" indent="0" algn="l" defTabSz="1219170" rtl="0" eaLnBrk="1" latinLnBrk="0" hangingPunct="1">
        <a:lnSpc>
          <a:spcPct val="100000"/>
        </a:lnSpc>
        <a:spcBef>
          <a:spcPts val="0"/>
        </a:spcBef>
        <a:spcAft>
          <a:spcPts val="2134"/>
        </a:spcAft>
        <a:buFont typeface="Arial"/>
        <a:buNone/>
        <a:defRPr sz="4800" kern="1200">
          <a:solidFill>
            <a:schemeClr val="tx1"/>
          </a:solidFill>
          <a:latin typeface="+mn-lt"/>
          <a:ea typeface="+mn-ea"/>
          <a:cs typeface="+mn-cs"/>
        </a:defRPr>
      </a:lvl7pPr>
      <a:lvl8pPr marL="6718134" indent="0" algn="l" defTabSz="1219170" rtl="0" eaLnBrk="1" latinLnBrk="0" hangingPunct="1">
        <a:lnSpc>
          <a:spcPct val="100000"/>
        </a:lnSpc>
        <a:spcBef>
          <a:spcPts val="0"/>
        </a:spcBef>
        <a:spcAft>
          <a:spcPts val="2134"/>
        </a:spcAft>
        <a:buFontTx/>
        <a:buNone/>
        <a:defRPr sz="4800" kern="1200">
          <a:solidFill>
            <a:schemeClr val="tx1"/>
          </a:solidFill>
          <a:latin typeface="+mn-lt"/>
          <a:ea typeface="+mn-ea"/>
          <a:cs typeface="+mn-cs"/>
        </a:defRPr>
      </a:lvl8pPr>
      <a:lvl9pPr marL="6718134" indent="0" algn="l" defTabSz="1219170" rtl="0" eaLnBrk="1" latinLnBrk="0" hangingPunct="1">
        <a:lnSpc>
          <a:spcPct val="100000"/>
        </a:lnSpc>
        <a:spcBef>
          <a:spcPts val="0"/>
        </a:spcBef>
        <a:spcAft>
          <a:spcPts val="2134"/>
        </a:spcAft>
        <a:buFontTx/>
        <a:buNone/>
        <a:defRPr sz="4800" kern="1200">
          <a:solidFill>
            <a:schemeClr val="tx1"/>
          </a:solidFill>
          <a:latin typeface="+mn-lt"/>
          <a:ea typeface="+mn-ea"/>
          <a:cs typeface="+mn-cs"/>
        </a:defRPr>
      </a:lvl9pPr>
    </p:bodyStyle>
    <p:otherStyle>
      <a:defPPr>
        <a:defRPr lang="en-US"/>
      </a:defPPr>
      <a:lvl1pPr marL="0" algn="l" defTabSz="1219170" rtl="0" eaLnBrk="1" latinLnBrk="0" hangingPunct="1">
        <a:defRPr sz="4800" kern="1200">
          <a:solidFill>
            <a:schemeClr val="tx1"/>
          </a:solidFill>
          <a:latin typeface="+mn-lt"/>
          <a:ea typeface="+mn-ea"/>
          <a:cs typeface="+mn-cs"/>
        </a:defRPr>
      </a:lvl1pPr>
      <a:lvl2pPr marL="1219170" algn="l" defTabSz="1219170" rtl="0" eaLnBrk="1" latinLnBrk="0" hangingPunct="1">
        <a:defRPr sz="4800" kern="1200">
          <a:solidFill>
            <a:schemeClr val="tx1"/>
          </a:solidFill>
          <a:latin typeface="+mn-lt"/>
          <a:ea typeface="+mn-ea"/>
          <a:cs typeface="+mn-cs"/>
        </a:defRPr>
      </a:lvl2pPr>
      <a:lvl3pPr marL="2438340" algn="l" defTabSz="1219170" rtl="0" eaLnBrk="1" latinLnBrk="0" hangingPunct="1">
        <a:defRPr sz="4800" kern="1200">
          <a:solidFill>
            <a:schemeClr val="tx1"/>
          </a:solidFill>
          <a:latin typeface="+mn-lt"/>
          <a:ea typeface="+mn-ea"/>
          <a:cs typeface="+mn-cs"/>
        </a:defRPr>
      </a:lvl3pPr>
      <a:lvl4pPr marL="3657508" algn="l" defTabSz="1219170" rtl="0" eaLnBrk="1" latinLnBrk="0" hangingPunct="1">
        <a:defRPr sz="4800" kern="1200">
          <a:solidFill>
            <a:schemeClr val="tx1"/>
          </a:solidFill>
          <a:latin typeface="+mn-lt"/>
          <a:ea typeface="+mn-ea"/>
          <a:cs typeface="+mn-cs"/>
        </a:defRPr>
      </a:lvl4pPr>
      <a:lvl5pPr marL="4876678" algn="l" defTabSz="1219170" rtl="0" eaLnBrk="1" latinLnBrk="0" hangingPunct="1">
        <a:defRPr sz="4800" kern="1200">
          <a:solidFill>
            <a:schemeClr val="tx1"/>
          </a:solidFill>
          <a:latin typeface="+mn-lt"/>
          <a:ea typeface="+mn-ea"/>
          <a:cs typeface="+mn-cs"/>
        </a:defRPr>
      </a:lvl5pPr>
      <a:lvl6pPr marL="6095848" algn="l" defTabSz="1219170" rtl="0" eaLnBrk="1" latinLnBrk="0" hangingPunct="1">
        <a:defRPr sz="4800" kern="1200">
          <a:solidFill>
            <a:schemeClr val="tx1"/>
          </a:solidFill>
          <a:latin typeface="+mn-lt"/>
          <a:ea typeface="+mn-ea"/>
          <a:cs typeface="+mn-cs"/>
        </a:defRPr>
      </a:lvl6pPr>
      <a:lvl7pPr marL="7315018" algn="l" defTabSz="1219170" rtl="0" eaLnBrk="1" latinLnBrk="0" hangingPunct="1">
        <a:defRPr sz="4800" kern="1200">
          <a:solidFill>
            <a:schemeClr val="tx1"/>
          </a:solidFill>
          <a:latin typeface="+mn-lt"/>
          <a:ea typeface="+mn-ea"/>
          <a:cs typeface="+mn-cs"/>
        </a:defRPr>
      </a:lvl7pPr>
      <a:lvl8pPr marL="8534186" algn="l" defTabSz="1219170" rtl="0" eaLnBrk="1" latinLnBrk="0" hangingPunct="1">
        <a:defRPr sz="4800" kern="1200">
          <a:solidFill>
            <a:schemeClr val="tx1"/>
          </a:solidFill>
          <a:latin typeface="+mn-lt"/>
          <a:ea typeface="+mn-ea"/>
          <a:cs typeface="+mn-cs"/>
        </a:defRPr>
      </a:lvl8pPr>
      <a:lvl9pPr marL="9753356" algn="l" defTabSz="1219170"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s://psnet.ahrq.gov/primer/reporting-patient-safety-events"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8" name="Presentation Title"/>
          <p:cNvSpPr txBox="1">
            <a:spLocks noGrp="1"/>
          </p:cNvSpPr>
          <p:nvPr>
            <p:ph type="ctrTitle"/>
          </p:nvPr>
        </p:nvSpPr>
        <p:spPr>
          <a:prstGeom prst="rect">
            <a:avLst/>
          </a:prstGeom>
        </p:spPr>
        <p:txBody>
          <a:bodyPr/>
          <a:lstStyle/>
          <a:p>
            <a:r>
              <a:rPr lang="en-US" dirty="0"/>
              <a:t>Event reporting education</a:t>
            </a:r>
            <a:endParaRPr dirty="0"/>
          </a:p>
        </p:txBody>
      </p:sp>
      <p:sp>
        <p:nvSpPr>
          <p:cNvPr id="89" name="Subtitle"/>
          <p:cNvSpPr txBox="1">
            <a:spLocks noGrp="1"/>
          </p:cNvSpPr>
          <p:nvPr>
            <p:ph type="body" idx="21"/>
          </p:nvPr>
        </p:nvSpPr>
        <p:spPr>
          <a:prstGeom prst="rect">
            <a:avLst/>
          </a:prstGeom>
        </p:spPr>
        <p:txBody>
          <a:bodyPr/>
          <a:lstStyle/>
          <a:p>
            <a:r>
              <a:rPr lang="en-US" dirty="0"/>
              <a:t>Midas RDE Purpose and Use</a:t>
            </a:r>
            <a:endParaRPr dirty="0"/>
          </a:p>
        </p:txBody>
      </p:sp>
      <p:sp>
        <p:nvSpPr>
          <p:cNvPr id="90" name="Presentation title | MM/DD/YY"/>
          <p:cNvSpPr txBox="1">
            <a:spLocks noGrp="1"/>
          </p:cNvSpPr>
          <p:nvPr>
            <p:ph type="body" idx="22"/>
          </p:nvPr>
        </p:nvSpPr>
        <p:spPr>
          <a:xfrm>
            <a:off x="983664" y="12781528"/>
            <a:ext cx="5944673" cy="636979"/>
          </a:xfrm>
          <a:prstGeom prst="rect">
            <a:avLst/>
          </a:prstGeom>
        </p:spPr>
        <p:txBody>
          <a:bodyPr>
            <a:normAutofit/>
          </a:bodyPr>
          <a:lstStyle/>
          <a:p>
            <a:r>
              <a:rPr lang="en-US" dirty="0"/>
              <a:t>Event Reporting Education July 2023</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32EBF2-9B71-E86D-5DD5-45F28F212D7A}"/>
              </a:ext>
            </a:extLst>
          </p:cNvPr>
          <p:cNvSpPr>
            <a:spLocks noGrp="1"/>
          </p:cNvSpPr>
          <p:nvPr>
            <p:ph type="body" sz="quarter" idx="22"/>
          </p:nvPr>
        </p:nvSpPr>
        <p:spPr>
          <a:xfrm>
            <a:off x="255876" y="539575"/>
            <a:ext cx="21913657" cy="1257301"/>
          </a:xfrm>
        </p:spPr>
        <p:txBody>
          <a:bodyPr/>
          <a:lstStyle/>
          <a:p>
            <a:r>
              <a:rPr lang="en-US" sz="6600" dirty="0"/>
              <a:t>Your description of the event should be clear and concise.</a:t>
            </a:r>
          </a:p>
        </p:txBody>
      </p:sp>
      <p:pic>
        <p:nvPicPr>
          <p:cNvPr id="6" name="Picture 5">
            <a:extLst>
              <a:ext uri="{FF2B5EF4-FFF2-40B4-BE49-F238E27FC236}">
                <a16:creationId xmlns:a16="http://schemas.microsoft.com/office/drawing/2014/main" id="{8389E1AF-4B0C-937F-BA8C-461312608F0E}"/>
              </a:ext>
            </a:extLst>
          </p:cNvPr>
          <p:cNvPicPr>
            <a:picLocks noChangeAspect="1"/>
          </p:cNvPicPr>
          <p:nvPr/>
        </p:nvPicPr>
        <p:blipFill>
          <a:blip r:embed="rId2"/>
          <a:stretch>
            <a:fillRect/>
          </a:stretch>
        </p:blipFill>
        <p:spPr>
          <a:xfrm>
            <a:off x="423829" y="2205408"/>
            <a:ext cx="13861730" cy="8961120"/>
          </a:xfrm>
          <a:prstGeom prst="rect">
            <a:avLst/>
          </a:prstGeom>
        </p:spPr>
      </p:pic>
      <p:sp>
        <p:nvSpPr>
          <p:cNvPr id="7" name="Rectangle 6">
            <a:extLst>
              <a:ext uri="{FF2B5EF4-FFF2-40B4-BE49-F238E27FC236}">
                <a16:creationId xmlns:a16="http://schemas.microsoft.com/office/drawing/2014/main" id="{FA78EEFE-B355-A0CC-A73E-8A31622B02BD}"/>
              </a:ext>
            </a:extLst>
          </p:cNvPr>
          <p:cNvSpPr/>
          <p:nvPr/>
        </p:nvSpPr>
        <p:spPr>
          <a:xfrm>
            <a:off x="1618143" y="3056134"/>
            <a:ext cx="9594561" cy="36576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8" name="TextBox 7">
            <a:extLst>
              <a:ext uri="{FF2B5EF4-FFF2-40B4-BE49-F238E27FC236}">
                <a16:creationId xmlns:a16="http://schemas.microsoft.com/office/drawing/2014/main" id="{C5752BB0-1911-2ACE-BE11-66EC640FB37D}"/>
              </a:ext>
            </a:extLst>
          </p:cNvPr>
          <p:cNvSpPr txBox="1"/>
          <p:nvPr/>
        </p:nvSpPr>
        <p:spPr>
          <a:xfrm>
            <a:off x="14777129" y="2497832"/>
            <a:ext cx="7653663" cy="87203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5E5E5E"/>
                </a:solidFill>
                <a:effectLst/>
                <a:uFillTx/>
                <a:latin typeface="Helvetica Neue"/>
                <a:ea typeface="Helvetica Neue"/>
                <a:cs typeface="Helvetica Neue"/>
                <a:sym typeface="Helvetica Neue"/>
              </a:rPr>
              <a:t>Examples of clear and concise descriptions:</a:t>
            </a:r>
          </a:p>
          <a:p>
            <a:pPr marL="0" marR="0" indent="0" algn="ctr" defTabSz="2438338" rtl="0" fontAlgn="auto" latinLnBrk="0" hangingPunct="0">
              <a:lnSpc>
                <a:spcPct val="100000"/>
              </a:lnSpc>
              <a:spcBef>
                <a:spcPts val="0"/>
              </a:spcBef>
              <a:spcAft>
                <a:spcPts val="0"/>
              </a:spcAft>
              <a:buClrTx/>
              <a:buSzTx/>
              <a:buFontTx/>
              <a:buNone/>
              <a:tabLst/>
            </a:pPr>
            <a:endParaRPr kumimoji="0" lang="en-US" sz="2800" b="1" i="0" u="none" strike="noStrike" cap="none" spc="0" normalizeH="0" baseline="0" dirty="0">
              <a:ln>
                <a:noFill/>
              </a:ln>
              <a:solidFill>
                <a:srgbClr val="5E5E5E"/>
              </a:solidFill>
              <a:effectLst/>
              <a:uFillTx/>
              <a:latin typeface="Helvetica Neue"/>
              <a:ea typeface="Helvetica Neue"/>
              <a:cs typeface="Helvetica Neue"/>
              <a:sym typeface="Helvetica Neue"/>
            </a:endParaRP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2800" i="1" dirty="0"/>
              <a:t>Return to the OR, concern for injury caused by the </a:t>
            </a:r>
            <a:r>
              <a:rPr lang="en-US" sz="2800" i="1" dirty="0" err="1"/>
              <a:t>Trochar</a:t>
            </a:r>
            <a:endParaRPr lang="en-US" sz="2800" i="1" dirty="0"/>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endParaRPr lang="en-US" sz="2800" i="1" dirty="0"/>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2800" i="1" dirty="0"/>
              <a:t>Provider notification not received on critical CMP lab results</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endParaRPr lang="en-US" sz="2800" i="1" dirty="0"/>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1" u="none" strike="noStrike" cap="none" spc="0" normalizeH="0" baseline="0" dirty="0">
                <a:ln>
                  <a:noFill/>
                </a:ln>
                <a:solidFill>
                  <a:srgbClr val="5E5E5E"/>
                </a:solidFill>
                <a:effectLst/>
                <a:uFillTx/>
                <a:latin typeface="Helvetica Neue"/>
                <a:ea typeface="Helvetica Neue"/>
                <a:cs typeface="Helvetica Neue"/>
                <a:sym typeface="Helvetica Neue"/>
              </a:rPr>
              <a:t>Order was placed for STAT antibiotics to be initiated due to sepsis.  There was a 4 hours delay in administering the </a:t>
            </a:r>
            <a:r>
              <a:rPr kumimoji="0" lang="en-US" sz="2800" b="0" i="1" u="none" strike="noStrike" cap="none" spc="0" normalizeH="0" baseline="0" dirty="0" err="1">
                <a:ln>
                  <a:noFill/>
                </a:ln>
                <a:solidFill>
                  <a:srgbClr val="5E5E5E"/>
                </a:solidFill>
                <a:effectLst/>
                <a:uFillTx/>
                <a:latin typeface="Helvetica Neue"/>
                <a:ea typeface="Helvetica Neue"/>
                <a:cs typeface="Helvetica Neue"/>
                <a:sym typeface="Helvetica Neue"/>
              </a:rPr>
              <a:t>abx</a:t>
            </a:r>
            <a:r>
              <a:rPr kumimoji="0" lang="en-US" sz="2800" b="0" i="1" u="none" strike="noStrike" cap="none" spc="0" normalizeH="0" baseline="0" dirty="0">
                <a:ln>
                  <a:noFill/>
                </a:ln>
                <a:solidFill>
                  <a:srgbClr val="5E5E5E"/>
                </a:solidFill>
                <a:effectLst/>
                <a:uFillTx/>
                <a:latin typeface="Helvetica Neue"/>
                <a:ea typeface="Helvetica Neue"/>
                <a:cs typeface="Helvetica Neue"/>
                <a:sym typeface="Helvetica Neue"/>
              </a:rPr>
              <a:t>.</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800" b="0" i="1" u="none" strike="noStrike" cap="none" spc="0" normalizeH="0" baseline="0" dirty="0">
              <a:ln>
                <a:noFill/>
              </a:ln>
              <a:solidFill>
                <a:srgbClr val="5E5E5E"/>
              </a:solidFill>
              <a:effectLst/>
              <a:uFillTx/>
              <a:latin typeface="Helvetica Neue"/>
              <a:ea typeface="Helvetica Neue"/>
              <a:cs typeface="Helvetica Neue"/>
              <a:sym typeface="Helvetica Neue"/>
            </a:endParaRP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1" u="none" strike="noStrike" cap="none" spc="0" normalizeH="0" baseline="0" dirty="0">
                <a:ln>
                  <a:noFill/>
                </a:ln>
                <a:solidFill>
                  <a:srgbClr val="5E5E5E"/>
                </a:solidFill>
                <a:effectLst/>
                <a:uFillTx/>
                <a:latin typeface="Helvetica Neue"/>
                <a:ea typeface="Helvetica Neue"/>
                <a:cs typeface="Helvetica Neue"/>
                <a:sym typeface="Helvetica Neue"/>
              </a:rPr>
              <a:t>Consult placed to [xx] service. No communication to Attending related to delay in assessing the patient</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800" b="0" i="1" u="none" strike="noStrike" cap="none" spc="0" normalizeH="0" baseline="0" dirty="0">
              <a:ln>
                <a:noFill/>
              </a:ln>
              <a:solidFill>
                <a:srgbClr val="5E5E5E"/>
              </a:solidFill>
              <a:effectLst/>
              <a:uFillTx/>
              <a:latin typeface="Helvetica Neue"/>
              <a:ea typeface="Helvetica Neue"/>
              <a:cs typeface="Helvetica Neue"/>
              <a:sym typeface="Helvetica Neue"/>
            </a:endParaRP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1" u="none" strike="noStrike" cap="none" spc="0" normalizeH="0" baseline="0" dirty="0">
                <a:ln>
                  <a:noFill/>
                </a:ln>
                <a:solidFill>
                  <a:srgbClr val="5E5E5E"/>
                </a:solidFill>
                <a:effectLst/>
                <a:uFillTx/>
                <a:latin typeface="Helvetica Neue"/>
                <a:ea typeface="Helvetica Neue"/>
                <a:cs typeface="Helvetica Neue"/>
                <a:sym typeface="Helvetica Neue"/>
              </a:rPr>
              <a:t>In reviewing the hospital course, </a:t>
            </a:r>
            <a:r>
              <a:rPr kumimoji="0" lang="en-US" sz="2800" b="1" i="1" u="none" strike="noStrike" cap="none" spc="0" normalizeH="0" baseline="0" dirty="0">
                <a:ln>
                  <a:noFill/>
                </a:ln>
                <a:solidFill>
                  <a:srgbClr val="5E5E5E"/>
                </a:solidFill>
                <a:effectLst/>
                <a:uFillTx/>
                <a:latin typeface="Helvetica Neue"/>
                <a:ea typeface="Helvetica Neue"/>
                <a:cs typeface="Helvetica Neue"/>
                <a:sym typeface="Helvetica Neue"/>
              </a:rPr>
              <a:t>I am concerned </a:t>
            </a:r>
            <a:r>
              <a:rPr kumimoji="0" lang="en-US" sz="2800" b="0" i="1" u="none" strike="noStrike" cap="none" spc="0" normalizeH="0" baseline="0" dirty="0">
                <a:ln>
                  <a:noFill/>
                </a:ln>
                <a:solidFill>
                  <a:srgbClr val="5E5E5E"/>
                </a:solidFill>
                <a:effectLst/>
                <a:uFillTx/>
                <a:latin typeface="Helvetica Neue"/>
                <a:ea typeface="Helvetica Neue"/>
                <a:cs typeface="Helvetica Neue"/>
                <a:sym typeface="Helvetica Neue"/>
              </a:rPr>
              <a:t>about the lack of communication and follow up related to the complication experienced during surgery.</a:t>
            </a:r>
          </a:p>
        </p:txBody>
      </p:sp>
      <p:sp>
        <p:nvSpPr>
          <p:cNvPr id="9" name="TextBox 8">
            <a:extLst>
              <a:ext uri="{FF2B5EF4-FFF2-40B4-BE49-F238E27FC236}">
                <a16:creationId xmlns:a16="http://schemas.microsoft.com/office/drawing/2014/main" id="{E4C6C027-D027-61A2-E1BA-9EB7695E3555}"/>
              </a:ext>
            </a:extLst>
          </p:cNvPr>
          <p:cNvSpPr txBox="1"/>
          <p:nvPr/>
        </p:nvSpPr>
        <p:spPr>
          <a:xfrm>
            <a:off x="8894459" y="9197383"/>
            <a:ext cx="3297541"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chemeClr val="accent1">
                    <a:lumMod val="75000"/>
                  </a:schemeClr>
                </a:solidFill>
                <a:effectLst/>
                <a:uFillTx/>
                <a:latin typeface="Helvetica Neue"/>
                <a:ea typeface="Helvetica Neue"/>
                <a:cs typeface="Helvetica Neue"/>
                <a:sym typeface="Helvetica Neue"/>
              </a:rPr>
              <a:t>You CAN enter </a:t>
            </a:r>
            <a:r>
              <a:rPr kumimoji="0" lang="en-US" sz="2800" b="1" i="1" u="none" strike="noStrike" cap="none" spc="0" normalizeH="0" baseline="0" dirty="0">
                <a:ln>
                  <a:noFill/>
                </a:ln>
                <a:solidFill>
                  <a:schemeClr val="accent1">
                    <a:lumMod val="75000"/>
                  </a:schemeClr>
                </a:solidFill>
                <a:effectLst/>
                <a:uFillTx/>
                <a:latin typeface="Helvetica Neue"/>
                <a:ea typeface="Helvetica Neue"/>
                <a:cs typeface="Helvetica Neue"/>
                <a:sym typeface="Helvetica Neue"/>
              </a:rPr>
              <a:t>ANONYMOUS</a:t>
            </a:r>
          </a:p>
        </p:txBody>
      </p:sp>
      <p:sp>
        <p:nvSpPr>
          <p:cNvPr id="10" name="Arrow: Left 9">
            <a:extLst>
              <a:ext uri="{FF2B5EF4-FFF2-40B4-BE49-F238E27FC236}">
                <a16:creationId xmlns:a16="http://schemas.microsoft.com/office/drawing/2014/main" id="{9B576E52-DEF3-F41E-2322-970827E39C9F}"/>
              </a:ext>
            </a:extLst>
          </p:cNvPr>
          <p:cNvSpPr/>
          <p:nvPr/>
        </p:nvSpPr>
        <p:spPr>
          <a:xfrm>
            <a:off x="7669763" y="9646340"/>
            <a:ext cx="978408" cy="484632"/>
          </a:xfrm>
          <a:prstGeom prst="leftArrow">
            <a:avLst/>
          </a:prstGeom>
          <a:solidFill>
            <a:schemeClr val="accent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TextBox 10">
            <a:extLst>
              <a:ext uri="{FF2B5EF4-FFF2-40B4-BE49-F238E27FC236}">
                <a16:creationId xmlns:a16="http://schemas.microsoft.com/office/drawing/2014/main" id="{BD4B23B9-9232-5890-C7F1-47135DBD63FF}"/>
              </a:ext>
            </a:extLst>
          </p:cNvPr>
          <p:cNvSpPr txBox="1"/>
          <p:nvPr/>
        </p:nvSpPr>
        <p:spPr>
          <a:xfrm>
            <a:off x="9165017" y="3792277"/>
            <a:ext cx="2047687" cy="3426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dirty="0"/>
              <a:t>Once the </a:t>
            </a:r>
            <a:r>
              <a:rPr lang="en-US" b="1" dirty="0">
                <a:solidFill>
                  <a:schemeClr val="tx1">
                    <a:lumMod val="50000"/>
                  </a:schemeClr>
                </a:solidFill>
              </a:rPr>
              <a:t>BOLD</a:t>
            </a:r>
            <a:r>
              <a:rPr lang="en-US" dirty="0"/>
              <a:t> fields are completed the </a:t>
            </a:r>
            <a:r>
              <a:rPr lang="en-US" b="1" dirty="0">
                <a:solidFill>
                  <a:schemeClr val="accent1">
                    <a:lumMod val="75000"/>
                  </a:schemeClr>
                </a:solidFill>
              </a:rPr>
              <a:t>Submit </a:t>
            </a:r>
            <a:r>
              <a:rPr lang="en-US" dirty="0"/>
              <a:t>button will highlight, click </a:t>
            </a:r>
            <a:r>
              <a:rPr lang="en-US" b="1" dirty="0">
                <a:solidFill>
                  <a:schemeClr val="accent1">
                    <a:lumMod val="75000"/>
                  </a:schemeClr>
                </a:solidFill>
              </a:rPr>
              <a:t>Submit</a:t>
            </a:r>
            <a:r>
              <a:rPr lang="en-US" dirty="0"/>
              <a:t> to complete your Midas entry.</a:t>
            </a:r>
            <a:endPar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endParaRPr>
          </a:p>
        </p:txBody>
      </p:sp>
      <p:sp>
        <p:nvSpPr>
          <p:cNvPr id="12" name="Arrow: Right 11">
            <a:extLst>
              <a:ext uri="{FF2B5EF4-FFF2-40B4-BE49-F238E27FC236}">
                <a16:creationId xmlns:a16="http://schemas.microsoft.com/office/drawing/2014/main" id="{84B58F80-C83B-6282-2B3E-E76C032C7FBF}"/>
              </a:ext>
            </a:extLst>
          </p:cNvPr>
          <p:cNvSpPr/>
          <p:nvPr/>
        </p:nvSpPr>
        <p:spPr>
          <a:xfrm>
            <a:off x="10929888" y="3585028"/>
            <a:ext cx="2047687" cy="484632"/>
          </a:xfrm>
          <a:prstGeom prst="rightArrow">
            <a:avLst/>
          </a:prstGeom>
          <a:solidFill>
            <a:schemeClr val="accent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 name="Star: 5 Points 14">
            <a:extLst>
              <a:ext uri="{FF2B5EF4-FFF2-40B4-BE49-F238E27FC236}">
                <a16:creationId xmlns:a16="http://schemas.microsoft.com/office/drawing/2014/main" id="{1FD2CE8B-EC6F-DAE1-A21E-D1547CF5A9C1}"/>
              </a:ext>
            </a:extLst>
          </p:cNvPr>
          <p:cNvSpPr/>
          <p:nvPr/>
        </p:nvSpPr>
        <p:spPr>
          <a:xfrm>
            <a:off x="8784189" y="9428477"/>
            <a:ext cx="518921" cy="365761"/>
          </a:xfrm>
          <a:prstGeom prst="star5">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Arrow: Left 1">
            <a:extLst>
              <a:ext uri="{FF2B5EF4-FFF2-40B4-BE49-F238E27FC236}">
                <a16:creationId xmlns:a16="http://schemas.microsoft.com/office/drawing/2014/main" id="{1B8F4F6C-A0C4-61C1-7215-5A03BCD2731F}"/>
              </a:ext>
            </a:extLst>
          </p:cNvPr>
          <p:cNvSpPr/>
          <p:nvPr/>
        </p:nvSpPr>
        <p:spPr>
          <a:xfrm>
            <a:off x="8423031" y="7684477"/>
            <a:ext cx="6189783" cy="484632"/>
          </a:xfrm>
          <a:prstGeom prst="leftArrow">
            <a:avLst/>
          </a:prstGeom>
          <a:solidFill>
            <a:schemeClr val="accent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39880870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Presentation title | MM/DD/YY"/>
          <p:cNvSpPr txBox="1">
            <a:spLocks noGrp="1"/>
          </p:cNvSpPr>
          <p:nvPr>
            <p:ph type="body" idx="21"/>
          </p:nvPr>
        </p:nvSpPr>
        <p:spPr>
          <a:prstGeom prst="rect">
            <a:avLst/>
          </a:prstGeom>
        </p:spPr>
        <p:txBody>
          <a:bodyPr/>
          <a:lstStyle/>
          <a:p>
            <a:r>
              <a:rPr lang="en-US" dirty="0"/>
              <a:t>Event reporting Education July 2023</a:t>
            </a:r>
            <a:endParaRPr dirty="0"/>
          </a:p>
        </p:txBody>
      </p:sp>
      <p:sp>
        <p:nvSpPr>
          <p:cNvPr id="177" name="Slide title goes here."/>
          <p:cNvSpPr txBox="1">
            <a:spLocks noGrp="1"/>
          </p:cNvSpPr>
          <p:nvPr>
            <p:ph type="body" idx="22"/>
          </p:nvPr>
        </p:nvSpPr>
        <p:spPr>
          <a:xfrm>
            <a:off x="983665" y="475461"/>
            <a:ext cx="20878808" cy="3286048"/>
          </a:xfrm>
          <a:prstGeom prst="rect">
            <a:avLst/>
          </a:prstGeom>
        </p:spPr>
        <p:txBody>
          <a:bodyPr/>
          <a:lstStyle/>
          <a:p>
            <a:r>
              <a:rPr lang="en-US" sz="5400" dirty="0"/>
              <a:t>For more information about why reporting safety events matters the linked article from the Agency for Healthcare Research and Quality titled “</a:t>
            </a:r>
            <a:r>
              <a:rPr lang="en-US" sz="5400" i="1" dirty="0"/>
              <a:t>Reporting Patient Safety Events</a:t>
            </a:r>
            <a:r>
              <a:rPr lang="en-US" sz="5400" dirty="0"/>
              <a:t>” is a quick read.</a:t>
            </a:r>
            <a:endParaRPr sz="5400" dirty="0"/>
          </a:p>
        </p:txBody>
      </p:sp>
      <p:sp>
        <p:nvSpPr>
          <p:cNvPr id="17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11</a:t>
            </a:fld>
            <a:endParaRPr/>
          </a:p>
        </p:txBody>
      </p:sp>
      <p:sp>
        <p:nvSpPr>
          <p:cNvPr id="6" name="TextBox 5">
            <a:hlinkClick r:id="rId2"/>
            <a:extLst>
              <a:ext uri="{FF2B5EF4-FFF2-40B4-BE49-F238E27FC236}">
                <a16:creationId xmlns:a16="http://schemas.microsoft.com/office/drawing/2014/main" id="{E5412455-A8D4-D0F3-5A2C-B078335C2195}"/>
              </a:ext>
            </a:extLst>
          </p:cNvPr>
          <p:cNvSpPr txBox="1"/>
          <p:nvPr/>
        </p:nvSpPr>
        <p:spPr>
          <a:xfrm>
            <a:off x="748145" y="4114800"/>
            <a:ext cx="8811491"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hlinkClick r:id="rId2"/>
              </a:rPr>
              <a:t>https://psnet.ahrq.</a:t>
            </a:r>
            <a:r>
              <a:rPr lang="en-US" dirty="0">
                <a:hlinkClick r:id="rId2"/>
              </a:rPr>
              <a:t>gov</a:t>
            </a:r>
            <a:r>
              <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hlinkClick r:id="rId2"/>
              </a:rPr>
              <a:t>/primer/reporting-patient-safety-events</a:t>
            </a:r>
            <a:endPar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endParaRPr>
          </a:p>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endParaRPr>
          </a:p>
        </p:txBody>
      </p:sp>
      <p:sp>
        <p:nvSpPr>
          <p:cNvPr id="8" name="TextBox 7">
            <a:extLst>
              <a:ext uri="{FF2B5EF4-FFF2-40B4-BE49-F238E27FC236}">
                <a16:creationId xmlns:a16="http://schemas.microsoft.com/office/drawing/2014/main" id="{24BB0E4A-DAD9-5B64-C967-2C33E6DC6B1A}"/>
              </a:ext>
            </a:extLst>
          </p:cNvPr>
          <p:cNvSpPr txBox="1"/>
          <p:nvPr/>
        </p:nvSpPr>
        <p:spPr>
          <a:xfrm>
            <a:off x="748145" y="6304672"/>
            <a:ext cx="22278110" cy="2595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5400" i="0" u="none" strike="noStrike" cap="none" spc="0" normalizeH="0" baseline="0" dirty="0">
                <a:ln>
                  <a:noFill/>
                </a:ln>
                <a:solidFill>
                  <a:srgbClr val="5E5E5E"/>
                </a:solidFill>
                <a:effectLst/>
                <a:uFillTx/>
                <a:latin typeface="Helvetica Neue"/>
                <a:ea typeface="Helvetica Neue"/>
                <a:cs typeface="Helvetica Neue"/>
                <a:sym typeface="Helvetica Neue"/>
              </a:rPr>
              <a:t>If you need assistance or have further questions, please contact someone on the Risk Management team. </a:t>
            </a:r>
          </a:p>
          <a:p>
            <a:pPr marL="0" marR="0" indent="0" algn="ctr" defTabSz="2438338" rtl="0" fontAlgn="auto" latinLnBrk="0" hangingPunct="0">
              <a:lnSpc>
                <a:spcPct val="100000"/>
              </a:lnSpc>
              <a:spcBef>
                <a:spcPts val="0"/>
              </a:spcBef>
              <a:spcAft>
                <a:spcPts val="0"/>
              </a:spcAft>
              <a:buClrTx/>
              <a:buSzTx/>
              <a:buFontTx/>
              <a:buNone/>
              <a:tabLst/>
            </a:pPr>
            <a:r>
              <a:rPr lang="en-US" sz="5400" dirty="0"/>
              <a:t>In house e</a:t>
            </a:r>
            <a:r>
              <a:rPr kumimoji="0" lang="en-US" sz="5400" i="0" u="none" strike="noStrike" cap="none" spc="0" normalizeH="0" baseline="0" dirty="0">
                <a:ln>
                  <a:noFill/>
                </a:ln>
                <a:solidFill>
                  <a:srgbClr val="5E5E5E"/>
                </a:solidFill>
                <a:effectLst/>
                <a:uFillTx/>
                <a:latin typeface="Helvetica Neue"/>
                <a:ea typeface="Helvetica Neue"/>
                <a:cs typeface="Helvetica Neue"/>
                <a:sym typeface="Helvetica Neue"/>
              </a:rPr>
              <a:t>xtensions 83588, 86282, 85786</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0" name="Presentation title | MM/DD/YY"/>
          <p:cNvSpPr txBox="1">
            <a:spLocks noGrp="1"/>
          </p:cNvSpPr>
          <p:nvPr>
            <p:ph type="body" idx="21"/>
          </p:nvPr>
        </p:nvSpPr>
        <p:spPr>
          <a:prstGeom prst="rect">
            <a:avLst/>
          </a:prstGeom>
        </p:spPr>
        <p:txBody>
          <a:bodyPr/>
          <a:lstStyle/>
          <a:p>
            <a:r>
              <a:rPr lang="en-US" dirty="0"/>
              <a:t>Event reporting education July 2023</a:t>
            </a:r>
            <a:endParaRPr dirty="0"/>
          </a:p>
        </p:txBody>
      </p:sp>
      <p:sp>
        <p:nvSpPr>
          <p:cNvPr id="121" name="Subtitle goes here."/>
          <p:cNvSpPr txBox="1">
            <a:spLocks noGrp="1"/>
          </p:cNvSpPr>
          <p:nvPr>
            <p:ph type="body" idx="22"/>
          </p:nvPr>
        </p:nvSpPr>
        <p:spPr>
          <a:xfrm>
            <a:off x="2512352" y="9511372"/>
            <a:ext cx="18377610" cy="1956406"/>
          </a:xfrm>
          <a:prstGeom prst="rect">
            <a:avLst/>
          </a:prstGeom>
        </p:spPr>
        <p:txBody>
          <a:bodyPr/>
          <a:lstStyle/>
          <a:p>
            <a:r>
              <a:rPr lang="en-US" dirty="0"/>
              <a:t> </a:t>
            </a:r>
            <a:endParaRPr dirty="0"/>
          </a:p>
        </p:txBody>
      </p:sp>
      <p:sp>
        <p:nvSpPr>
          <p:cNvPr id="122" name="Slide Number"/>
          <p:cNvSpPr txBox="1">
            <a:spLocks noGrp="1"/>
          </p:cNvSpPr>
          <p:nvPr>
            <p:ph type="sldNum" sz="quarter" idx="2"/>
          </p:nvPr>
        </p:nvSpPr>
        <p:spPr>
          <a:xfrm>
            <a:off x="23474886" y="12791653"/>
            <a:ext cx="241437" cy="381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sp>
        <p:nvSpPr>
          <p:cNvPr id="123" name="Section Divider"/>
          <p:cNvSpPr txBox="1">
            <a:spLocks noGrp="1"/>
          </p:cNvSpPr>
          <p:nvPr>
            <p:ph type="body" idx="23"/>
          </p:nvPr>
        </p:nvSpPr>
        <p:spPr>
          <a:xfrm>
            <a:off x="1505266" y="5152352"/>
            <a:ext cx="19384696" cy="4648201"/>
          </a:xfrm>
          <a:prstGeom prst="rect">
            <a:avLst/>
          </a:prstGeom>
        </p:spPr>
        <p:txBody>
          <a:bodyPr/>
          <a:lstStyle/>
          <a:p>
            <a:r>
              <a:rPr lang="en-US" dirty="0"/>
              <a:t>Why Event reporting matters</a:t>
            </a: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983666" y="6396348"/>
            <a:ext cx="18097512" cy="5411549"/>
          </a:xfrm>
          <a:prstGeom prst="rect">
            <a:avLst/>
          </a:prstGeom>
        </p:spPr>
        <p:txBody>
          <a:bodyPr>
            <a:normAutofit/>
          </a:bodyPr>
          <a:lstStyle/>
          <a:p>
            <a:pPr>
              <a:lnSpc>
                <a:spcPct val="150000"/>
              </a:lnSpc>
            </a:pPr>
            <a:r>
              <a:rPr lang="en-US" dirty="0"/>
              <a:t>Reporting supports a physically and emotionally safer workplace</a:t>
            </a:r>
            <a:r>
              <a:rPr dirty="0"/>
              <a:t>. </a:t>
            </a:r>
            <a:endParaRPr lang="en-US" dirty="0"/>
          </a:p>
          <a:p>
            <a:pPr>
              <a:lnSpc>
                <a:spcPct val="150000"/>
              </a:lnSpc>
            </a:pPr>
            <a:r>
              <a:rPr lang="en-US" dirty="0"/>
              <a:t>Reporting allows us to identify situations such as unsafe practices, environmental concerns, equipment malfunctions, processes with gaps, the causes of human error and latent safety problems </a:t>
            </a:r>
          </a:p>
          <a:p>
            <a:pPr>
              <a:lnSpc>
                <a:spcPct val="150000"/>
              </a:lnSpc>
            </a:pPr>
            <a:r>
              <a:rPr lang="en-US" dirty="0"/>
              <a:t>Reporting leads to improved care standards and facilitates learning </a:t>
            </a:r>
          </a:p>
          <a:p>
            <a:pPr>
              <a:lnSpc>
                <a:spcPct val="150000"/>
              </a:lnSpc>
            </a:pPr>
            <a:endParaRPr lang="en-US" dirty="0"/>
          </a:p>
          <a:p>
            <a:pPr marL="0" indent="0">
              <a:lnSpc>
                <a:spcPct val="150000"/>
              </a:lnSpc>
              <a:buNone/>
            </a:pPr>
            <a:endParaRPr dirty="0"/>
          </a:p>
        </p:txBody>
      </p:sp>
      <p:sp>
        <p:nvSpPr>
          <p:cNvPr id="151" name="Presentation title | MM/DD/YY"/>
          <p:cNvSpPr txBox="1">
            <a:spLocks noGrp="1"/>
          </p:cNvSpPr>
          <p:nvPr>
            <p:ph type="body" idx="21"/>
          </p:nvPr>
        </p:nvSpPr>
        <p:spPr>
          <a:prstGeom prst="rect">
            <a:avLst/>
          </a:prstGeom>
        </p:spPr>
        <p:txBody>
          <a:bodyPr/>
          <a:lstStyle/>
          <a:p>
            <a:r>
              <a:rPr lang="en-US" dirty="0"/>
              <a:t>Event reporting education July 2023</a:t>
            </a:r>
            <a:endParaRPr dirty="0"/>
          </a:p>
        </p:txBody>
      </p:sp>
      <p:sp>
        <p:nvSpPr>
          <p:cNvPr id="152" name="Subtitle or big take away goes here, lorem ipsum dolor."/>
          <p:cNvSpPr txBox="1">
            <a:spLocks noGrp="1"/>
          </p:cNvSpPr>
          <p:nvPr>
            <p:ph type="body" idx="22"/>
          </p:nvPr>
        </p:nvSpPr>
        <p:spPr>
          <a:xfrm>
            <a:off x="600974" y="1554238"/>
            <a:ext cx="21942504" cy="2964334"/>
          </a:xfrm>
          <a:prstGeom prst="rect">
            <a:avLst/>
          </a:prstGeom>
        </p:spPr>
        <p:txBody>
          <a:bodyPr/>
          <a:lstStyle/>
          <a:p>
            <a:r>
              <a:rPr lang="en-US" dirty="0"/>
              <a:t>Reporting events that cause harm or could have caused harm identifies organizational weaknesses.</a:t>
            </a:r>
            <a:endParaRPr dirty="0"/>
          </a:p>
        </p:txBody>
      </p:sp>
      <p:sp>
        <p:nvSpPr>
          <p:cNvPr id="153" name="Slide title goes here."/>
          <p:cNvSpPr txBox="1">
            <a:spLocks noGrp="1"/>
          </p:cNvSpPr>
          <p:nvPr>
            <p:ph type="body" idx="23"/>
          </p:nvPr>
        </p:nvSpPr>
        <p:spPr>
          <a:prstGeom prst="rect">
            <a:avLst/>
          </a:prstGeom>
        </p:spPr>
        <p:txBody>
          <a:bodyPr/>
          <a:lstStyle/>
          <a:p>
            <a:r>
              <a:rPr lang="en-US" dirty="0"/>
              <a:t>Why we report:</a:t>
            </a:r>
            <a:endParaRPr dirty="0"/>
          </a:p>
        </p:txBody>
      </p:sp>
      <p:sp>
        <p:nvSpPr>
          <p:cNvPr id="154" name="Short Heading goes here lore ipsum dolor"/>
          <p:cNvSpPr txBox="1">
            <a:spLocks noGrp="1"/>
          </p:cNvSpPr>
          <p:nvPr>
            <p:ph type="body" idx="24"/>
          </p:nvPr>
        </p:nvSpPr>
        <p:spPr>
          <a:xfrm>
            <a:off x="983666" y="5326078"/>
            <a:ext cx="20100288" cy="636979"/>
          </a:xfrm>
          <a:prstGeom prst="rect">
            <a:avLst/>
          </a:prstGeom>
        </p:spPr>
        <p:txBody>
          <a:bodyPr>
            <a:normAutofit/>
          </a:bodyPr>
          <a:lstStyle/>
          <a:p>
            <a:r>
              <a:rPr lang="en-US" dirty="0"/>
              <a:t>When we identify our areas of risk, we can develop action plans to mitigate further risk</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a:p>
        </p:txBody>
      </p:sp>
      <p:sp>
        <p:nvSpPr>
          <p:cNvPr id="2" name="Presentation title | MM/DD/YY">
            <a:extLst>
              <a:ext uri="{FF2B5EF4-FFF2-40B4-BE49-F238E27FC236}">
                <a16:creationId xmlns:a16="http://schemas.microsoft.com/office/drawing/2014/main" id="{2C1972D0-05D2-7213-5AD1-180D5023ED20}"/>
              </a:ext>
            </a:extLst>
          </p:cNvPr>
          <p:cNvSpPr txBox="1">
            <a:spLocks/>
          </p:cNvSpPr>
          <p:nvPr/>
        </p:nvSpPr>
        <p:spPr>
          <a:xfrm>
            <a:off x="983664" y="12781528"/>
            <a:ext cx="5944673" cy="63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fontScale="55000" lnSpcReduction="20000"/>
          </a:bodyPr>
          <a:lstStyle>
            <a:lvl1pPr marL="0" marR="0" indent="0" algn="l" defTabSz="825500" rtl="0" latinLnBrk="0">
              <a:lnSpc>
                <a:spcPct val="100000"/>
              </a:lnSpc>
              <a:spcBef>
                <a:spcPts val="0"/>
              </a:spcBef>
              <a:spcAft>
                <a:spcPts val="0"/>
              </a:spcAft>
              <a:buClrTx/>
              <a:buSzTx/>
              <a:buFontTx/>
              <a:buNone/>
              <a:tabLst/>
              <a:defRPr sz="7600" b="0" i="0" u="none" strike="noStrike" cap="none" spc="0" baseline="0">
                <a:solidFill>
                  <a:srgbClr val="459BBE"/>
                </a:solidFill>
                <a:uFillTx/>
                <a:latin typeface="Helvetica Light"/>
                <a:ea typeface="Helvetica Light"/>
                <a:cs typeface="Helvetica Light"/>
                <a:sym typeface="Helvetica Light"/>
              </a:defRPr>
            </a:lvl1pPr>
            <a:lvl2pPr marL="0" marR="0" indent="4572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2pPr>
            <a:lvl3pPr marL="0" marR="0" indent="9144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3pPr>
            <a:lvl4pPr marL="0" marR="0" indent="13716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4pPr>
            <a:lvl5pPr marL="0" marR="0" indent="18288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5pPr>
            <a:lvl6pPr marL="0" marR="0" indent="22860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6pPr>
            <a:lvl7pPr marL="0" marR="0" indent="27432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7pPr>
            <a:lvl8pPr marL="0" marR="0" indent="32004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8pPr>
            <a:lvl9pPr marL="0" marR="0" indent="36576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9pPr>
          </a:lstStyle>
          <a:p>
            <a:pPr hangingPunct="1"/>
            <a:endParaRPr lang="en-US"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ommodo viverra maecenas accumsan lacus vel facilisis volutpat est velit. Praesent tristique magna sit. Dictumst quisque sagittis purus sit amet volut. Ac ut consequat semper viverra nam libero. Elementum eu facilisis sed odio morbi lorem donec massa sap"/>
          <p:cNvSpPr txBox="1">
            <a:spLocks noGrp="1"/>
          </p:cNvSpPr>
          <p:nvPr>
            <p:ph type="body" sz="half" idx="1"/>
          </p:nvPr>
        </p:nvSpPr>
        <p:spPr>
          <a:xfrm>
            <a:off x="565804" y="5868454"/>
            <a:ext cx="19586165" cy="5999296"/>
          </a:xfrm>
          <a:prstGeom prst="rect">
            <a:avLst/>
          </a:prstGeom>
        </p:spPr>
        <p:txBody>
          <a:bodyPr>
            <a:normAutofit lnSpcReduction="10000"/>
          </a:bodyPr>
          <a:lstStyle/>
          <a:p>
            <a:pPr>
              <a:lnSpc>
                <a:spcPct val="150000"/>
              </a:lnSpc>
              <a:buSzTx/>
              <a:buFont typeface="Arial" panose="020B0604020202020204" pitchFamily="34" charset="0"/>
              <a:buChar char="•"/>
            </a:pPr>
            <a:r>
              <a:rPr lang="en-US" sz="4000" dirty="0"/>
              <a:t>Risk Management runs a report of the previous day’s Midas entries every morning Monday through Friday. The entire team reviews the entries, conducts chart reviews when needed, discusses, debates and determines what needs to be escalated based on actual or potential harm and other factors.</a:t>
            </a:r>
          </a:p>
          <a:p>
            <a:pPr>
              <a:lnSpc>
                <a:spcPct val="150000"/>
              </a:lnSpc>
              <a:buSzTx/>
              <a:buFont typeface="Arial" panose="020B0604020202020204" pitchFamily="34" charset="0"/>
              <a:buChar char="•"/>
            </a:pPr>
            <a:r>
              <a:rPr lang="en-US" sz="4000" dirty="0"/>
              <a:t>All Midas entries are referred to the location of origin and reviewed at the unit level. Some are referred to involved units. Unit Event Managers are responsible for completing documentation related to the findings and follow up on every Midas that is entered.</a:t>
            </a:r>
          </a:p>
          <a:p>
            <a:pPr>
              <a:lnSpc>
                <a:spcPct val="150000"/>
              </a:lnSpc>
              <a:buSzTx/>
              <a:buFont typeface="Arial" panose="020B0604020202020204" pitchFamily="34" charset="0"/>
              <a:buChar char="•"/>
            </a:pPr>
            <a:r>
              <a:rPr lang="en-US" sz="4000" dirty="0"/>
              <a:t>Midas entries that meet specific criteria are reported to NYS,  sent for Peer Review, unit level Clinical Case Review or Track and Trend, or may be escalated to System Office via an SBAR.</a:t>
            </a:r>
          </a:p>
          <a:p>
            <a:pPr>
              <a:lnSpc>
                <a:spcPct val="150000"/>
              </a:lnSpc>
              <a:buSzTx/>
              <a:buFont typeface="Arial" panose="020B0604020202020204" pitchFamily="34" charset="0"/>
              <a:buChar char="•"/>
            </a:pPr>
            <a:endParaRPr lang="en-US" sz="3600" dirty="0"/>
          </a:p>
          <a:p>
            <a:pPr>
              <a:lnSpc>
                <a:spcPct val="150000"/>
              </a:lnSpc>
              <a:buSzTx/>
              <a:buFont typeface="Arial" panose="020B0604020202020204" pitchFamily="34" charset="0"/>
              <a:buChar char="•"/>
            </a:pPr>
            <a:endParaRPr lang="en-US" dirty="0"/>
          </a:p>
          <a:p>
            <a:pPr>
              <a:lnSpc>
                <a:spcPct val="150000"/>
              </a:lnSpc>
              <a:buSzTx/>
              <a:buFont typeface="Arial" panose="020B0604020202020204" pitchFamily="34" charset="0"/>
              <a:buChar char="•"/>
            </a:pPr>
            <a:endParaRPr dirty="0"/>
          </a:p>
        </p:txBody>
      </p:sp>
      <p:sp>
        <p:nvSpPr>
          <p:cNvPr id="158" name="Presentation title | MM/DD/YY"/>
          <p:cNvSpPr txBox="1">
            <a:spLocks noGrp="1"/>
          </p:cNvSpPr>
          <p:nvPr>
            <p:ph type="body" idx="21"/>
          </p:nvPr>
        </p:nvSpPr>
        <p:spPr>
          <a:prstGeom prst="rect">
            <a:avLst/>
          </a:prstGeom>
        </p:spPr>
        <p:txBody>
          <a:bodyPr/>
          <a:lstStyle/>
          <a:p>
            <a:r>
              <a:rPr lang="en-US" dirty="0"/>
              <a:t>Event reporting education July 2023</a:t>
            </a:r>
            <a:endParaRPr dirty="0"/>
          </a:p>
        </p:txBody>
      </p:sp>
      <p:sp>
        <p:nvSpPr>
          <p:cNvPr id="159" name="Subtitle or big take away goes here, lorem ipsum dolor."/>
          <p:cNvSpPr txBox="1">
            <a:spLocks noGrp="1"/>
          </p:cNvSpPr>
          <p:nvPr>
            <p:ph type="body" idx="22"/>
          </p:nvPr>
        </p:nvSpPr>
        <p:spPr>
          <a:xfrm>
            <a:off x="868377" y="2160947"/>
            <a:ext cx="19758377" cy="2413001"/>
          </a:xfrm>
          <a:prstGeom prst="rect">
            <a:avLst/>
          </a:prstGeom>
        </p:spPr>
        <p:txBody>
          <a:bodyPr/>
          <a:lstStyle/>
          <a:p>
            <a:r>
              <a:rPr lang="en-US" dirty="0"/>
              <a:t>The Risk Management team reviews every Midas </a:t>
            </a:r>
            <a:r>
              <a:rPr lang="en-US" sz="7200" b="1" dirty="0"/>
              <a:t>(aka Event Report) </a:t>
            </a:r>
            <a:r>
              <a:rPr lang="en-US" dirty="0"/>
              <a:t>that is entered.</a:t>
            </a:r>
            <a:endParaRPr dirty="0"/>
          </a:p>
        </p:txBody>
      </p:sp>
      <p:sp>
        <p:nvSpPr>
          <p:cNvPr id="160" name="Slide title goes here."/>
          <p:cNvSpPr txBox="1">
            <a:spLocks noGrp="1"/>
          </p:cNvSpPr>
          <p:nvPr>
            <p:ph type="body" idx="23"/>
          </p:nvPr>
        </p:nvSpPr>
        <p:spPr>
          <a:xfrm>
            <a:off x="983664" y="475461"/>
            <a:ext cx="20276135" cy="1257301"/>
          </a:xfrm>
          <a:prstGeom prst="rect">
            <a:avLst/>
          </a:prstGeom>
        </p:spPr>
        <p:txBody>
          <a:bodyPr/>
          <a:lstStyle/>
          <a:p>
            <a:r>
              <a:rPr lang="en-US" dirty="0"/>
              <a:t>What does the organization do with the reports?</a:t>
            </a:r>
            <a:endParaRPr dirty="0"/>
          </a:p>
        </p:txBody>
      </p:sp>
      <p:sp>
        <p:nvSpPr>
          <p:cNvPr id="161" name="Short Heading goes here lore ipsum dolor"/>
          <p:cNvSpPr txBox="1">
            <a:spLocks noGrp="1"/>
          </p:cNvSpPr>
          <p:nvPr>
            <p:ph type="body" idx="24"/>
          </p:nvPr>
        </p:nvSpPr>
        <p:spPr>
          <a:xfrm>
            <a:off x="868377" y="4850747"/>
            <a:ext cx="16493252" cy="636979"/>
          </a:xfrm>
          <a:prstGeom prst="rect">
            <a:avLst/>
          </a:prstGeom>
        </p:spPr>
        <p:txBody>
          <a:bodyPr/>
          <a:lstStyle/>
          <a:p>
            <a:r>
              <a:rPr lang="en-US" dirty="0"/>
              <a:t>How Midas entries are processed</a:t>
            </a:r>
            <a:endParaRPr dirty="0"/>
          </a:p>
        </p:txBody>
      </p:sp>
      <p:sp>
        <p:nvSpPr>
          <p:cNvPr id="16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Presentation title | MM/DD/YY"/>
          <p:cNvSpPr txBox="1">
            <a:spLocks noGrp="1"/>
          </p:cNvSpPr>
          <p:nvPr>
            <p:ph type="body" idx="21"/>
          </p:nvPr>
        </p:nvSpPr>
        <p:spPr>
          <a:prstGeom prst="rect">
            <a:avLst/>
          </a:prstGeom>
        </p:spPr>
        <p:txBody>
          <a:bodyPr/>
          <a:lstStyle/>
          <a:p>
            <a:r>
              <a:rPr lang="en-US" dirty="0"/>
              <a:t>Event reporting education July 2023</a:t>
            </a:r>
            <a:endParaRPr dirty="0"/>
          </a:p>
        </p:txBody>
      </p:sp>
      <p:sp>
        <p:nvSpPr>
          <p:cNvPr id="165" name="Slide title goes here."/>
          <p:cNvSpPr txBox="1">
            <a:spLocks noGrp="1"/>
          </p:cNvSpPr>
          <p:nvPr>
            <p:ph type="body" idx="22"/>
          </p:nvPr>
        </p:nvSpPr>
        <p:spPr>
          <a:xfrm>
            <a:off x="983665" y="475461"/>
            <a:ext cx="20311304" cy="1257301"/>
          </a:xfrm>
          <a:prstGeom prst="rect">
            <a:avLst/>
          </a:prstGeom>
        </p:spPr>
        <p:txBody>
          <a:bodyPr/>
          <a:lstStyle/>
          <a:p>
            <a:r>
              <a:rPr lang="en-US" dirty="0"/>
              <a:t>Important facts about entering a Midas </a:t>
            </a:r>
            <a:r>
              <a:rPr lang="en-US" sz="3200" b="1" dirty="0"/>
              <a:t>(aka Event Report)</a:t>
            </a:r>
            <a:endParaRPr sz="3200" b="1" dirty="0"/>
          </a:p>
        </p:txBody>
      </p:sp>
      <p:sp>
        <p:nvSpPr>
          <p:cNvPr id="16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a:t>
            </a:fld>
            <a:endParaRPr/>
          </a:p>
        </p:txBody>
      </p:sp>
      <p:sp>
        <p:nvSpPr>
          <p:cNvPr id="167" name="Short Heading goes here lore ipsum dolor"/>
          <p:cNvSpPr txBox="1">
            <a:spLocks noGrp="1"/>
          </p:cNvSpPr>
          <p:nvPr>
            <p:ph type="body" idx="23"/>
          </p:nvPr>
        </p:nvSpPr>
        <p:spPr>
          <a:xfrm>
            <a:off x="1110927" y="2081843"/>
            <a:ext cx="12552319" cy="636979"/>
          </a:xfrm>
          <a:prstGeom prst="rect">
            <a:avLst/>
          </a:prstGeom>
        </p:spPr>
        <p:txBody>
          <a:bodyPr>
            <a:normAutofit fontScale="92500"/>
          </a:bodyPr>
          <a:lstStyle/>
          <a:p>
            <a:r>
              <a:rPr lang="en-US" sz="3200" dirty="0"/>
              <a:t>Midas RDE </a:t>
            </a:r>
            <a:r>
              <a:rPr lang="en-US" dirty="0"/>
              <a:t>is found on the SJHEN homepage and in ZENworks</a:t>
            </a:r>
            <a:endParaRPr dirty="0"/>
          </a:p>
        </p:txBody>
      </p:sp>
      <p:sp>
        <p:nvSpPr>
          <p:cNvPr id="168" name="Commodo viverra maecenas accumsan lacus vel facilisis volutpat est velit.…"/>
          <p:cNvSpPr txBox="1">
            <a:spLocks noGrp="1"/>
          </p:cNvSpPr>
          <p:nvPr>
            <p:ph type="body" idx="24"/>
          </p:nvPr>
        </p:nvSpPr>
        <p:spPr>
          <a:xfrm>
            <a:off x="720969" y="3067903"/>
            <a:ext cx="21470816" cy="8566254"/>
          </a:xfrm>
          <a:prstGeom prst="rect">
            <a:avLst/>
          </a:prstGeom>
        </p:spPr>
        <p:txBody>
          <a:bodyPr>
            <a:normAutofit lnSpcReduction="10000"/>
          </a:bodyPr>
          <a:lstStyle/>
          <a:p>
            <a:pPr>
              <a:lnSpc>
                <a:spcPct val="150000"/>
              </a:lnSpc>
            </a:pPr>
            <a:r>
              <a:rPr lang="en-US" dirty="0"/>
              <a:t>Midas entries can be placed ANONYMOUSLY. The reporter is protected from any form of retaliation, intimidation or retribution.</a:t>
            </a:r>
            <a:endParaRPr dirty="0"/>
          </a:p>
          <a:p>
            <a:pPr>
              <a:lnSpc>
                <a:spcPct val="150000"/>
              </a:lnSpc>
            </a:pPr>
            <a:r>
              <a:rPr lang="en-US" dirty="0"/>
              <a:t>Midas entries should be placed immediately upon discovery of an event or a near miss (or as soon as possible after an event/near miss, keeping in mind that the care of the patient, staff or visitor always comes first).</a:t>
            </a:r>
            <a:endParaRPr dirty="0"/>
          </a:p>
          <a:p>
            <a:pPr>
              <a:lnSpc>
                <a:spcPct val="150000"/>
              </a:lnSpc>
            </a:pPr>
            <a:r>
              <a:rPr lang="en-US" dirty="0"/>
              <a:t>People who are directly involved in an event or who witness an event should complete the Midas entry.</a:t>
            </a:r>
            <a:r>
              <a:rPr dirty="0"/>
              <a:t> </a:t>
            </a:r>
            <a:r>
              <a:rPr lang="en-US" dirty="0"/>
              <a:t>All staff members are encouraged to report events via Midas.</a:t>
            </a:r>
          </a:p>
          <a:p>
            <a:pPr>
              <a:lnSpc>
                <a:spcPct val="150000"/>
              </a:lnSpc>
            </a:pPr>
            <a:r>
              <a:rPr lang="en-US" dirty="0"/>
              <a:t>The description of the event should be clear and concise, only stating the facts. A chart review will be conducted and someone from Risk Management will reach out as needed to obtain more information.</a:t>
            </a:r>
          </a:p>
          <a:p>
            <a:pPr>
              <a:lnSpc>
                <a:spcPct val="150000"/>
              </a:lnSpc>
            </a:pPr>
            <a:r>
              <a:rPr lang="en-US" dirty="0"/>
              <a:t>Events that involve a patient (directly or indirectly) should always be entered under the patient’s name and correct encounter date. </a:t>
            </a:r>
          </a:p>
          <a:p>
            <a:pPr>
              <a:lnSpc>
                <a:spcPct val="150000"/>
              </a:lnSpc>
            </a:pPr>
            <a:r>
              <a:rPr lang="en-US" dirty="0"/>
              <a:t>Utilize the “Witness” and “Attribution” tabs to identify staff members. Do not enter staff names in the description of the event.</a:t>
            </a:r>
          </a:p>
          <a:p>
            <a:pPr>
              <a:lnSpc>
                <a:spcPct val="150000"/>
              </a:lnSpc>
            </a:pPr>
            <a:endParaRPr dirty="0"/>
          </a:p>
        </p:txBody>
      </p:sp>
      <p:pic>
        <p:nvPicPr>
          <p:cNvPr id="6" name="Picture 5">
            <a:extLst>
              <a:ext uri="{FF2B5EF4-FFF2-40B4-BE49-F238E27FC236}">
                <a16:creationId xmlns:a16="http://schemas.microsoft.com/office/drawing/2014/main" id="{02ACD15C-1E5B-8D5F-5637-AA70B4728EBF}"/>
              </a:ext>
            </a:extLst>
          </p:cNvPr>
          <p:cNvPicPr>
            <a:picLocks noChangeAspect="1"/>
          </p:cNvPicPr>
          <p:nvPr/>
        </p:nvPicPr>
        <p:blipFill>
          <a:blip r:embed="rId2"/>
          <a:stretch>
            <a:fillRect/>
          </a:stretch>
        </p:blipFill>
        <p:spPr>
          <a:xfrm>
            <a:off x="13310988" y="1746570"/>
            <a:ext cx="1708265" cy="1371600"/>
          </a:xfrm>
          <a:prstGeom prst="rect">
            <a:avLst/>
          </a:prstGeom>
        </p:spPr>
      </p:pic>
      <p:pic>
        <p:nvPicPr>
          <p:cNvPr id="9" name="Picture 8">
            <a:extLst>
              <a:ext uri="{FF2B5EF4-FFF2-40B4-BE49-F238E27FC236}">
                <a16:creationId xmlns:a16="http://schemas.microsoft.com/office/drawing/2014/main" id="{404CE559-D3CD-D908-4021-F26BA7648CC7}"/>
              </a:ext>
            </a:extLst>
          </p:cNvPr>
          <p:cNvPicPr>
            <a:picLocks noChangeAspect="1"/>
          </p:cNvPicPr>
          <p:nvPr/>
        </p:nvPicPr>
        <p:blipFill>
          <a:blip r:embed="rId3"/>
          <a:stretch>
            <a:fillRect/>
          </a:stretch>
        </p:blipFill>
        <p:spPr>
          <a:xfrm>
            <a:off x="15749766" y="1671258"/>
            <a:ext cx="928151" cy="1645920"/>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5" name="Presentation title | MM/DD/YY"/>
          <p:cNvSpPr txBox="1">
            <a:spLocks noGrp="1"/>
          </p:cNvSpPr>
          <p:nvPr>
            <p:ph type="body" idx="21"/>
          </p:nvPr>
        </p:nvSpPr>
        <p:spPr>
          <a:prstGeom prst="rect">
            <a:avLst/>
          </a:prstGeom>
        </p:spPr>
        <p:txBody>
          <a:bodyPr/>
          <a:lstStyle/>
          <a:p>
            <a:r>
              <a:rPr lang="en-US" dirty="0"/>
              <a:t>Event reporting education July 2023</a:t>
            </a:r>
            <a:endParaRPr dirty="0"/>
          </a:p>
        </p:txBody>
      </p:sp>
      <p:sp>
        <p:nvSpPr>
          <p:cNvPr id="146" name="Subtitle goes here."/>
          <p:cNvSpPr txBox="1">
            <a:spLocks noGrp="1"/>
          </p:cNvSpPr>
          <p:nvPr>
            <p:ph type="body" idx="22"/>
          </p:nvPr>
        </p:nvSpPr>
        <p:spPr>
          <a:prstGeom prst="rect">
            <a:avLst/>
          </a:prstGeom>
        </p:spPr>
        <p:txBody>
          <a:bodyPr/>
          <a:lstStyle/>
          <a:p>
            <a:r>
              <a:rPr lang="en-US" dirty="0"/>
              <a:t>Tools and tips</a:t>
            </a:r>
            <a:endParaRPr dirty="0"/>
          </a:p>
        </p:txBody>
      </p:sp>
      <p:sp>
        <p:nvSpPr>
          <p:cNvPr id="14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a:t>
            </a:fld>
            <a:endParaRPr/>
          </a:p>
        </p:txBody>
      </p:sp>
      <p:sp>
        <p:nvSpPr>
          <p:cNvPr id="148" name="Section Divider"/>
          <p:cNvSpPr txBox="1">
            <a:spLocks noGrp="1"/>
          </p:cNvSpPr>
          <p:nvPr>
            <p:ph type="body" idx="23"/>
          </p:nvPr>
        </p:nvSpPr>
        <p:spPr>
          <a:prstGeom prst="rect">
            <a:avLst/>
          </a:prstGeom>
        </p:spPr>
        <p:txBody>
          <a:bodyPr/>
          <a:lstStyle/>
          <a:p>
            <a:r>
              <a:rPr lang="en-US" dirty="0"/>
              <a:t>How to enter a Midas</a:t>
            </a:r>
            <a:endParaRP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Presentation title | MM/DD/YY"/>
          <p:cNvSpPr txBox="1">
            <a:spLocks noGrp="1"/>
          </p:cNvSpPr>
          <p:nvPr>
            <p:ph type="body" idx="21"/>
          </p:nvPr>
        </p:nvSpPr>
        <p:spPr>
          <a:xfrm>
            <a:off x="983664" y="12777665"/>
            <a:ext cx="16796927" cy="636979"/>
          </a:xfrm>
          <a:prstGeom prst="rect">
            <a:avLst/>
          </a:prstGeom>
        </p:spPr>
        <p:txBody>
          <a:bodyPr/>
          <a:lstStyle/>
          <a:p>
            <a:r>
              <a:rPr lang="en-US" dirty="0"/>
              <a:t>Event reporting education July 2023</a:t>
            </a:r>
            <a:endParaRPr dirty="0"/>
          </a:p>
        </p:txBody>
      </p:sp>
      <p:sp>
        <p:nvSpPr>
          <p:cNvPr id="171" name="Slide title goes here."/>
          <p:cNvSpPr txBox="1">
            <a:spLocks noGrp="1"/>
          </p:cNvSpPr>
          <p:nvPr>
            <p:ph type="body" idx="22"/>
          </p:nvPr>
        </p:nvSpPr>
        <p:spPr>
          <a:xfrm>
            <a:off x="983664" y="475461"/>
            <a:ext cx="21594981" cy="1257301"/>
          </a:xfrm>
          <a:prstGeom prst="rect">
            <a:avLst/>
          </a:prstGeom>
        </p:spPr>
        <p:txBody>
          <a:bodyPr/>
          <a:lstStyle/>
          <a:p>
            <a:r>
              <a:rPr lang="en-US" sz="5400" dirty="0"/>
              <a:t>Midas RDE is found on the SJHEN homepage and in the ZENworks app</a:t>
            </a:r>
            <a:r>
              <a:rPr sz="5400" dirty="0"/>
              <a:t>.</a:t>
            </a:r>
          </a:p>
        </p:txBody>
      </p:sp>
      <p:sp>
        <p:nvSpPr>
          <p:cNvPr id="17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a:t>
            </a:fld>
            <a:endParaRPr/>
          </a:p>
        </p:txBody>
      </p:sp>
      <p:sp>
        <p:nvSpPr>
          <p:cNvPr id="173" name="Short Heading goes here lore ipsum dolor"/>
          <p:cNvSpPr txBox="1">
            <a:spLocks noGrp="1"/>
          </p:cNvSpPr>
          <p:nvPr>
            <p:ph type="body" idx="23"/>
          </p:nvPr>
        </p:nvSpPr>
        <p:spPr>
          <a:xfrm>
            <a:off x="3854127" y="2930031"/>
            <a:ext cx="16493252" cy="636979"/>
          </a:xfrm>
          <a:prstGeom prst="rect">
            <a:avLst/>
          </a:prstGeom>
        </p:spPr>
        <p:txBody>
          <a:bodyPr/>
          <a:lstStyle/>
          <a:p>
            <a:r>
              <a:rPr lang="en-US" dirty="0"/>
              <a:t> </a:t>
            </a:r>
            <a:endParaRPr dirty="0"/>
          </a:p>
        </p:txBody>
      </p:sp>
      <p:sp>
        <p:nvSpPr>
          <p:cNvPr id="174" name="Commodo viverra maecenas accumsan lacus vel facilisis volutpat est velit. Praesent tristique magna sit. Dictumst quisque sagittis purus sit amet volut. Ac ut consequat semper viverra nam libero. Elementum eu facilisis sed odio morbi lorem donec massa sap"/>
          <p:cNvSpPr txBox="1">
            <a:spLocks noGrp="1"/>
          </p:cNvSpPr>
          <p:nvPr>
            <p:ph type="body" idx="24"/>
          </p:nvPr>
        </p:nvSpPr>
        <p:spPr>
          <a:xfrm>
            <a:off x="1820053" y="5283168"/>
            <a:ext cx="9824551" cy="7311612"/>
          </a:xfrm>
          <a:prstGeom prst="rect">
            <a:avLst/>
          </a:prstGeom>
        </p:spPr>
        <p:txBody>
          <a:bodyPr/>
          <a:lstStyle/>
          <a:p>
            <a:pPr marL="0" indent="0">
              <a:lnSpc>
                <a:spcPct val="150000"/>
              </a:lnSpc>
              <a:buSzTx/>
              <a:buNone/>
            </a:pPr>
            <a:endParaRPr dirty="0"/>
          </a:p>
        </p:txBody>
      </p:sp>
      <p:pic>
        <p:nvPicPr>
          <p:cNvPr id="10" name="Picture 9">
            <a:extLst>
              <a:ext uri="{FF2B5EF4-FFF2-40B4-BE49-F238E27FC236}">
                <a16:creationId xmlns:a16="http://schemas.microsoft.com/office/drawing/2014/main" id="{4DC2C98E-47A0-0FE1-E879-E0A49BF2BB33}"/>
              </a:ext>
            </a:extLst>
          </p:cNvPr>
          <p:cNvPicPr>
            <a:picLocks noChangeAspect="1"/>
          </p:cNvPicPr>
          <p:nvPr/>
        </p:nvPicPr>
        <p:blipFill>
          <a:blip r:embed="rId2"/>
          <a:stretch>
            <a:fillRect/>
          </a:stretch>
        </p:blipFill>
        <p:spPr>
          <a:xfrm>
            <a:off x="10044404" y="2339310"/>
            <a:ext cx="3200400" cy="3376435"/>
          </a:xfrm>
          <a:prstGeom prst="rect">
            <a:avLst/>
          </a:prstGeom>
        </p:spPr>
      </p:pic>
      <p:sp>
        <p:nvSpPr>
          <p:cNvPr id="12" name="Arrow: Left 11">
            <a:extLst>
              <a:ext uri="{FF2B5EF4-FFF2-40B4-BE49-F238E27FC236}">
                <a16:creationId xmlns:a16="http://schemas.microsoft.com/office/drawing/2014/main" id="{235E36F8-58B8-9BEC-FEBC-F7756D4D7B3B}"/>
              </a:ext>
            </a:extLst>
          </p:cNvPr>
          <p:cNvSpPr/>
          <p:nvPr/>
        </p:nvSpPr>
        <p:spPr>
          <a:xfrm>
            <a:off x="12577397" y="2845038"/>
            <a:ext cx="2135404" cy="484632"/>
          </a:xfrm>
          <a:prstGeom prst="leftArrow">
            <a:avLst/>
          </a:prstGeom>
          <a:solidFill>
            <a:schemeClr val="accent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TextBox 13">
            <a:extLst>
              <a:ext uri="{FF2B5EF4-FFF2-40B4-BE49-F238E27FC236}">
                <a16:creationId xmlns:a16="http://schemas.microsoft.com/office/drawing/2014/main" id="{1E2A505E-81A4-93CB-C9CA-B37A332B6A3F}"/>
              </a:ext>
            </a:extLst>
          </p:cNvPr>
          <p:cNvSpPr txBox="1"/>
          <p:nvPr/>
        </p:nvSpPr>
        <p:spPr>
          <a:xfrm flipH="1">
            <a:off x="14959660" y="2280911"/>
            <a:ext cx="4851919" cy="31188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5E5E5E"/>
                </a:solidFill>
                <a:effectLst/>
                <a:uFillTx/>
                <a:latin typeface="Helvetica Neue"/>
                <a:ea typeface="Helvetica Neue"/>
                <a:cs typeface="Helvetica Neue"/>
                <a:sym typeface="Helvetica Neue"/>
              </a:rPr>
              <a:t>Click either app to get to the  </a:t>
            </a:r>
            <a:r>
              <a:rPr kumimoji="0" lang="en-US" sz="2800" b="1" i="0" u="none" strike="noStrike" cap="none" spc="0" normalizeH="0" baseline="0" dirty="0">
                <a:ln>
                  <a:noFill/>
                </a:ln>
                <a:solidFill>
                  <a:schemeClr val="accent1">
                    <a:lumMod val="75000"/>
                  </a:schemeClr>
                </a:solidFill>
                <a:effectLst/>
                <a:uFillTx/>
                <a:latin typeface="Helvetica Neue"/>
                <a:ea typeface="Helvetica Neue"/>
                <a:cs typeface="Helvetica Neue"/>
                <a:sym typeface="Helvetica Neue"/>
              </a:rPr>
              <a:t>Event Report-Remote Data Entry </a:t>
            </a:r>
            <a:r>
              <a:rPr kumimoji="0" lang="en-US" sz="2800" b="0" i="0" u="none" strike="noStrike" cap="none" spc="0" normalizeH="0" baseline="0" dirty="0">
                <a:ln>
                  <a:noFill/>
                </a:ln>
                <a:solidFill>
                  <a:srgbClr val="5E5E5E"/>
                </a:solidFill>
                <a:effectLst/>
                <a:uFillTx/>
                <a:latin typeface="Helvetica Neue"/>
                <a:ea typeface="Helvetica Neue"/>
                <a:cs typeface="Helvetica Neue"/>
                <a:sym typeface="Helvetica Neue"/>
              </a:rPr>
              <a:t>page where you will choose the event type. </a:t>
            </a:r>
            <a:r>
              <a:rPr kumimoji="0" lang="en-US" sz="2800" b="1" i="0" u="none" strike="noStrike" cap="none" spc="0" normalizeH="0" baseline="0" dirty="0">
                <a:ln>
                  <a:noFill/>
                </a:ln>
                <a:solidFill>
                  <a:schemeClr val="accent1">
                    <a:lumMod val="75000"/>
                  </a:schemeClr>
                </a:solidFill>
                <a:effectLst/>
                <a:uFillTx/>
                <a:latin typeface="Helvetica Neue"/>
                <a:ea typeface="Helvetica Neue"/>
                <a:cs typeface="Helvetica Neue"/>
                <a:sym typeface="Helvetica Neue"/>
              </a:rPr>
              <a:t>Click the event type that best describes the event that occurred.</a:t>
            </a:r>
          </a:p>
        </p:txBody>
      </p:sp>
      <p:pic>
        <p:nvPicPr>
          <p:cNvPr id="16" name="Picture 15">
            <a:extLst>
              <a:ext uri="{FF2B5EF4-FFF2-40B4-BE49-F238E27FC236}">
                <a16:creationId xmlns:a16="http://schemas.microsoft.com/office/drawing/2014/main" id="{69582FE9-BE6A-387F-F229-B4B4A6507E39}"/>
              </a:ext>
            </a:extLst>
          </p:cNvPr>
          <p:cNvPicPr>
            <a:picLocks noChangeAspect="1"/>
          </p:cNvPicPr>
          <p:nvPr/>
        </p:nvPicPr>
        <p:blipFill>
          <a:blip r:embed="rId3"/>
          <a:stretch>
            <a:fillRect/>
          </a:stretch>
        </p:blipFill>
        <p:spPr>
          <a:xfrm>
            <a:off x="1890588" y="7108379"/>
            <a:ext cx="10817311" cy="5486400"/>
          </a:xfrm>
          <a:prstGeom prst="rect">
            <a:avLst/>
          </a:prstGeom>
        </p:spPr>
      </p:pic>
      <p:sp>
        <p:nvSpPr>
          <p:cNvPr id="17" name="TextBox 16">
            <a:extLst>
              <a:ext uri="{FF2B5EF4-FFF2-40B4-BE49-F238E27FC236}">
                <a16:creationId xmlns:a16="http://schemas.microsoft.com/office/drawing/2014/main" id="{285EBE2C-E37A-E6C8-4315-E154FF4FC0C8}"/>
              </a:ext>
            </a:extLst>
          </p:cNvPr>
          <p:cNvSpPr txBox="1"/>
          <p:nvPr/>
        </p:nvSpPr>
        <p:spPr>
          <a:xfrm flipH="1">
            <a:off x="14671340" y="7050558"/>
            <a:ext cx="5115540" cy="50270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200" b="0" i="0" u="none" strike="noStrike" cap="none" spc="0" normalizeH="0" baseline="0" dirty="0">
                <a:ln>
                  <a:noFill/>
                </a:ln>
                <a:solidFill>
                  <a:srgbClr val="5E5E5E"/>
                </a:solidFill>
                <a:effectLst/>
                <a:uFillTx/>
                <a:latin typeface="Helvetica Neue"/>
                <a:ea typeface="Helvetica Neue"/>
                <a:cs typeface="Helvetica Neue"/>
                <a:sym typeface="Helvetica Neue"/>
              </a:rPr>
              <a:t>Enter </a:t>
            </a:r>
            <a:r>
              <a:rPr kumimoji="0" lang="en-US" sz="3200" b="1" i="0" u="none" strike="noStrike" cap="none" spc="0" normalizeH="0" baseline="0" dirty="0" err="1">
                <a:ln>
                  <a:noFill/>
                </a:ln>
                <a:solidFill>
                  <a:schemeClr val="accent1">
                    <a:lumMod val="75000"/>
                  </a:schemeClr>
                </a:solidFill>
                <a:effectLst/>
                <a:uFillTx/>
                <a:latin typeface="Helvetica Neue"/>
                <a:ea typeface="Helvetica Neue"/>
                <a:cs typeface="Helvetica Neue"/>
                <a:sym typeface="Helvetica Neue"/>
              </a:rPr>
              <a:t>jnpl</a:t>
            </a:r>
            <a:r>
              <a:rPr kumimoji="0" lang="en-US" sz="3200" b="1" i="0" u="none" strike="noStrike" cap="none" spc="0" normalizeH="0" baseline="0" dirty="0">
                <a:ln>
                  <a:noFill/>
                </a:ln>
                <a:solidFill>
                  <a:schemeClr val="accent1">
                    <a:lumMod val="75000"/>
                  </a:schemeClr>
                </a:solidFill>
                <a:effectLst/>
                <a:uFillTx/>
                <a:latin typeface="Helvetica Neue"/>
                <a:ea typeface="Helvetica Neue"/>
                <a:cs typeface="Helvetica Neue"/>
                <a:sym typeface="Helvetica Neue"/>
              </a:rPr>
              <a:t> </a:t>
            </a:r>
            <a:r>
              <a:rPr kumimoji="0" lang="en-US" sz="3200" b="0" i="0" u="none" strike="noStrike" cap="none" spc="0" normalizeH="0" baseline="0" dirty="0">
                <a:ln>
                  <a:noFill/>
                </a:ln>
                <a:solidFill>
                  <a:srgbClr val="5E5E5E"/>
                </a:solidFill>
                <a:effectLst/>
                <a:uFillTx/>
                <a:latin typeface="Helvetica Neue"/>
                <a:ea typeface="Helvetica Neue"/>
                <a:cs typeface="Helvetica Neue"/>
                <a:sym typeface="Helvetica Neue"/>
              </a:rPr>
              <a:t>then click Tab. The Facility will auto-fill with </a:t>
            </a:r>
            <a:r>
              <a:rPr kumimoji="0" lang="en-US" sz="3200" b="1" i="0" u="none" strike="noStrike" cap="none" spc="0" normalizeH="0" baseline="0" dirty="0">
                <a:ln>
                  <a:noFill/>
                </a:ln>
                <a:solidFill>
                  <a:schemeClr val="accent1">
                    <a:lumMod val="75000"/>
                  </a:schemeClr>
                </a:solidFill>
                <a:effectLst/>
                <a:uFillTx/>
                <a:latin typeface="Helvetica Neue"/>
                <a:ea typeface="Helvetica Neue"/>
                <a:cs typeface="Helvetica Neue"/>
                <a:sym typeface="Helvetica Neue"/>
              </a:rPr>
              <a:t>NY-St Josephs Health  </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200" i="0" u="none" strike="noStrike" cap="none" spc="0" normalizeH="0" baseline="0" dirty="0">
                <a:ln>
                  <a:noFill/>
                </a:ln>
                <a:solidFill>
                  <a:schemeClr val="tx1"/>
                </a:solidFill>
                <a:effectLst/>
                <a:uFillTx/>
                <a:latin typeface="Helvetica Neue"/>
                <a:ea typeface="Helvetica Neue"/>
                <a:cs typeface="Helvetica Neue"/>
                <a:sym typeface="Helvetica Neue"/>
              </a:rPr>
              <a:t>Enter the </a:t>
            </a:r>
            <a:r>
              <a:rPr kumimoji="0" lang="en-US" sz="3200" b="1" i="0" u="none" strike="noStrike" cap="none" spc="0" normalizeH="0" baseline="0" dirty="0">
                <a:ln>
                  <a:noFill/>
                </a:ln>
                <a:solidFill>
                  <a:schemeClr val="accent1">
                    <a:lumMod val="75000"/>
                  </a:schemeClr>
                </a:solidFill>
                <a:effectLst/>
                <a:uFillTx/>
                <a:latin typeface="Helvetica Neue"/>
                <a:ea typeface="Helvetica Neue"/>
                <a:cs typeface="Helvetica Neue"/>
                <a:sym typeface="Helvetica Neue"/>
              </a:rPr>
              <a:t>Event </a:t>
            </a:r>
            <a:r>
              <a:rPr lang="en-US" sz="3200" b="1" dirty="0">
                <a:solidFill>
                  <a:schemeClr val="accent1">
                    <a:lumMod val="75000"/>
                  </a:schemeClr>
                </a:solidFill>
              </a:rPr>
              <a:t>D</a:t>
            </a:r>
            <a:r>
              <a:rPr kumimoji="0" lang="en-US" sz="3200" b="1" i="0" u="none" strike="noStrike" cap="none" spc="0" normalizeH="0" baseline="0" dirty="0">
                <a:ln>
                  <a:noFill/>
                </a:ln>
                <a:solidFill>
                  <a:schemeClr val="accent1">
                    <a:lumMod val="75000"/>
                  </a:schemeClr>
                </a:solidFill>
                <a:effectLst/>
                <a:uFillTx/>
                <a:latin typeface="Helvetica Neue"/>
                <a:ea typeface="Helvetica Neue"/>
                <a:cs typeface="Helvetica Neue"/>
                <a:sym typeface="Helvetica Neue"/>
              </a:rPr>
              <a:t>ate </a:t>
            </a:r>
            <a:r>
              <a:rPr kumimoji="0" lang="en-US" sz="3200" i="0" u="none" strike="noStrike" cap="none" spc="0" normalizeH="0" baseline="0" dirty="0">
                <a:ln>
                  <a:noFill/>
                </a:ln>
                <a:solidFill>
                  <a:schemeClr val="tx1"/>
                </a:solidFill>
                <a:effectLst/>
                <a:uFillTx/>
                <a:latin typeface="Helvetica Neue"/>
                <a:ea typeface="Helvetica Neue"/>
                <a:cs typeface="Helvetica Neue"/>
                <a:sym typeface="Helvetica Neue"/>
              </a:rPr>
              <a:t>and choose </a:t>
            </a:r>
            <a:r>
              <a:rPr kumimoji="0" lang="en-US" sz="3200" b="1" i="0" u="none" strike="noStrike" cap="none" spc="0" normalizeH="0" baseline="0" dirty="0">
                <a:ln>
                  <a:noFill/>
                </a:ln>
                <a:solidFill>
                  <a:schemeClr val="accent1">
                    <a:lumMod val="75000"/>
                  </a:schemeClr>
                </a:solidFill>
                <a:effectLst/>
                <a:uFillTx/>
                <a:latin typeface="Helvetica Neue"/>
                <a:ea typeface="Helvetica Neue"/>
                <a:cs typeface="Helvetica Neue"/>
                <a:sym typeface="Helvetica Neue"/>
              </a:rPr>
              <a:t>Patient</a:t>
            </a:r>
            <a:r>
              <a:rPr kumimoji="0" lang="en-US" sz="3200" i="0" u="none" strike="noStrike" cap="none" spc="0" normalizeH="0" baseline="0" dirty="0">
                <a:ln>
                  <a:noFill/>
                </a:ln>
                <a:solidFill>
                  <a:schemeClr val="tx1"/>
                </a:solidFill>
                <a:effectLst/>
                <a:uFillTx/>
                <a:latin typeface="Helvetica Neue"/>
                <a:ea typeface="Helvetica Neue"/>
                <a:cs typeface="Helvetica Neue"/>
                <a:sym typeface="Helvetica Neue"/>
              </a:rPr>
              <a:t> (whether a patient is directly or indirectly involved) or  </a:t>
            </a:r>
            <a:r>
              <a:rPr kumimoji="0" lang="en-US" sz="3200" b="1" i="0" u="none" strike="noStrike" cap="none" spc="0" normalizeH="0" baseline="0" dirty="0">
                <a:ln>
                  <a:noFill/>
                </a:ln>
                <a:solidFill>
                  <a:schemeClr val="accent1">
                    <a:lumMod val="75000"/>
                  </a:schemeClr>
                </a:solidFill>
                <a:effectLst/>
                <a:uFillTx/>
                <a:latin typeface="Helvetica Neue"/>
                <a:ea typeface="Helvetica Neue"/>
                <a:cs typeface="Helvetica Neue"/>
                <a:sym typeface="Helvetica Neue"/>
              </a:rPr>
              <a:t>Non-Patient</a:t>
            </a:r>
            <a:r>
              <a:rPr kumimoji="0" lang="en-US" sz="3200" i="0" u="none" strike="noStrike" cap="none" spc="0" normalizeH="0" baseline="0" dirty="0">
                <a:ln>
                  <a:noFill/>
                </a:ln>
                <a:solidFill>
                  <a:schemeClr val="tx1"/>
                </a:solidFill>
                <a:effectLst/>
                <a:uFillTx/>
                <a:latin typeface="Helvetica Neue"/>
                <a:ea typeface="Helvetica Neue"/>
                <a:cs typeface="Helvetica Neue"/>
                <a:sym typeface="Helvetica Neue"/>
              </a:rPr>
              <a:t>,</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200" i="0" u="none" strike="noStrike" cap="none" spc="0" normalizeH="0" baseline="0" dirty="0">
                <a:ln>
                  <a:noFill/>
                </a:ln>
                <a:solidFill>
                  <a:schemeClr val="tx1"/>
                </a:solidFill>
                <a:effectLst/>
                <a:uFillTx/>
                <a:latin typeface="Helvetica Neue"/>
                <a:ea typeface="Helvetica Neue"/>
                <a:cs typeface="Helvetica Neue"/>
                <a:sym typeface="Helvetica Neue"/>
              </a:rPr>
              <a:t> Click </a:t>
            </a:r>
            <a:r>
              <a:rPr kumimoji="0" lang="en-US" sz="3200" b="1" i="0" u="none" strike="noStrike" cap="none" spc="0" normalizeH="0" baseline="0" dirty="0">
                <a:ln>
                  <a:noFill/>
                </a:ln>
                <a:solidFill>
                  <a:schemeClr val="accent1">
                    <a:lumMod val="75000"/>
                  </a:schemeClr>
                </a:solidFill>
                <a:effectLst/>
                <a:uFillTx/>
                <a:latin typeface="Helvetica Neue"/>
                <a:ea typeface="Helvetica Neue"/>
                <a:cs typeface="Helvetica Neue"/>
                <a:sym typeface="Helvetica Neue"/>
              </a:rPr>
              <a:t>Next</a:t>
            </a:r>
          </a:p>
        </p:txBody>
      </p:sp>
      <p:sp>
        <p:nvSpPr>
          <p:cNvPr id="18" name="Arrow: Left 17">
            <a:extLst>
              <a:ext uri="{FF2B5EF4-FFF2-40B4-BE49-F238E27FC236}">
                <a16:creationId xmlns:a16="http://schemas.microsoft.com/office/drawing/2014/main" id="{3D1F647C-5DFA-E489-4294-3E0E305CD510}"/>
              </a:ext>
            </a:extLst>
          </p:cNvPr>
          <p:cNvSpPr/>
          <p:nvPr/>
        </p:nvSpPr>
        <p:spPr>
          <a:xfrm>
            <a:off x="10711543" y="8788100"/>
            <a:ext cx="3432945" cy="484632"/>
          </a:xfrm>
          <a:prstGeom prst="leftArrow">
            <a:avLst/>
          </a:prstGeom>
          <a:solidFill>
            <a:schemeClr val="accent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9" name="Picture 8">
            <a:extLst>
              <a:ext uri="{FF2B5EF4-FFF2-40B4-BE49-F238E27FC236}">
                <a16:creationId xmlns:a16="http://schemas.microsoft.com/office/drawing/2014/main" id="{DCDC209B-6A67-EBEC-793B-51279223F041}"/>
              </a:ext>
            </a:extLst>
          </p:cNvPr>
          <p:cNvPicPr>
            <a:picLocks/>
          </p:cNvPicPr>
          <p:nvPr/>
        </p:nvPicPr>
        <p:blipFill>
          <a:blip r:embed="rId4"/>
          <a:stretch>
            <a:fillRect/>
          </a:stretch>
        </p:blipFill>
        <p:spPr>
          <a:xfrm>
            <a:off x="1279004" y="1936676"/>
            <a:ext cx="8229600" cy="2377440"/>
          </a:xfrm>
          <a:prstGeom prst="rect">
            <a:avLst/>
          </a:prstGeom>
        </p:spPr>
      </p:pic>
      <p:sp>
        <p:nvSpPr>
          <p:cNvPr id="11" name="Arrow: Up 10">
            <a:extLst>
              <a:ext uri="{FF2B5EF4-FFF2-40B4-BE49-F238E27FC236}">
                <a16:creationId xmlns:a16="http://schemas.microsoft.com/office/drawing/2014/main" id="{01CE528E-A309-E6AA-9034-2B608BFBFD0A}"/>
              </a:ext>
            </a:extLst>
          </p:cNvPr>
          <p:cNvSpPr/>
          <p:nvPr/>
        </p:nvSpPr>
        <p:spPr>
          <a:xfrm>
            <a:off x="8619663" y="3772194"/>
            <a:ext cx="484632" cy="978408"/>
          </a:xfrm>
          <a:prstGeom prst="upArrow">
            <a:avLst/>
          </a:prstGeom>
          <a:solidFill>
            <a:schemeClr val="accent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8EA61F-2531-B186-16E9-9A05B9977AE4}"/>
              </a:ext>
            </a:extLst>
          </p:cNvPr>
          <p:cNvSpPr>
            <a:spLocks noGrp="1"/>
          </p:cNvSpPr>
          <p:nvPr>
            <p:ph type="body" sz="quarter" idx="22"/>
          </p:nvPr>
        </p:nvSpPr>
        <p:spPr/>
        <p:txBody>
          <a:bodyPr/>
          <a:lstStyle/>
          <a:p>
            <a:r>
              <a:rPr lang="en-US" dirty="0"/>
              <a:t>Select a Patient and Encounter</a:t>
            </a:r>
          </a:p>
        </p:txBody>
      </p:sp>
      <p:sp>
        <p:nvSpPr>
          <p:cNvPr id="7" name="TextBox 6">
            <a:extLst>
              <a:ext uri="{FF2B5EF4-FFF2-40B4-BE49-F238E27FC236}">
                <a16:creationId xmlns:a16="http://schemas.microsoft.com/office/drawing/2014/main" id="{FA5F1FAF-ED6E-4B21-007B-C6F1E627242A}"/>
              </a:ext>
            </a:extLst>
          </p:cNvPr>
          <p:cNvSpPr txBox="1"/>
          <p:nvPr/>
        </p:nvSpPr>
        <p:spPr>
          <a:xfrm>
            <a:off x="17882507" y="1739630"/>
            <a:ext cx="4371401" cy="58272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a:ln>
                  <a:noFill/>
                </a:ln>
                <a:solidFill>
                  <a:srgbClr val="5E5E5E"/>
                </a:solidFill>
                <a:effectLst/>
                <a:uFillTx/>
                <a:latin typeface="Helvetica Neue"/>
                <a:ea typeface="Helvetica Neue"/>
                <a:cs typeface="Helvetica Neue"/>
                <a:sym typeface="Helvetica Neue"/>
              </a:rPr>
              <a:t>Enter the patient’s </a:t>
            </a:r>
            <a:r>
              <a:rPr kumimoji="0" lang="en-US" sz="2800" b="1" i="0" u="none" strike="noStrike" cap="none" spc="0" normalizeH="0" baseline="0" dirty="0">
                <a:ln>
                  <a:noFill/>
                </a:ln>
                <a:solidFill>
                  <a:schemeClr val="accent1">
                    <a:lumMod val="75000"/>
                  </a:schemeClr>
                </a:solidFill>
                <a:effectLst/>
                <a:uFillTx/>
                <a:latin typeface="Helvetica Neue"/>
                <a:ea typeface="Helvetica Neue"/>
                <a:cs typeface="Helvetica Neue"/>
                <a:sym typeface="Helvetica Neue"/>
              </a:rPr>
              <a:t>Last name </a:t>
            </a:r>
            <a:r>
              <a:rPr kumimoji="0" lang="en-US" sz="2800" b="0" i="0" u="none" strike="noStrike" cap="none" spc="0" normalizeH="0" baseline="0" dirty="0">
                <a:ln>
                  <a:noFill/>
                </a:ln>
                <a:solidFill>
                  <a:srgbClr val="5E5E5E"/>
                </a:solidFill>
                <a:effectLst/>
                <a:uFillTx/>
                <a:latin typeface="Helvetica Neue"/>
                <a:ea typeface="Helvetica Neue"/>
                <a:cs typeface="Helvetica Neue"/>
                <a:sym typeface="Helvetica Neue"/>
              </a:rPr>
              <a:t>and </a:t>
            </a:r>
            <a:r>
              <a:rPr kumimoji="0" lang="en-US" sz="2800" b="1" i="0" u="none" strike="noStrike" cap="none" spc="0" normalizeH="0" baseline="0" dirty="0">
                <a:ln>
                  <a:noFill/>
                </a:ln>
                <a:solidFill>
                  <a:schemeClr val="accent1">
                    <a:lumMod val="75000"/>
                  </a:schemeClr>
                </a:solidFill>
                <a:effectLst/>
                <a:uFillTx/>
                <a:latin typeface="Helvetica Neue"/>
                <a:ea typeface="Helvetica Neue"/>
                <a:cs typeface="Helvetica Neue"/>
                <a:sym typeface="Helvetica Neue"/>
              </a:rPr>
              <a:t>First name </a:t>
            </a:r>
            <a:r>
              <a:rPr kumimoji="0" lang="en-US" sz="2800" b="0" i="0" u="none" strike="noStrike" cap="none" spc="0" normalizeH="0" baseline="0" dirty="0">
                <a:ln>
                  <a:noFill/>
                </a:ln>
                <a:solidFill>
                  <a:srgbClr val="5E5E5E"/>
                </a:solidFill>
                <a:effectLst/>
                <a:uFillTx/>
                <a:latin typeface="Helvetica Neue"/>
                <a:ea typeface="Helvetica Neue"/>
                <a:cs typeface="Helvetica Neue"/>
                <a:sym typeface="Helvetica Neue"/>
              </a:rPr>
              <a:t>then click </a:t>
            </a:r>
            <a:r>
              <a:rPr kumimoji="0" lang="en-US" sz="2800" b="1" i="0" u="none" strike="noStrike" cap="none" spc="0" normalizeH="0" baseline="0" dirty="0">
                <a:ln>
                  <a:noFill/>
                </a:ln>
                <a:solidFill>
                  <a:schemeClr val="accent1">
                    <a:lumMod val="75000"/>
                  </a:schemeClr>
                </a:solidFill>
                <a:effectLst/>
                <a:uFillTx/>
                <a:latin typeface="Helvetica Neue"/>
                <a:ea typeface="Helvetica Neue"/>
                <a:cs typeface="Helvetica Neue"/>
                <a:sym typeface="Helvetica Neue"/>
              </a:rPr>
              <a:t>Lookup</a:t>
            </a:r>
            <a:r>
              <a:rPr kumimoji="0" lang="en-US" sz="2800" b="0" i="0" u="none" strike="noStrike" cap="none" spc="0" normalizeH="0" baseline="0" dirty="0">
                <a:ln>
                  <a:noFill/>
                </a:ln>
                <a:solidFill>
                  <a:srgbClr val="5E5E5E"/>
                </a:solidFill>
                <a:effectLst/>
                <a:uFillTx/>
                <a:latin typeface="Helvetica Neue"/>
                <a:ea typeface="Helvetica Neue"/>
                <a:cs typeface="Helvetica Neue"/>
                <a:sym typeface="Helvetica Neue"/>
              </a:rPr>
              <a:t>. It may take a few seconds to load. </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800" b="0" i="0" u="none" strike="noStrike" cap="none" spc="0" normalizeH="0" baseline="0" dirty="0">
              <a:ln>
                <a:noFill/>
              </a:ln>
              <a:solidFill>
                <a:srgbClr val="5E5E5E"/>
              </a:solidFill>
              <a:effectLst/>
              <a:uFillTx/>
              <a:latin typeface="Helvetica Neue"/>
              <a:ea typeface="Helvetica Neue"/>
              <a:cs typeface="Helvetica Neue"/>
              <a:sym typeface="Helvetica Neue"/>
            </a:endParaRP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endParaRPr lang="en-US" dirty="0"/>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endParaRP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a:t>C</a:t>
            </a:r>
            <a:r>
              <a:rPr kumimoji="0" lang="en-US" sz="2800" b="0" i="0" u="none" strike="noStrike" cap="none" spc="0" normalizeH="0" baseline="0" dirty="0">
                <a:ln>
                  <a:noFill/>
                </a:ln>
                <a:solidFill>
                  <a:srgbClr val="5E5E5E"/>
                </a:solidFill>
                <a:effectLst/>
                <a:uFillTx/>
                <a:latin typeface="Helvetica Neue"/>
                <a:ea typeface="Helvetica Neue"/>
                <a:cs typeface="Helvetica Neue"/>
                <a:sym typeface="Helvetica Neue"/>
              </a:rPr>
              <a:t>lick the appropriate </a:t>
            </a:r>
            <a:r>
              <a:rPr kumimoji="0" lang="en-US" sz="2800" b="1" i="0" u="none" strike="noStrike" cap="none" spc="0" normalizeH="0" baseline="0" dirty="0">
                <a:ln>
                  <a:noFill/>
                </a:ln>
                <a:solidFill>
                  <a:schemeClr val="accent1">
                    <a:lumMod val="75000"/>
                  </a:schemeClr>
                </a:solidFill>
                <a:effectLst/>
                <a:uFillTx/>
                <a:latin typeface="Helvetica Neue"/>
                <a:ea typeface="Helvetica Neue"/>
                <a:cs typeface="Helvetica Neue"/>
                <a:sym typeface="Helvetica Neue"/>
              </a:rPr>
              <a:t>Encounter</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400" b="1" i="0" u="none" strike="noStrike" cap="none" spc="0" normalizeH="0" baseline="0" dirty="0">
              <a:ln>
                <a:noFill/>
              </a:ln>
              <a:solidFill>
                <a:schemeClr val="accent1">
                  <a:lumMod val="75000"/>
                </a:schemeClr>
              </a:solidFill>
              <a:effectLst/>
              <a:uFillTx/>
              <a:latin typeface="Helvetica Neue"/>
              <a:ea typeface="Helvetica Neue"/>
              <a:cs typeface="Helvetica Neue"/>
              <a:sym typeface="Helvetica Neue"/>
            </a:endParaRP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endParaRPr lang="en-US" b="1" dirty="0">
              <a:solidFill>
                <a:schemeClr val="accent1">
                  <a:lumMod val="75000"/>
                </a:schemeClr>
              </a:solidFill>
            </a:endParaRP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400" b="1" i="0" u="none" strike="noStrike" cap="none" spc="0" normalizeH="0" baseline="0" dirty="0">
              <a:ln>
                <a:noFill/>
              </a:ln>
              <a:solidFill>
                <a:schemeClr val="accent1">
                  <a:lumMod val="75000"/>
                </a:schemeClr>
              </a:solidFill>
              <a:effectLst/>
              <a:uFillTx/>
              <a:latin typeface="Helvetica Neue"/>
              <a:ea typeface="Helvetica Neue"/>
              <a:cs typeface="Helvetica Neue"/>
              <a:sym typeface="Helvetica Neue"/>
            </a:endParaRP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rPr>
              <a:t> </a:t>
            </a:r>
            <a:r>
              <a:rPr kumimoji="0" lang="en-US" sz="2800" b="0" i="0" u="none" strike="noStrike" cap="none" spc="0" normalizeH="0" baseline="0" dirty="0">
                <a:ln>
                  <a:noFill/>
                </a:ln>
                <a:solidFill>
                  <a:srgbClr val="5E5E5E"/>
                </a:solidFill>
                <a:effectLst/>
                <a:uFillTx/>
                <a:latin typeface="Helvetica Neue"/>
                <a:ea typeface="Helvetica Neue"/>
                <a:cs typeface="Helvetica Neue"/>
                <a:sym typeface="Helvetica Neue"/>
              </a:rPr>
              <a:t>Click </a:t>
            </a:r>
            <a:r>
              <a:rPr kumimoji="0" lang="en-US" sz="2800" b="1" i="0" u="none" strike="noStrike" cap="none" spc="0" normalizeH="0" baseline="0" dirty="0">
                <a:ln>
                  <a:noFill/>
                </a:ln>
                <a:solidFill>
                  <a:schemeClr val="accent1">
                    <a:lumMod val="75000"/>
                  </a:schemeClr>
                </a:solidFill>
                <a:effectLst/>
                <a:uFillTx/>
                <a:latin typeface="Helvetica Neue"/>
                <a:ea typeface="Helvetica Neue"/>
                <a:cs typeface="Helvetica Neue"/>
                <a:sym typeface="Helvetica Neue"/>
              </a:rPr>
              <a:t>OK</a:t>
            </a:r>
            <a:endParaRPr kumimoji="0" lang="en-US" sz="2400" b="1" i="0" u="none" strike="noStrike" cap="none" spc="0" normalizeH="0" baseline="0" dirty="0">
              <a:ln>
                <a:noFill/>
              </a:ln>
              <a:solidFill>
                <a:schemeClr val="accent1">
                  <a:lumMod val="75000"/>
                </a:schemeClr>
              </a:solidFill>
              <a:effectLst/>
              <a:uFillTx/>
              <a:latin typeface="Helvetica Neue"/>
              <a:ea typeface="Helvetica Neue"/>
              <a:cs typeface="Helvetica Neue"/>
              <a:sym typeface="Helvetica Neue"/>
            </a:endParaRPr>
          </a:p>
        </p:txBody>
      </p:sp>
      <p:pic>
        <p:nvPicPr>
          <p:cNvPr id="11" name="Picture 10">
            <a:extLst>
              <a:ext uri="{FF2B5EF4-FFF2-40B4-BE49-F238E27FC236}">
                <a16:creationId xmlns:a16="http://schemas.microsoft.com/office/drawing/2014/main" id="{E7A3A16E-F02A-5468-67E8-6FBAC6BDA079}"/>
              </a:ext>
            </a:extLst>
          </p:cNvPr>
          <p:cNvPicPr>
            <a:picLocks noChangeAspect="1"/>
          </p:cNvPicPr>
          <p:nvPr/>
        </p:nvPicPr>
        <p:blipFill>
          <a:blip r:embed="rId2"/>
          <a:stretch>
            <a:fillRect/>
          </a:stretch>
        </p:blipFill>
        <p:spPr>
          <a:xfrm>
            <a:off x="782261" y="2847705"/>
            <a:ext cx="15285211" cy="10698480"/>
          </a:xfrm>
          <a:prstGeom prst="rect">
            <a:avLst/>
          </a:prstGeom>
        </p:spPr>
      </p:pic>
      <p:sp>
        <p:nvSpPr>
          <p:cNvPr id="12" name="Rectangle 11">
            <a:extLst>
              <a:ext uri="{FF2B5EF4-FFF2-40B4-BE49-F238E27FC236}">
                <a16:creationId xmlns:a16="http://schemas.microsoft.com/office/drawing/2014/main" id="{5F0A8060-B92A-A8DD-BF39-D029BD65C497}"/>
              </a:ext>
            </a:extLst>
          </p:cNvPr>
          <p:cNvSpPr/>
          <p:nvPr/>
        </p:nvSpPr>
        <p:spPr>
          <a:xfrm>
            <a:off x="2093630" y="5046801"/>
            <a:ext cx="1045029" cy="27432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8809A39A-7E36-E93E-2A41-20871F6EF42F}"/>
              </a:ext>
            </a:extLst>
          </p:cNvPr>
          <p:cNvSpPr/>
          <p:nvPr/>
        </p:nvSpPr>
        <p:spPr>
          <a:xfrm>
            <a:off x="5464591" y="4984811"/>
            <a:ext cx="1045029" cy="27432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AB03C66C-E5A1-807B-2F4B-482B48DF55C2}"/>
              </a:ext>
            </a:extLst>
          </p:cNvPr>
          <p:cNvSpPr/>
          <p:nvPr/>
        </p:nvSpPr>
        <p:spPr>
          <a:xfrm>
            <a:off x="1041990" y="6131938"/>
            <a:ext cx="1654716" cy="109728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1994E526-9FE9-1254-CDFD-335BEE56AA88}"/>
              </a:ext>
            </a:extLst>
          </p:cNvPr>
          <p:cNvSpPr/>
          <p:nvPr/>
        </p:nvSpPr>
        <p:spPr>
          <a:xfrm>
            <a:off x="8581916" y="6170164"/>
            <a:ext cx="1654716" cy="100584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Rectangle 15">
            <a:extLst>
              <a:ext uri="{FF2B5EF4-FFF2-40B4-BE49-F238E27FC236}">
                <a16:creationId xmlns:a16="http://schemas.microsoft.com/office/drawing/2014/main" id="{3ADE8367-ED54-57A1-C11B-27FFE55304A8}"/>
              </a:ext>
            </a:extLst>
          </p:cNvPr>
          <p:cNvSpPr/>
          <p:nvPr/>
        </p:nvSpPr>
        <p:spPr>
          <a:xfrm>
            <a:off x="10718466" y="6124897"/>
            <a:ext cx="2628815" cy="109728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20" name="Straight Arrow Connector 19">
            <a:extLst>
              <a:ext uri="{FF2B5EF4-FFF2-40B4-BE49-F238E27FC236}">
                <a16:creationId xmlns:a16="http://schemas.microsoft.com/office/drawing/2014/main" id="{FC2A9E40-4CE7-A10C-5FC7-AD67B9F9F7B0}"/>
              </a:ext>
            </a:extLst>
          </p:cNvPr>
          <p:cNvCxnSpPr>
            <a:cxnSpLocks/>
          </p:cNvCxnSpPr>
          <p:nvPr/>
        </p:nvCxnSpPr>
        <p:spPr>
          <a:xfrm flipH="1">
            <a:off x="4071116" y="2217420"/>
            <a:ext cx="13589500" cy="283780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5" name="Straight Arrow Connector 24">
            <a:extLst>
              <a:ext uri="{FF2B5EF4-FFF2-40B4-BE49-F238E27FC236}">
                <a16:creationId xmlns:a16="http://schemas.microsoft.com/office/drawing/2014/main" id="{1B95BCC3-0824-120D-F897-B6CAD204ED57}"/>
              </a:ext>
            </a:extLst>
          </p:cNvPr>
          <p:cNvCxnSpPr>
            <a:cxnSpLocks/>
          </p:cNvCxnSpPr>
          <p:nvPr/>
        </p:nvCxnSpPr>
        <p:spPr>
          <a:xfrm flipH="1">
            <a:off x="15495773" y="3118330"/>
            <a:ext cx="2604142" cy="138155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9" name="Straight Arrow Connector 28">
            <a:extLst>
              <a:ext uri="{FF2B5EF4-FFF2-40B4-BE49-F238E27FC236}">
                <a16:creationId xmlns:a16="http://schemas.microsoft.com/office/drawing/2014/main" id="{672A88D1-12A3-C9E6-8D5E-74F59B5B17F4}"/>
              </a:ext>
            </a:extLst>
          </p:cNvPr>
          <p:cNvCxnSpPr>
            <a:cxnSpLocks/>
          </p:cNvCxnSpPr>
          <p:nvPr/>
        </p:nvCxnSpPr>
        <p:spPr>
          <a:xfrm flipH="1" flipV="1">
            <a:off x="15495773" y="6079177"/>
            <a:ext cx="2164843" cy="109682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4" name="Straight Arrow Connector 33">
            <a:extLst>
              <a:ext uri="{FF2B5EF4-FFF2-40B4-BE49-F238E27FC236}">
                <a16:creationId xmlns:a16="http://schemas.microsoft.com/office/drawing/2014/main" id="{034D75E7-11EB-D980-C75F-B94CCC6D177F}"/>
              </a:ext>
            </a:extLst>
          </p:cNvPr>
          <p:cNvCxnSpPr>
            <a:cxnSpLocks/>
          </p:cNvCxnSpPr>
          <p:nvPr/>
        </p:nvCxnSpPr>
        <p:spPr>
          <a:xfrm flipH="1">
            <a:off x="8305862" y="5276369"/>
            <a:ext cx="9354754" cy="119960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4441209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635F74-A416-74FF-9A2D-757328DE580B}"/>
              </a:ext>
            </a:extLst>
          </p:cNvPr>
          <p:cNvSpPr>
            <a:spLocks noGrp="1"/>
          </p:cNvSpPr>
          <p:nvPr>
            <p:ph type="body" sz="quarter" idx="22"/>
          </p:nvPr>
        </p:nvSpPr>
        <p:spPr/>
        <p:txBody>
          <a:bodyPr/>
          <a:lstStyle/>
          <a:p>
            <a:r>
              <a:rPr lang="en-US" dirty="0"/>
              <a:t>Complete the required fields</a:t>
            </a:r>
          </a:p>
        </p:txBody>
      </p:sp>
      <p:pic>
        <p:nvPicPr>
          <p:cNvPr id="6" name="Picture 5">
            <a:extLst>
              <a:ext uri="{FF2B5EF4-FFF2-40B4-BE49-F238E27FC236}">
                <a16:creationId xmlns:a16="http://schemas.microsoft.com/office/drawing/2014/main" id="{2D9639F2-6BAF-98BF-175F-0081229777DD}"/>
              </a:ext>
            </a:extLst>
          </p:cNvPr>
          <p:cNvPicPr>
            <a:picLocks noChangeAspect="1"/>
          </p:cNvPicPr>
          <p:nvPr/>
        </p:nvPicPr>
        <p:blipFill>
          <a:blip r:embed="rId2"/>
          <a:stretch>
            <a:fillRect/>
          </a:stretch>
        </p:blipFill>
        <p:spPr>
          <a:xfrm>
            <a:off x="596793" y="1982801"/>
            <a:ext cx="15281573" cy="10515600"/>
          </a:xfrm>
          <a:prstGeom prst="rect">
            <a:avLst/>
          </a:prstGeom>
        </p:spPr>
      </p:pic>
      <p:sp>
        <p:nvSpPr>
          <p:cNvPr id="8" name="TextBox 7">
            <a:extLst>
              <a:ext uri="{FF2B5EF4-FFF2-40B4-BE49-F238E27FC236}">
                <a16:creationId xmlns:a16="http://schemas.microsoft.com/office/drawing/2014/main" id="{974AFE14-60CA-51D8-B716-26856D3483CC}"/>
              </a:ext>
            </a:extLst>
          </p:cNvPr>
          <p:cNvSpPr txBox="1"/>
          <p:nvPr/>
        </p:nvSpPr>
        <p:spPr>
          <a:xfrm>
            <a:off x="16271053" y="3649067"/>
            <a:ext cx="4578389" cy="61350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rgbClr val="5E5E5E"/>
                </a:solidFill>
                <a:effectLst/>
                <a:uFillTx/>
                <a:latin typeface="Helvetica Neue"/>
                <a:ea typeface="Helvetica Neue"/>
                <a:cs typeface="Helvetica Neue"/>
                <a:sym typeface="Helvetica Neue"/>
              </a:rPr>
              <a:t>The </a:t>
            </a:r>
            <a:r>
              <a:rPr kumimoji="0" lang="en-US" sz="4000" b="1" i="0" u="none" strike="noStrike" cap="none" spc="0" normalizeH="0" baseline="0" dirty="0">
                <a:ln>
                  <a:noFill/>
                </a:ln>
                <a:solidFill>
                  <a:schemeClr val="tx1">
                    <a:lumMod val="50000"/>
                  </a:schemeClr>
                </a:solidFill>
                <a:effectLst/>
                <a:uFillTx/>
                <a:latin typeface="Helvetica Neue"/>
                <a:ea typeface="Helvetica Neue"/>
                <a:cs typeface="Helvetica Neue"/>
                <a:sym typeface="Helvetica Neue"/>
              </a:rPr>
              <a:t>BOLD</a:t>
            </a:r>
            <a:r>
              <a:rPr kumimoji="0" lang="en-US" sz="4000" b="0" i="0" u="none" strike="noStrike" cap="none" spc="0" normalizeH="0" baseline="0" dirty="0">
                <a:ln>
                  <a:noFill/>
                </a:ln>
                <a:solidFill>
                  <a:srgbClr val="5E5E5E"/>
                </a:solidFill>
                <a:effectLst/>
                <a:uFillTx/>
                <a:latin typeface="Helvetica Neue"/>
                <a:ea typeface="Helvetica Neue"/>
                <a:cs typeface="Helvetica Neue"/>
                <a:sym typeface="Helvetica Neue"/>
              </a:rPr>
              <a:t> fields are required</a:t>
            </a:r>
            <a:r>
              <a:rPr kumimoji="0" lang="en-US" sz="2800" b="0" i="0" u="none" strike="noStrike" cap="none" spc="0" normalizeH="0" baseline="0" dirty="0">
                <a:ln>
                  <a:noFill/>
                </a:ln>
                <a:solidFill>
                  <a:srgbClr val="5E5E5E"/>
                </a:solidFill>
                <a:effectLst/>
                <a:uFillTx/>
                <a:latin typeface="Helvetica Neue"/>
                <a:ea typeface="Helvetica Neue"/>
                <a:cs typeface="Helvetica Neue"/>
                <a:sym typeface="Helvetica Neue"/>
              </a:rPr>
              <a:t>. </a:t>
            </a:r>
          </a:p>
          <a:p>
            <a:pPr marL="0" marR="0" indent="0" algn="ctr" defTabSz="2438338" rtl="0" fontAlgn="auto" latinLnBrk="0" hangingPunct="0">
              <a:lnSpc>
                <a:spcPct val="100000"/>
              </a:lnSpc>
              <a:spcBef>
                <a:spcPts val="0"/>
              </a:spcBef>
              <a:spcAft>
                <a:spcPts val="0"/>
              </a:spcAft>
              <a:buClrTx/>
              <a:buSzTx/>
              <a:buFontTx/>
              <a:buNone/>
              <a:tabLst/>
            </a:pPr>
            <a:endParaRPr lang="en-US" dirty="0"/>
          </a:p>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endParaRPr>
          </a:p>
          <a:p>
            <a:pPr marL="0" marR="0" indent="0" algn="ctr" defTabSz="2438338" rtl="0" fontAlgn="auto" latinLnBrk="0" hangingPunct="0">
              <a:lnSpc>
                <a:spcPct val="100000"/>
              </a:lnSpc>
              <a:spcBef>
                <a:spcPts val="0"/>
              </a:spcBef>
              <a:spcAft>
                <a:spcPts val="0"/>
              </a:spcAft>
              <a:buClrTx/>
              <a:buSzTx/>
              <a:buFontTx/>
              <a:buNone/>
              <a:tabLst/>
            </a:pPr>
            <a:endParaRPr lang="en-US" dirty="0"/>
          </a:p>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endParaRPr>
          </a:p>
          <a:p>
            <a:pPr marL="0" marR="0" indent="0" algn="ctr" defTabSz="2438338" rtl="0" fontAlgn="auto" latinLnBrk="0" hangingPunct="0">
              <a:lnSpc>
                <a:spcPct val="100000"/>
              </a:lnSpc>
              <a:spcBef>
                <a:spcPts val="0"/>
              </a:spcBef>
              <a:spcAft>
                <a:spcPts val="0"/>
              </a:spcAft>
              <a:buClrTx/>
              <a:buSzTx/>
              <a:buFontTx/>
              <a:buNone/>
              <a:tabLst/>
            </a:pPr>
            <a:endParaRPr lang="en-US" dirty="0"/>
          </a:p>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endParaRPr>
          </a:p>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endParaRPr>
          </a:p>
          <a:p>
            <a:pPr marL="0" marR="0" indent="0" algn="ctr" defTabSz="2438338" rtl="0" fontAlgn="auto" latinLnBrk="0" hangingPunct="0">
              <a:lnSpc>
                <a:spcPct val="100000"/>
              </a:lnSpc>
              <a:spcBef>
                <a:spcPts val="0"/>
              </a:spcBef>
              <a:spcAft>
                <a:spcPts val="0"/>
              </a:spcAft>
              <a:buClrTx/>
              <a:buSzTx/>
              <a:buFontTx/>
              <a:buNone/>
              <a:tabLst/>
            </a:pPr>
            <a:endParaRPr lang="en-US" dirty="0"/>
          </a:p>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endParaRPr>
          </a:p>
          <a:p>
            <a:pPr marL="0" marR="0" indent="0" algn="ctr"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rPr>
              <a:t>You have </a:t>
            </a:r>
            <a:r>
              <a:rPr kumimoji="0" lang="en-US" sz="2400" b="1" i="0" u="none" strike="noStrike" cap="none" spc="0" normalizeH="0" baseline="0" dirty="0">
                <a:ln>
                  <a:noFill/>
                </a:ln>
                <a:solidFill>
                  <a:srgbClr val="5E5E5E"/>
                </a:solidFill>
                <a:effectLst/>
                <a:uFillTx/>
                <a:latin typeface="Helvetica Neue"/>
                <a:ea typeface="Helvetica Neue"/>
                <a:cs typeface="Helvetica Neue"/>
                <a:sym typeface="Helvetica Neue"/>
              </a:rPr>
              <a:t>20 minutes</a:t>
            </a:r>
            <a:r>
              <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rPr>
              <a:t> to complete the Midas entry before it times out, the timer is at the bottom left.</a:t>
            </a:r>
          </a:p>
        </p:txBody>
      </p:sp>
      <p:sp>
        <p:nvSpPr>
          <p:cNvPr id="9" name="Rectangle 8">
            <a:extLst>
              <a:ext uri="{FF2B5EF4-FFF2-40B4-BE49-F238E27FC236}">
                <a16:creationId xmlns:a16="http://schemas.microsoft.com/office/drawing/2014/main" id="{3F27F8C1-39AF-3C0C-143C-28542E8BE009}"/>
              </a:ext>
            </a:extLst>
          </p:cNvPr>
          <p:cNvSpPr/>
          <p:nvPr/>
        </p:nvSpPr>
        <p:spPr>
          <a:xfrm>
            <a:off x="1810139" y="2827534"/>
            <a:ext cx="9274628" cy="4572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12" name="Straight Arrow Connector 11">
            <a:extLst>
              <a:ext uri="{FF2B5EF4-FFF2-40B4-BE49-F238E27FC236}">
                <a16:creationId xmlns:a16="http://schemas.microsoft.com/office/drawing/2014/main" id="{2029ED91-4E27-3CBE-AE24-952A740C4F92}"/>
              </a:ext>
            </a:extLst>
          </p:cNvPr>
          <p:cNvCxnSpPr>
            <a:cxnSpLocks/>
          </p:cNvCxnSpPr>
          <p:nvPr/>
        </p:nvCxnSpPr>
        <p:spPr>
          <a:xfrm flipH="1">
            <a:off x="2239347" y="9091246"/>
            <a:ext cx="14184684" cy="316917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29754683"/>
      </p:ext>
    </p:extLst>
  </p:cSld>
  <p:clrMapOvr>
    <a:masterClrMapping/>
  </p:clrMapOvr>
  <p:transition spd="med"/>
</p:sld>
</file>

<file path=ppt/theme/theme1.xml><?xml version="1.0" encoding="utf-8"?>
<a:theme xmlns:a="http://schemas.openxmlformats.org/drawingml/2006/main" name="21_BasicWhite">
  <a:themeElements>
    <a:clrScheme name="SJH Extended Palette">
      <a:dk1>
        <a:srgbClr val="57595B"/>
      </a:dk1>
      <a:lt1>
        <a:srgbClr val="FFFFFF"/>
      </a:lt1>
      <a:dk2>
        <a:srgbClr val="686F75"/>
      </a:dk2>
      <a:lt2>
        <a:srgbClr val="FFFFFF"/>
      </a:lt2>
      <a:accent1>
        <a:srgbClr val="8E1733"/>
      </a:accent1>
      <a:accent2>
        <a:srgbClr val="009DC1"/>
      </a:accent2>
      <a:accent3>
        <a:srgbClr val="75BA43"/>
      </a:accent3>
      <a:accent4>
        <a:srgbClr val="ED4F96"/>
      </a:accent4>
      <a:accent5>
        <a:srgbClr val="0E2849"/>
      </a:accent5>
      <a:accent6>
        <a:srgbClr val="A9C5C8"/>
      </a:accent6>
      <a:hlink>
        <a:srgbClr val="009DC1"/>
      </a:hlink>
      <a:folHlink>
        <a:srgbClr val="ED4F96"/>
      </a:folHlink>
    </a:clrScheme>
    <a:fontScheme name="21_BasicWhite">
      <a:majorFont>
        <a:latin typeface="Helvetica"/>
        <a:ea typeface="Helvetica"/>
        <a:cs typeface="Helvetica"/>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5_Main Content Slide Layout">
  <a:themeElements>
    <a:clrScheme name="Trinity Health">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fontScheme name="Trinity Health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noFill/>
        </a:ln>
        <a:effectLst/>
      </a:spPr>
      <a:bodyPr rtlCol="0" anchor="ctr"/>
      <a:lstStyle>
        <a:defPPr algn="ctr">
          <a:defRPr>
            <a:effectLs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ppt/theme/theme3.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324</TotalTime>
  <Words>868</Words>
  <Application>Microsoft Office PowerPoint</Application>
  <PresentationFormat>Custom</PresentationFormat>
  <Paragraphs>88</Paragraphs>
  <Slides>12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Helvetica</vt:lpstr>
      <vt:lpstr>Helvetica Light</vt:lpstr>
      <vt:lpstr>Helvetica Neue</vt:lpstr>
      <vt:lpstr>Helvetica Neue Medium</vt:lpstr>
      <vt:lpstr>21_BasicWhite</vt:lpstr>
      <vt:lpstr>5_Main Content Slide Layout</vt:lpstr>
      <vt:lpstr>Event reporting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Arnold</dc:creator>
  <cp:lastModifiedBy>Jennifer Marti</cp:lastModifiedBy>
  <cp:revision>44</cp:revision>
  <dcterms:modified xsi:type="dcterms:W3CDTF">2023-07-14T18:59:47Z</dcterms:modified>
</cp:coreProperties>
</file>